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73" r:id="rId14"/>
    <p:sldId id="267" r:id="rId15"/>
    <p:sldId id="268" r:id="rId16"/>
    <p:sldId id="269" r:id="rId17"/>
    <p:sldId id="270" r:id="rId18"/>
    <p:sldId id="271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2278-8426-433E-9ADE-625A93F4739D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C528-D1C8-4B1B-A6DE-C8610F4B4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2278-8426-433E-9ADE-625A93F4739D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C528-D1C8-4B1B-A6DE-C8610F4B4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2278-8426-433E-9ADE-625A93F4739D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C528-D1C8-4B1B-A6DE-C8610F4B4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2278-8426-433E-9ADE-625A93F4739D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C528-D1C8-4B1B-A6DE-C8610F4B4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2278-8426-433E-9ADE-625A93F4739D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C528-D1C8-4B1B-A6DE-C8610F4B4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2278-8426-433E-9ADE-625A93F4739D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C528-D1C8-4B1B-A6DE-C8610F4B4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2278-8426-433E-9ADE-625A93F4739D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C528-D1C8-4B1B-A6DE-C8610F4B4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2278-8426-433E-9ADE-625A93F4739D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C528-D1C8-4B1B-A6DE-C8610F4B4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2278-8426-433E-9ADE-625A93F4739D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C528-D1C8-4B1B-A6DE-C8610F4B4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2278-8426-433E-9ADE-625A93F4739D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C528-D1C8-4B1B-A6DE-C8610F4B4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2278-8426-433E-9ADE-625A93F4739D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C528-D1C8-4B1B-A6DE-C8610F4B4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2278-8426-433E-9ADE-625A93F4739D}" type="datetimeFigureOut">
              <a:rPr lang="en-US" smtClean="0"/>
              <a:pPr/>
              <a:t>12/14/2009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EC528-D1C8-4B1B-A6DE-C8610F4B4F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hyperlink" Target="http://images.google.com.vn/imgres?imgurl=http://arunsworldonline.files.wordpress.com/2009/04/hp_mediasmart_server.jpg&amp;imgrefurl=http://www.country.com.br/vi/tag/server&amp;usg=__tOGfUFq1O4P1NG_3PVAe71Zdstc=&amp;h=396&amp;w=318&amp;sz=12&amp;hl=vi&amp;start=4&amp;tbnid=7pwKH0MtU7f1GM:&amp;tbnh=124&amp;tbnw=100&amp;prev=/images?q=server&amp;gbv=2&amp;hl=v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google.com.vn/imgres?imgurl=http://www.kenrockwell.com/nikon/d40/images/d40-sensor.jpg&amp;imgrefurl=http://www.kenrockwell.com/nikon/d40/d40-specifications.htm&amp;usg=__PtDV1P1KIvZoap2nIWmt8T4TwU0=&amp;h=408&amp;w=600&amp;sz=35&amp;hl=vi&amp;start=2&amp;tbnid=qx9NZ5eNaa4ZWM:&amp;tbnh=92&amp;tbnw=135&amp;prev=/images?q=sensor&amp;gbv=2&amp;hl=vi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://images.google.com.vn/imgres?imgurl=http://www.sb.fsu.edu/~xray/Images/DellComputer.jpg&amp;imgrefurl=http://www.sb.fsu.edu/~xray/Xrf/neptune.html&amp;usg=___VuTbZYawkRjRskWQEuanvEWAak=&amp;h=550&amp;w=750&amp;sz=37&amp;hl=vi&amp;start=35&amp;tbnid=5XOtotVmhjsajM:&amp;tbnh=103&amp;tbnw=141&amp;prev=/images?q=computer&amp;gbv=2&amp;ndsp=20&amp;hl=vi&amp;sa=N&amp;start=20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6.bin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hyperlink" Target="http://images.google.com.vn/imgres?imgurl=http://www.kenrockwell.com/nikon/d40/images/d40-sensor.jpg&amp;imgrefurl=http://www.kenrockwell.com/nikon/d40/d40-specifications.htm&amp;usg=__PtDV1P1KIvZoap2nIWmt8T4TwU0=&amp;h=408&amp;w=600&amp;sz=35&amp;hl=vi&amp;start=2&amp;tbnid=qx9NZ5eNaa4ZWM:&amp;tbnh=92&amp;tbnw=135&amp;prev=/images?q=sensor&amp;gbv=2&amp;hl=vi" TargetMode="External"/><Relationship Id="rId5" Type="http://schemas.openxmlformats.org/officeDocument/2006/relationships/image" Target="../media/image2.jpeg"/><Relationship Id="rId4" Type="http://schemas.openxmlformats.org/officeDocument/2006/relationships/hyperlink" Target="http://images.google.com.vn/imgres?imgurl=http://arunsworldonline.files.wordpress.com/2009/04/hp_mediasmart_server.jpg&amp;imgrefurl=http://www.country.com.br/vi/tag/server&amp;usg=__tOGfUFq1O4P1NG_3PVAe71Zdstc=&amp;h=396&amp;w=318&amp;sz=12&amp;hl=vi&amp;start=4&amp;tbnid=7pwKH0MtU7f1GM:&amp;tbnh=124&amp;tbnw=100&amp;prev=/images?q=server&amp;gbv=2&amp;hl=v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Sensor Networks: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privacy-preserving queries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Nguyen </a:t>
            </a:r>
            <a:r>
              <a:rPr lang="en-US" dirty="0" err="1" smtClean="0"/>
              <a:t>Dinh</a:t>
            </a:r>
            <a:r>
              <a:rPr lang="en-US" dirty="0" smtClean="0"/>
              <a:t> </a:t>
            </a:r>
            <a:r>
              <a:rPr lang="en-US" dirty="0" err="1" smtClean="0"/>
              <a:t>Thuc</a:t>
            </a:r>
            <a:endParaRPr lang="en-US" dirty="0" smtClean="0"/>
          </a:p>
          <a:p>
            <a:r>
              <a:rPr lang="en-US" dirty="0" smtClean="0"/>
              <a:t>University of Science, HCMC</a:t>
            </a:r>
          </a:p>
          <a:p>
            <a:r>
              <a:rPr lang="en-US" dirty="0" smtClean="0"/>
              <a:t>ndthuc@fit.hcmus.edu.vn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4488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Privacy-preserving queries: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solutions for answering exact queries: </a:t>
            </a:r>
            <a:r>
              <a:rPr lang="en-US" sz="3600" b="1" dirty="0" smtClean="0">
                <a:solidFill>
                  <a:schemeClr val="bg1"/>
                </a:solidFill>
              </a:rPr>
              <a:t>a baby example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80999" y="1905000"/>
          <a:ext cx="4270587" cy="4419600"/>
        </p:xfrm>
        <a:graphic>
          <a:graphicData uri="http://schemas.openxmlformats.org/presentationml/2006/ole">
            <p:oleObj spid="_x0000_s1028" name="Equation" r:id="rId3" imgW="2463480" imgH="2286000" progId="Equation.3">
              <p:embed/>
            </p:oleObj>
          </a:graphicData>
        </a:graphic>
      </p:graphicFrame>
      <p:sp>
        <p:nvSpPr>
          <p:cNvPr id="8" name="Oval 7"/>
          <p:cNvSpPr/>
          <p:nvPr/>
        </p:nvSpPr>
        <p:spPr>
          <a:xfrm>
            <a:off x="6400800" y="17526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800600" y="25146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</a:t>
            </a:r>
            <a:r>
              <a:rPr lang="en-US" sz="2800" baseline="-250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001000" y="25146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</a:t>
            </a:r>
            <a:r>
              <a:rPr lang="en-US" sz="2800" baseline="-25000" dirty="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400800" y="35814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</a:t>
            </a:r>
            <a:r>
              <a:rPr lang="en-US" sz="2800" baseline="-250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96200" y="49530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</a:t>
            </a:r>
            <a:r>
              <a:rPr lang="en-US" sz="2800" baseline="-250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05400" y="49530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</a:t>
            </a:r>
            <a:r>
              <a:rPr lang="en-US" sz="2800" baseline="-250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3" idx="7"/>
            <a:endCxn id="11" idx="3"/>
          </p:cNvCxnSpPr>
          <p:nvPr/>
        </p:nvCxnSpPr>
        <p:spPr>
          <a:xfrm rot="5400000" flipH="1" flipV="1">
            <a:off x="5820849" y="4361889"/>
            <a:ext cx="778902" cy="648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1"/>
            <a:endCxn id="11" idx="5"/>
          </p:cNvCxnSpPr>
          <p:nvPr/>
        </p:nvCxnSpPr>
        <p:spPr>
          <a:xfrm rot="16200000" flipV="1">
            <a:off x="7116249" y="4361889"/>
            <a:ext cx="778902" cy="648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0"/>
            <a:endCxn id="8" idx="4"/>
          </p:cNvCxnSpPr>
          <p:nvPr/>
        </p:nvCxnSpPr>
        <p:spPr>
          <a:xfrm rot="5400000" flipH="1" flipV="1">
            <a:off x="6362700" y="3086100"/>
            <a:ext cx="990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7"/>
            <a:endCxn id="8" idx="2"/>
          </p:cNvCxnSpPr>
          <p:nvPr/>
        </p:nvCxnSpPr>
        <p:spPr>
          <a:xfrm rot="5400000" flipH="1" flipV="1">
            <a:off x="5758119" y="1994671"/>
            <a:ext cx="465651" cy="8197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1"/>
            <a:endCxn id="8" idx="6"/>
          </p:cNvCxnSpPr>
          <p:nvPr/>
        </p:nvCxnSpPr>
        <p:spPr>
          <a:xfrm rot="16200000" flipV="1">
            <a:off x="7492231" y="1994670"/>
            <a:ext cx="465651" cy="8197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38800" y="199138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 smtClean="0"/>
              <a:t>4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0" y="290578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 smtClean="0"/>
              <a:t>3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7772400" y="20574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 smtClean="0"/>
              <a:t>5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7467600" y="442978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 smtClean="0"/>
              <a:t>2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6172200" y="442978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 smtClean="0"/>
              <a:t>1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4953000" y="58674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{A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,A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}, d=2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7162800" y="58674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{A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,A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}, d=3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7239000" y="40386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{A</a:t>
            </a:r>
            <a:r>
              <a:rPr lang="en-US" sz="2800" baseline="-25000" dirty="0" smtClean="0"/>
              <a:t>5</a:t>
            </a:r>
            <a:r>
              <a:rPr lang="en-US" sz="2800" dirty="0" smtClean="0"/>
              <a:t>,A</a:t>
            </a:r>
            <a:r>
              <a:rPr lang="en-US" sz="2800" baseline="-25000" dirty="0" smtClean="0"/>
              <a:t>6</a:t>
            </a:r>
            <a:r>
              <a:rPr lang="en-US" sz="2800" dirty="0" smtClean="0"/>
              <a:t>}, d=2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7239000" y="32766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{A</a:t>
            </a:r>
            <a:r>
              <a:rPr lang="en-US" sz="2800" baseline="-25000" dirty="0" smtClean="0"/>
              <a:t>9</a:t>
            </a:r>
            <a:r>
              <a:rPr lang="en-US" sz="2800" dirty="0" smtClean="0"/>
              <a:t>,A</a:t>
            </a:r>
            <a:r>
              <a:rPr lang="en-US" sz="2800" baseline="-25000" dirty="0" smtClean="0"/>
              <a:t>10</a:t>
            </a:r>
            <a:r>
              <a:rPr lang="en-US" sz="2800" dirty="0" smtClean="0"/>
              <a:t>}, d=3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4572000" y="328678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{A</a:t>
            </a:r>
            <a:r>
              <a:rPr lang="en-US" sz="2800" baseline="-25000" dirty="0" smtClean="0"/>
              <a:t>7</a:t>
            </a:r>
            <a:r>
              <a:rPr lang="en-US" sz="2800" dirty="0" smtClean="0"/>
              <a:t>,A</a:t>
            </a:r>
            <a:r>
              <a:rPr lang="en-US" sz="2800" baseline="-25000" dirty="0" smtClean="0"/>
              <a:t>8</a:t>
            </a:r>
            <a:r>
              <a:rPr lang="en-US" sz="2800" dirty="0" smtClean="0"/>
              <a:t>}, d=1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Privacy-preserving queries: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solutions for answering exact queries: </a:t>
            </a:r>
            <a:r>
              <a:rPr lang="en-US" sz="3600" b="1" dirty="0" smtClean="0">
                <a:solidFill>
                  <a:schemeClr val="bg1"/>
                </a:solidFill>
              </a:rPr>
              <a:t>discussion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373379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Advantages </a:t>
            </a:r>
          </a:p>
          <a:p>
            <a:r>
              <a:rPr lang="en-US" dirty="0" smtClean="0"/>
              <a:t>Accuracy. It can answer all queries without revealing each individual data of each sensor</a:t>
            </a:r>
          </a:p>
          <a:p>
            <a:r>
              <a:rPr lang="en-US" dirty="0" smtClean="0"/>
              <a:t>Privacy. Each node only knows its values</a:t>
            </a:r>
          </a:p>
          <a:p>
            <a:r>
              <a:rPr lang="en-US" dirty="0" smtClean="0"/>
              <a:t>No key distribution</a:t>
            </a:r>
          </a:p>
          <a:p>
            <a:r>
              <a:rPr lang="en-US" dirty="0" smtClean="0"/>
              <a:t>Aggregation. </a:t>
            </a:r>
          </a:p>
          <a:p>
            <a:r>
              <a:rPr lang="en-US" dirty="0" smtClean="0"/>
              <a:t>Topology independence</a:t>
            </a:r>
          </a:p>
          <a:p>
            <a:r>
              <a:rPr lang="en-US" dirty="0" smtClean="0"/>
              <a:t>Low computer overhead</a:t>
            </a:r>
          </a:p>
          <a:p>
            <a:pPr>
              <a:buNone/>
            </a:pPr>
            <a:r>
              <a:rPr lang="en-US" b="1" dirty="0" smtClean="0"/>
              <a:t>Disadvantages</a:t>
            </a:r>
          </a:p>
          <a:p>
            <a:r>
              <a:rPr lang="en-US" dirty="0" smtClean="0"/>
              <a:t>Large size data are transmitted </a:t>
            </a:r>
          </a:p>
          <a:p>
            <a:pPr>
              <a:buNone/>
            </a:pPr>
            <a:endParaRPr lang="en-US" baseline="-25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5181600"/>
            <a:ext cx="9144000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Hai</a:t>
            </a:r>
            <a:r>
              <a:rPr lang="en-US" sz="2000" dirty="0" smtClean="0">
                <a:solidFill>
                  <a:schemeClr val="bg1"/>
                </a:solidFill>
              </a:rPr>
              <a:t> Vu, </a:t>
            </a:r>
            <a:r>
              <a:rPr lang="en-US" sz="2000" dirty="0" err="1" smtClean="0">
                <a:solidFill>
                  <a:schemeClr val="bg1"/>
                </a:solidFill>
              </a:rPr>
              <a:t>Thuc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Nguye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Neeraj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Mittal</a:t>
            </a:r>
            <a:r>
              <a:rPr lang="en-US" sz="2000" dirty="0" smtClean="0">
                <a:solidFill>
                  <a:schemeClr val="bg1"/>
                </a:solidFill>
              </a:rPr>
              <a:t>, and </a:t>
            </a:r>
            <a:r>
              <a:rPr lang="en-US" sz="2000" dirty="0" err="1" smtClean="0">
                <a:solidFill>
                  <a:schemeClr val="bg1"/>
                </a:solidFill>
              </a:rPr>
              <a:t>S.Venkatesan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i="1" dirty="0" smtClean="0">
                <a:solidFill>
                  <a:schemeClr val="bg1"/>
                </a:solidFill>
              </a:rPr>
              <a:t>PEQ: A privacy-preserving scheme for answering exact queries in distributed sensor data networks. </a:t>
            </a:r>
            <a:r>
              <a:rPr lang="en-US" sz="2000" b="1" dirty="0">
                <a:solidFill>
                  <a:schemeClr val="bg1"/>
                </a:solidFill>
              </a:rPr>
              <a:t>Proceedings of the 2009 28th IEEE International Symposium on Reliable Distributed Systems </a:t>
            </a:r>
            <a:r>
              <a:rPr lang="en-US" sz="2000" b="1" dirty="0" smtClean="0">
                <a:solidFill>
                  <a:schemeClr val="bg1"/>
                </a:solidFill>
              </a:rPr>
              <a:t>, pp 189-198, 2009.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Privacy-preserving queries in 2-tiered WSN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system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consider a WSN consisting of storages nodes and regular sensors</a:t>
            </a:r>
          </a:p>
          <a:p>
            <a:r>
              <a:rPr lang="en-US" dirty="0" smtClean="0"/>
              <a:t>Assume that each sensor generates data values in a fixed rate and periodically submits the collected data to the closest storage node</a:t>
            </a:r>
          </a:p>
          <a:p>
            <a:r>
              <a:rPr lang="en-US" dirty="0" smtClean="0"/>
              <a:t>En epoch is an interval time between </a:t>
            </a:r>
            <a:r>
              <a:rPr lang="en-US" dirty="0" smtClean="0"/>
              <a:t>two </a:t>
            </a:r>
            <a:r>
              <a:rPr lang="en-US" dirty="0" smtClean="0"/>
              <a:t>submissions</a:t>
            </a:r>
          </a:p>
          <a:p>
            <a:r>
              <a:rPr lang="en-US" dirty="0" smtClean="0"/>
              <a:t>All sensors are synchronized</a:t>
            </a:r>
          </a:p>
          <a:p>
            <a:r>
              <a:rPr lang="en-US" dirty="0" smtClean="0"/>
              <a:t>The data message from sensor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contain the sensor ID (</a:t>
            </a:r>
            <a:r>
              <a:rPr lang="en-US" dirty="0" err="1" smtClean="0"/>
              <a:t>i</a:t>
            </a:r>
            <a:r>
              <a:rPr lang="en-US" dirty="0" smtClean="0"/>
              <a:t>), the current value (t) and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Privacy-preserving queries in 2-tiered WSN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system model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t2.gstatic.com/images?q=tbn:7pwKH0MtU7f1GM:http://arunsworldonline.files.wordpress.com/2009/04/hp_mediasmart_server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905000"/>
            <a:ext cx="952500" cy="1181101"/>
          </a:xfrm>
          <a:prstGeom prst="rect">
            <a:avLst/>
          </a:prstGeom>
          <a:noFill/>
        </p:spPr>
      </p:pic>
      <p:pic>
        <p:nvPicPr>
          <p:cNvPr id="7" name="Picture 2" descr="http://t2.gstatic.com/images?q=tbn:7pwKH0MtU7f1GM:http://arunsworldonline.files.wordpress.com/2009/04/hp_mediasmart_server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5029200"/>
            <a:ext cx="952500" cy="1181101"/>
          </a:xfrm>
          <a:prstGeom prst="rect">
            <a:avLst/>
          </a:prstGeom>
          <a:noFill/>
        </p:spPr>
      </p:pic>
      <p:pic>
        <p:nvPicPr>
          <p:cNvPr id="2052" name="Picture 4" descr="http://t1.gstatic.com/images?q=tbn:5XOtotVmhjsajM:http://www.sb.fsu.edu/~xray/Images/DellComputer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2514600"/>
            <a:ext cx="1877625" cy="16764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371600" y="3124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Storage node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61076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Storage node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848600" y="42026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Sink</a:t>
            </a:r>
            <a:endParaRPr lang="en-US" b="1" dirty="0"/>
          </a:p>
        </p:txBody>
      </p:sp>
      <p:cxnSp>
        <p:nvCxnSpPr>
          <p:cNvPr id="12" name="Straight Arrow Connector 11"/>
          <p:cNvCxnSpPr>
            <a:stCxn id="2052" idx="1"/>
            <a:endCxn id="2050" idx="3"/>
          </p:cNvCxnSpPr>
          <p:nvPr/>
        </p:nvCxnSpPr>
        <p:spPr>
          <a:xfrm rot="10800000">
            <a:off x="2476500" y="2495552"/>
            <a:ext cx="4457700" cy="85724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052" idx="2"/>
            <a:endCxn id="7" idx="3"/>
          </p:cNvCxnSpPr>
          <p:nvPr/>
        </p:nvCxnSpPr>
        <p:spPr>
          <a:xfrm rot="5400000">
            <a:off x="6212982" y="3959719"/>
            <a:ext cx="1428751" cy="18913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14600" y="2819400"/>
            <a:ext cx="4419600" cy="838200"/>
          </a:xfrm>
          <a:prstGeom prst="straightConnector1">
            <a:avLst/>
          </a:prstGeom>
          <a:ln w="28575">
            <a:solidFill>
              <a:schemeClr val="tx1"/>
            </a:solidFill>
            <a:prstDash val="lg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6327281" y="4207368"/>
            <a:ext cx="1428751" cy="1891313"/>
          </a:xfrm>
          <a:prstGeom prst="straightConnector1">
            <a:avLst/>
          </a:prstGeom>
          <a:ln w="28575">
            <a:solidFill>
              <a:schemeClr val="tx1"/>
            </a:solidFill>
            <a:prstDash val="lg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19600" y="2590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pic>
        <p:nvPicPr>
          <p:cNvPr id="2054" name="Picture 6" descr="http://t1.gstatic.com/images?q=tbn:qx9NZ5eNaa4ZWM:http://www.kenrockwell.com/nikon/d40/images/d40-sensor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1" y="3962400"/>
            <a:ext cx="457199" cy="311573"/>
          </a:xfrm>
          <a:prstGeom prst="rect">
            <a:avLst/>
          </a:prstGeom>
          <a:noFill/>
        </p:spPr>
      </p:pic>
      <p:pic>
        <p:nvPicPr>
          <p:cNvPr id="21" name="Picture 6" descr="http://t1.gstatic.com/images?q=tbn:qx9NZ5eNaa4ZWM:http://www.kenrockwell.com/nikon/d40/images/d40-sensor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1" y="4114800"/>
            <a:ext cx="457199" cy="311573"/>
          </a:xfrm>
          <a:prstGeom prst="rect">
            <a:avLst/>
          </a:prstGeom>
          <a:noFill/>
        </p:spPr>
      </p:pic>
      <p:pic>
        <p:nvPicPr>
          <p:cNvPr id="22" name="Picture 6" descr="http://t1.gstatic.com/images?q=tbn:qx9NZ5eNaa4ZWM:http://www.kenrockwell.com/nikon/d40/images/d40-sensor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0401" y="3657600"/>
            <a:ext cx="457199" cy="311573"/>
          </a:xfrm>
          <a:prstGeom prst="rect">
            <a:avLst/>
          </a:prstGeom>
          <a:noFill/>
        </p:spPr>
      </p:pic>
      <p:pic>
        <p:nvPicPr>
          <p:cNvPr id="23" name="Picture 6" descr="http://t1.gstatic.com/images?q=tbn:qx9NZ5eNaa4ZWM:http://www.kenrockwell.com/nikon/d40/images/d40-sensor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86201" y="4260427"/>
            <a:ext cx="457199" cy="311573"/>
          </a:xfrm>
          <a:prstGeom prst="rect">
            <a:avLst/>
          </a:prstGeom>
          <a:noFill/>
        </p:spPr>
      </p:pic>
      <p:pic>
        <p:nvPicPr>
          <p:cNvPr id="24" name="Picture 6" descr="http://t1.gstatic.com/images?q=tbn:qx9NZ5eNaa4ZWM:http://www.kenrockwell.com/nikon/d40/images/d40-sensor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5600" y="5174827"/>
            <a:ext cx="457199" cy="311573"/>
          </a:xfrm>
          <a:prstGeom prst="rect">
            <a:avLst/>
          </a:prstGeom>
          <a:noFill/>
        </p:spPr>
      </p:pic>
      <p:pic>
        <p:nvPicPr>
          <p:cNvPr id="25" name="Picture 6" descr="http://t1.gstatic.com/images?q=tbn:qx9NZ5eNaa4ZWM:http://www.kenrockwell.com/nikon/d40/images/d40-sensor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62201" y="6241627"/>
            <a:ext cx="457199" cy="311573"/>
          </a:xfrm>
          <a:prstGeom prst="rect">
            <a:avLst/>
          </a:prstGeom>
          <a:noFill/>
        </p:spPr>
      </p:pic>
      <p:cxnSp>
        <p:nvCxnSpPr>
          <p:cNvPr id="27" name="Straight Connector 26"/>
          <p:cNvCxnSpPr>
            <a:stCxn id="25" idx="3"/>
            <a:endCxn id="7" idx="1"/>
          </p:cNvCxnSpPr>
          <p:nvPr/>
        </p:nvCxnSpPr>
        <p:spPr>
          <a:xfrm flipV="1">
            <a:off x="2819400" y="5619751"/>
            <a:ext cx="2209800" cy="77766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3"/>
          </p:cNvCxnSpPr>
          <p:nvPr/>
        </p:nvCxnSpPr>
        <p:spPr>
          <a:xfrm>
            <a:off x="3352799" y="5330614"/>
            <a:ext cx="1676401" cy="7958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267200" y="4648200"/>
            <a:ext cx="838201" cy="53678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6" descr="http://t1.gstatic.com/images?q=tbn:qx9NZ5eNaa4ZWM:http://www.kenrockwell.com/nikon/d40/images/d40-sensor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62600" y="4191000"/>
            <a:ext cx="457199" cy="311573"/>
          </a:xfrm>
          <a:prstGeom prst="rect">
            <a:avLst/>
          </a:prstGeom>
          <a:noFill/>
        </p:spPr>
      </p:pic>
      <p:cxnSp>
        <p:nvCxnSpPr>
          <p:cNvPr id="34" name="Straight Connector 33"/>
          <p:cNvCxnSpPr/>
          <p:nvPr/>
        </p:nvCxnSpPr>
        <p:spPr>
          <a:xfrm rot="5400000">
            <a:off x="5372100" y="4610100"/>
            <a:ext cx="381000" cy="3048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6" descr="http://t1.gstatic.com/images?q=tbn:qx9NZ5eNaa4ZWM:http://www.kenrockwell.com/nikon/d40/images/d40-sensor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57600" y="1905000"/>
            <a:ext cx="457199" cy="311573"/>
          </a:xfrm>
          <a:prstGeom prst="rect">
            <a:avLst/>
          </a:prstGeom>
          <a:noFill/>
        </p:spPr>
      </p:pic>
      <p:pic>
        <p:nvPicPr>
          <p:cNvPr id="39" name="Picture 6" descr="http://t1.gstatic.com/images?q=tbn:qx9NZ5eNaa4ZWM:http://www.kenrockwell.com/nikon/d40/images/d40-sensor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62800" y="6248400"/>
            <a:ext cx="457199" cy="311573"/>
          </a:xfrm>
          <a:prstGeom prst="rect">
            <a:avLst/>
          </a:prstGeom>
          <a:noFill/>
        </p:spPr>
      </p:pic>
      <p:pic>
        <p:nvPicPr>
          <p:cNvPr id="40" name="Picture 6" descr="http://t1.gstatic.com/images?q=tbn:qx9NZ5eNaa4ZWM:http://www.kenrockwell.com/nikon/d40/images/d40-sensor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1905000"/>
            <a:ext cx="457199" cy="311573"/>
          </a:xfrm>
          <a:prstGeom prst="rect">
            <a:avLst/>
          </a:prstGeom>
          <a:noFill/>
        </p:spPr>
      </p:pic>
      <p:cxnSp>
        <p:nvCxnSpPr>
          <p:cNvPr id="41" name="Straight Connector 40"/>
          <p:cNvCxnSpPr>
            <a:endCxn id="39" idx="1"/>
          </p:cNvCxnSpPr>
          <p:nvPr/>
        </p:nvCxnSpPr>
        <p:spPr>
          <a:xfrm>
            <a:off x="6096000" y="6096000"/>
            <a:ext cx="1066800" cy="30818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362200" y="2971800"/>
            <a:ext cx="838201" cy="53678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362200" y="2057400"/>
            <a:ext cx="1143000" cy="2286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3"/>
          </p:cNvCxnSpPr>
          <p:nvPr/>
        </p:nvCxnSpPr>
        <p:spPr>
          <a:xfrm>
            <a:off x="838199" y="2060787"/>
            <a:ext cx="609601" cy="22521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 flipV="1">
            <a:off x="457200" y="2819400"/>
            <a:ext cx="1143000" cy="9906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1" idx="0"/>
          </p:cNvCxnSpPr>
          <p:nvPr/>
        </p:nvCxnSpPr>
        <p:spPr>
          <a:xfrm rot="5400000" flipH="1" flipV="1">
            <a:off x="1333499" y="3543302"/>
            <a:ext cx="990600" cy="15239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72200" y="4572000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191000" y="3276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Reply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34200" y="51170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Privacy-preserving queries in 2-tiered WSN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adversary model and Security goals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Adversary model</a:t>
            </a:r>
          </a:p>
          <a:p>
            <a:r>
              <a:rPr lang="en-US" dirty="0" smtClean="0"/>
              <a:t>The adversary want to obtain the sensitive data information from the SN</a:t>
            </a:r>
          </a:p>
          <a:p>
            <a:r>
              <a:rPr lang="en-US" dirty="0" smtClean="0"/>
              <a:t>The attacker want to breach data fidelity</a:t>
            </a:r>
          </a:p>
          <a:p>
            <a:pPr>
              <a:buNone/>
            </a:pPr>
            <a:r>
              <a:rPr lang="en-US" b="1" dirty="0" smtClean="0"/>
              <a:t>Security goals</a:t>
            </a:r>
          </a:p>
          <a:p>
            <a:r>
              <a:rPr lang="en-US" dirty="0" smtClean="0"/>
              <a:t>Against compromised storage nodes</a:t>
            </a:r>
          </a:p>
          <a:p>
            <a:r>
              <a:rPr lang="en-US" dirty="0" smtClean="0"/>
              <a:t>Against compromised sensors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Privacy-preserving queries in 2-tiered WSN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state-of-the-art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3886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Scheme of </a:t>
            </a:r>
            <a:r>
              <a:rPr lang="en-US" b="1" dirty="0" err="1" smtClean="0"/>
              <a:t>Sheng</a:t>
            </a:r>
            <a:r>
              <a:rPr lang="en-US" b="1" dirty="0" smtClean="0"/>
              <a:t> and Li</a:t>
            </a:r>
          </a:p>
          <a:p>
            <a:r>
              <a:rPr lang="en-US" dirty="0" err="1" smtClean="0"/>
              <a:t>Sheng</a:t>
            </a:r>
            <a:r>
              <a:rPr lang="en-US" dirty="0" smtClean="0"/>
              <a:t> and Li  proposed a scheme to preserve the privacy and integrity of range queries in SN</a:t>
            </a:r>
          </a:p>
          <a:p>
            <a:r>
              <a:rPr lang="en-US" dirty="0" smtClean="0"/>
              <a:t>This scheme uses the bucket partitioning idea</a:t>
            </a:r>
          </a:p>
          <a:p>
            <a:r>
              <a:rPr lang="en-US" dirty="0" smtClean="0"/>
              <a:t>The basic idea is to divide the domain of data values into multiple buckets</a:t>
            </a:r>
          </a:p>
          <a:p>
            <a:r>
              <a:rPr lang="en-US" dirty="0" smtClean="0"/>
              <a:t>In each slot, a sensor collects data items, places them into buckets, encrypts them together in each bucket, and then sends each bucket along with its bucket ID to a nearby storage node</a:t>
            </a:r>
          </a:p>
          <a:p>
            <a:r>
              <a:rPr lang="en-US" dirty="0" smtClean="0"/>
              <a:t>When the BS want to perform a range query, it finds the smallest set of bucket IDs that contains the range in query, sends this set to storage nodes</a:t>
            </a:r>
          </a:p>
          <a:p>
            <a:r>
              <a:rPr lang="en-US" dirty="0" smtClean="0"/>
              <a:t>Upon receiving the bucket ID, storage node returns the corresponding encrypted data in all those bucket</a:t>
            </a:r>
          </a:p>
          <a:p>
            <a:r>
              <a:rPr lang="en-US" dirty="0" smtClean="0"/>
              <a:t>BS can decrypt the encrypted buckets and verify the integrity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874603"/>
            <a:ext cx="914400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Bo </a:t>
            </a:r>
            <a:r>
              <a:rPr lang="en-US" sz="2400" dirty="0" err="1" smtClean="0">
                <a:solidFill>
                  <a:schemeClr val="bg1"/>
                </a:solidFill>
              </a:rPr>
              <a:t>Sheng</a:t>
            </a:r>
            <a:r>
              <a:rPr lang="en-US" sz="2400" dirty="0" smtClean="0">
                <a:solidFill>
                  <a:schemeClr val="bg1"/>
                </a:solidFill>
              </a:rPr>
              <a:t> and </a:t>
            </a:r>
            <a:r>
              <a:rPr lang="en-US" sz="2400" dirty="0" err="1" smtClean="0">
                <a:solidFill>
                  <a:schemeClr val="bg1"/>
                </a:solidFill>
              </a:rPr>
              <a:t>Qun</a:t>
            </a:r>
            <a:r>
              <a:rPr lang="en-US" sz="2400" dirty="0" smtClean="0">
                <a:solidFill>
                  <a:schemeClr val="bg1"/>
                </a:solidFill>
              </a:rPr>
              <a:t> Li, </a:t>
            </a:r>
            <a:r>
              <a:rPr lang="en-US" sz="2400" i="1" dirty="0" smtClean="0">
                <a:solidFill>
                  <a:schemeClr val="bg1"/>
                </a:solidFill>
              </a:rPr>
              <a:t>Verifiable privacy-preserving range query in two-tiered sensor networks, </a:t>
            </a:r>
            <a:r>
              <a:rPr lang="en-US" sz="2400" dirty="0" smtClean="0">
                <a:solidFill>
                  <a:schemeClr val="bg1"/>
                </a:solidFill>
              </a:rPr>
              <a:t>IEEE INFOCOM 2008 proceedings, pp 457-465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Privacy-preserving queries in 2-tiered WSN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an algebraic approach: problem description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95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Problem description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kxn</a:t>
            </a:r>
            <a:r>
              <a:rPr lang="en-US" dirty="0" smtClean="0"/>
              <a:t> be a matrix such that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ij</a:t>
            </a:r>
            <a:r>
              <a:rPr lang="en-US" dirty="0" smtClean="0">
                <a:sym typeface="Symbol"/>
              </a:rPr>
              <a:t> {1,…,N}, N&gt;n</a:t>
            </a:r>
          </a:p>
          <a:p>
            <a:r>
              <a:rPr lang="en-US" dirty="0">
                <a:sym typeface="Symbol"/>
              </a:rPr>
              <a:t>d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,…,d</a:t>
            </a:r>
            <a:r>
              <a:rPr lang="en-US" baseline="-25000" dirty="0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{1,…,N} where </a:t>
            </a:r>
            <a:r>
              <a:rPr lang="en-US" dirty="0" err="1" smtClean="0">
                <a:sym typeface="Symbol"/>
              </a:rPr>
              <a:t>d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err="1" smtClean="0">
                <a:sym typeface="Symbol"/>
              </a:rPr>
              <a:t>d</a:t>
            </a:r>
            <a:r>
              <a:rPr lang="en-US" baseline="-25000" dirty="0" err="1" smtClean="0">
                <a:sym typeface="Symbol"/>
              </a:rPr>
              <a:t>j</a:t>
            </a:r>
            <a:r>
              <a:rPr lang="en-US" dirty="0" smtClean="0">
                <a:sym typeface="Symbol"/>
              </a:rPr>
              <a:t>, </a:t>
            </a:r>
            <a:r>
              <a:rPr lang="en-US" dirty="0" err="1" smtClean="0">
                <a:sym typeface="Symbol"/>
              </a:rPr>
              <a:t>ij</a:t>
            </a:r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Let </a:t>
            </a:r>
            <a:r>
              <a:rPr lang="en-US" dirty="0" err="1" smtClean="0">
                <a:sym typeface="Symbol"/>
              </a:rPr>
              <a:t>c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= a</a:t>
            </a:r>
            <a:r>
              <a:rPr lang="en-US" baseline="-25000" dirty="0" smtClean="0">
                <a:sym typeface="Symbol"/>
              </a:rPr>
              <a:t>id1</a:t>
            </a:r>
            <a:r>
              <a:rPr lang="en-US" dirty="0" smtClean="0">
                <a:sym typeface="Symbol"/>
              </a:rPr>
              <a:t> +…+ </a:t>
            </a:r>
            <a:r>
              <a:rPr lang="en-US" dirty="0" err="1" smtClean="0">
                <a:sym typeface="Symbol"/>
              </a:rPr>
              <a:t>a</a:t>
            </a:r>
            <a:r>
              <a:rPr lang="en-US" baseline="-25000" dirty="0" err="1" smtClean="0">
                <a:sym typeface="Symbol"/>
              </a:rPr>
              <a:t>idm</a:t>
            </a:r>
            <a:r>
              <a:rPr lang="en-US" baseline="-25000" dirty="0" smtClean="0">
                <a:sym typeface="Symbol"/>
              </a:rPr>
              <a:t> </a:t>
            </a:r>
            <a:r>
              <a:rPr lang="en-US" dirty="0" smtClean="0"/>
              <a:t>,</a:t>
            </a:r>
            <a:r>
              <a:rPr lang="en-US" dirty="0" err="1" smtClean="0"/>
              <a:t>i</a:t>
            </a:r>
            <a:r>
              <a:rPr lang="en-US" dirty="0" smtClean="0"/>
              <a:t>=1,…,k</a:t>
            </a:r>
            <a:endParaRPr lang="en-US" baseline="-25000" dirty="0" smtClean="0">
              <a:sym typeface="Symbol"/>
            </a:endParaRPr>
          </a:p>
          <a:p>
            <a:r>
              <a:rPr lang="en-US" dirty="0" smtClean="0"/>
              <a:t>If given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err="1" smtClean="0"/>
              <a:t>’s</a:t>
            </a:r>
            <a:r>
              <a:rPr lang="en-US" dirty="0" smtClean="0"/>
              <a:t> (</a:t>
            </a:r>
            <a:r>
              <a:rPr lang="en-US" dirty="0" err="1" smtClean="0"/>
              <a:t>i</a:t>
            </a:r>
            <a:r>
              <a:rPr lang="en-US" dirty="0" smtClean="0"/>
              <a:t>=1,…,k), then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j</a:t>
            </a:r>
            <a:r>
              <a:rPr lang="en-US" dirty="0" smtClean="0"/>
              <a:t> (j=1,…,m) is one of solutions of the systems </a:t>
            </a:r>
            <a:r>
              <a:rPr lang="en-US" b="1" dirty="0" smtClean="0"/>
              <a:t>a</a:t>
            </a:r>
            <a:r>
              <a:rPr lang="en-US" b="1" baseline="-25000" dirty="0" smtClean="0"/>
              <a:t>i1</a:t>
            </a:r>
            <a:r>
              <a:rPr lang="en-US" b="1" dirty="0" smtClean="0"/>
              <a:t>x</a:t>
            </a:r>
            <a:r>
              <a:rPr lang="en-US" b="1" baseline="-25000" dirty="0" smtClean="0"/>
              <a:t>1</a:t>
            </a:r>
            <a:r>
              <a:rPr lang="en-US" b="1" dirty="0" smtClean="0"/>
              <a:t>+…+</a:t>
            </a:r>
            <a:r>
              <a:rPr lang="en-US" b="1" dirty="0" err="1" smtClean="0"/>
              <a:t>a</a:t>
            </a:r>
            <a:r>
              <a:rPr lang="en-US" b="1" baseline="-25000" dirty="0" err="1" smtClean="0"/>
              <a:t>in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n</a:t>
            </a:r>
            <a:r>
              <a:rPr lang="en-US" b="1" dirty="0" smtClean="0"/>
              <a:t> =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i</a:t>
            </a:r>
            <a:r>
              <a:rPr lang="en-US" b="1" dirty="0" smtClean="0"/>
              <a:t> (*) </a:t>
            </a:r>
            <a:r>
              <a:rPr lang="en-US" dirty="0" err="1" smtClean="0"/>
              <a:t>i</a:t>
            </a:r>
            <a:r>
              <a:rPr lang="en-US" dirty="0" smtClean="0"/>
              <a:t>=1,…,n; where (x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  <a:r>
              <a:rPr lang="en-US" dirty="0" smtClean="0">
                <a:sym typeface="Symbol"/>
              </a:rPr>
              <a:t>{0,1}</a:t>
            </a:r>
          </a:p>
          <a:p>
            <a:pPr>
              <a:buFont typeface="Wingdings"/>
              <a:buChar char="è"/>
            </a:pPr>
            <a:r>
              <a:rPr lang="en-US" dirty="0" smtClean="0">
                <a:sym typeface="Wingdings" pitchFamily="2" charset="2"/>
              </a:rPr>
              <a:t>Determining </a:t>
            </a:r>
            <a:r>
              <a:rPr lang="en-US" dirty="0" err="1" smtClean="0">
                <a:sym typeface="Wingdings" pitchFamily="2" charset="2"/>
              </a:rPr>
              <a:t>A</a:t>
            </a:r>
            <a:r>
              <a:rPr lang="en-US" baseline="-25000" dirty="0" err="1" smtClean="0">
                <a:sym typeface="Wingdings" pitchFamily="2" charset="2"/>
              </a:rPr>
              <a:t>kxn</a:t>
            </a:r>
            <a:r>
              <a:rPr lang="en-US" dirty="0" smtClean="0">
                <a:sym typeface="Wingdings" pitchFamily="2" charset="2"/>
              </a:rPr>
              <a:t> such that </a:t>
            </a:r>
            <a:r>
              <a:rPr lang="en-US" b="1" dirty="0" smtClean="0">
                <a:sym typeface="Wingdings" pitchFamily="2" charset="2"/>
              </a:rPr>
              <a:t>(*)</a:t>
            </a:r>
            <a:r>
              <a:rPr lang="en-US" dirty="0" smtClean="0">
                <a:sym typeface="Wingdings" pitchFamily="2" charset="2"/>
              </a:rPr>
              <a:t> has only one solution: (X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,…,</a:t>
            </a:r>
            <a:r>
              <a:rPr lang="en-US" dirty="0" err="1" smtClean="0">
                <a:sym typeface="Wingdings" pitchFamily="2" charset="2"/>
              </a:rPr>
              <a:t>X</a:t>
            </a:r>
            <a:r>
              <a:rPr lang="en-US" baseline="-25000" dirty="0" err="1" smtClean="0">
                <a:sym typeface="Wingdings" pitchFamily="2" charset="2"/>
              </a:rPr>
              <a:t>n</a:t>
            </a:r>
            <a:r>
              <a:rPr lang="en-US" dirty="0" smtClean="0">
                <a:sym typeface="Wingdings" pitchFamily="2" charset="2"/>
              </a:rPr>
              <a:t>) such that X</a:t>
            </a:r>
            <a:r>
              <a:rPr lang="en-US" baseline="-25000" dirty="0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=1 if 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=</a:t>
            </a:r>
            <a:r>
              <a:rPr lang="en-US" dirty="0" err="1" smtClean="0">
                <a:sym typeface="Wingdings" pitchFamily="2" charset="2"/>
              </a:rPr>
              <a:t>d</a:t>
            </a:r>
            <a:r>
              <a:rPr lang="en-US" baseline="-25000" dirty="0" err="1" smtClean="0">
                <a:sym typeface="Wingdings" pitchFamily="2" charset="2"/>
              </a:rPr>
              <a:t>j</a:t>
            </a:r>
            <a:r>
              <a:rPr lang="en-US" dirty="0" smtClean="0">
                <a:sym typeface="Wingdings" pitchFamily="2" charset="2"/>
              </a:rPr>
              <a:t> (j=1,…,m) and X</a:t>
            </a:r>
            <a:r>
              <a:rPr lang="en-US" baseline="-25000" dirty="0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=0, otherwise</a:t>
            </a:r>
          </a:p>
          <a:p>
            <a:pPr>
              <a:buFont typeface="Wingdings"/>
              <a:buChar char="è"/>
            </a:pPr>
            <a:r>
              <a:rPr lang="en-US" dirty="0" smtClean="0">
                <a:sym typeface="Wingdings" pitchFamily="2" charset="2"/>
              </a:rPr>
              <a:t>We will say (d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,…,d</a:t>
            </a:r>
            <a:r>
              <a:rPr lang="en-US" baseline="-25000" dirty="0" smtClean="0">
                <a:sym typeface="Wingdings" pitchFamily="2" charset="2"/>
              </a:rPr>
              <a:t>m</a:t>
            </a:r>
            <a:r>
              <a:rPr lang="en-US" dirty="0" smtClean="0">
                <a:sym typeface="Wingdings" pitchFamily="2" charset="2"/>
              </a:rPr>
              <a:t>) be a solution of </a:t>
            </a:r>
            <a:r>
              <a:rPr lang="en-US" b="1" dirty="0" smtClean="0">
                <a:sym typeface="Wingdings" pitchFamily="2" charset="2"/>
              </a:rPr>
              <a:t>(*)</a:t>
            </a:r>
            <a:r>
              <a:rPr lang="en-US" dirty="0" smtClean="0">
                <a:sym typeface="Wingdings" pitchFamily="2" charset="2"/>
              </a:rPr>
              <a:t>, too.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Privacy-preserving queries in 2-tiered WSN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an algebraic approach: necessary conditions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Establishing necessary conditions for matrix </a:t>
            </a:r>
            <a:r>
              <a:rPr lang="en-US" b="1" dirty="0" err="1" smtClean="0"/>
              <a:t>A</a:t>
            </a:r>
            <a:r>
              <a:rPr lang="en-US" b="1" baseline="-25000" dirty="0" err="1" smtClean="0"/>
              <a:t>kxn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Suppose that (d</a:t>
            </a:r>
            <a:r>
              <a:rPr lang="en-US" baseline="-25000" dirty="0" smtClean="0"/>
              <a:t>1</a:t>
            </a:r>
            <a:r>
              <a:rPr lang="en-US" dirty="0" smtClean="0"/>
              <a:t>,…,d</a:t>
            </a:r>
            <a:r>
              <a:rPr lang="en-US" baseline="-25000" dirty="0" smtClean="0"/>
              <a:t>m</a:t>
            </a:r>
            <a:r>
              <a:rPr lang="en-US" dirty="0" smtClean="0"/>
              <a:t>) and d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,….,</a:t>
            </a:r>
            <a:r>
              <a:rPr lang="en-US" dirty="0" err="1" smtClean="0"/>
              <a:t>d</a:t>
            </a:r>
            <a:r>
              <a:rPr lang="en-US" baseline="30000" dirty="0" err="1" smtClean="0"/>
              <a:t>p</a:t>
            </a:r>
            <a:r>
              <a:rPr lang="en-US" baseline="-25000" dirty="0" err="1" smtClean="0"/>
              <a:t>m</a:t>
            </a:r>
            <a:r>
              <a:rPr lang="en-US" dirty="0" smtClean="0"/>
              <a:t>; p=1,…,q be different solution of </a:t>
            </a:r>
            <a:r>
              <a:rPr lang="en-US" b="1" dirty="0" smtClean="0"/>
              <a:t>(*)</a:t>
            </a:r>
            <a:r>
              <a:rPr lang="en-US" dirty="0" smtClean="0"/>
              <a:t>, then</a:t>
            </a:r>
          </a:p>
          <a:p>
            <a:r>
              <a:rPr lang="en-US" dirty="0" smtClean="0">
                <a:sym typeface="Symbol"/>
              </a:rPr>
              <a:t></a:t>
            </a:r>
            <a:r>
              <a:rPr lang="en-US" baseline="-25000" dirty="0" smtClean="0">
                <a:sym typeface="Symbol"/>
              </a:rPr>
              <a:t>j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</a:t>
            </a:r>
            <a:r>
              <a:rPr lang="en-US" baseline="-25000" dirty="0" err="1" smtClean="0">
                <a:sym typeface="Symbol"/>
              </a:rPr>
              <a:t>idj</a:t>
            </a:r>
            <a:r>
              <a:rPr lang="en-US" dirty="0" smtClean="0">
                <a:sym typeface="Symbol"/>
              </a:rPr>
              <a:t> = </a:t>
            </a:r>
            <a:r>
              <a:rPr lang="en-US" baseline="-25000" dirty="0" smtClean="0">
                <a:sym typeface="Symbol"/>
              </a:rPr>
              <a:t>j</a:t>
            </a:r>
            <a:r>
              <a:rPr lang="en-US" dirty="0" smtClean="0">
                <a:sym typeface="Symbol"/>
              </a:rPr>
              <a:t> a</a:t>
            </a:r>
            <a:r>
              <a:rPr lang="en-US" baseline="-25000" dirty="0" smtClean="0">
                <a:sym typeface="Symbol"/>
              </a:rPr>
              <a:t>id</a:t>
            </a:r>
            <a:r>
              <a:rPr lang="en-US" baseline="30000" dirty="0" smtClean="0">
                <a:sym typeface="Symbol"/>
              </a:rPr>
              <a:t>1</a:t>
            </a:r>
            <a:r>
              <a:rPr lang="en-US" baseline="-25000" dirty="0" smtClean="0">
                <a:sym typeface="Symbol"/>
              </a:rPr>
              <a:t>j</a:t>
            </a:r>
            <a:r>
              <a:rPr lang="en-US" dirty="0" smtClean="0">
                <a:sym typeface="Symbol"/>
              </a:rPr>
              <a:t> = </a:t>
            </a:r>
            <a:r>
              <a:rPr lang="en-US" baseline="-25000" dirty="0" smtClean="0">
                <a:sym typeface="Symbol"/>
              </a:rPr>
              <a:t>j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</a:t>
            </a:r>
            <a:r>
              <a:rPr lang="en-US" baseline="-25000" dirty="0" err="1" smtClean="0">
                <a:sym typeface="Symbol"/>
              </a:rPr>
              <a:t>id</a:t>
            </a:r>
            <a:r>
              <a:rPr lang="en-US" baseline="30000" dirty="0" err="1" smtClean="0">
                <a:sym typeface="Symbol"/>
              </a:rPr>
              <a:t>q</a:t>
            </a:r>
            <a:r>
              <a:rPr lang="en-US" baseline="-25000" dirty="0" err="1" smtClean="0">
                <a:sym typeface="Symbol"/>
              </a:rPr>
              <a:t>j</a:t>
            </a:r>
            <a:r>
              <a:rPr lang="en-US" dirty="0" smtClean="0">
                <a:sym typeface="Symbol"/>
              </a:rPr>
              <a:t> = </a:t>
            </a:r>
            <a:r>
              <a:rPr lang="en-US" dirty="0" err="1" smtClean="0">
                <a:sym typeface="Symbol"/>
              </a:rPr>
              <a:t>c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; (</a:t>
            </a:r>
            <a:r>
              <a:rPr lang="en-US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=1,…,k)</a:t>
            </a:r>
          </a:p>
          <a:p>
            <a:r>
              <a:rPr lang="en-US" dirty="0" smtClean="0">
                <a:sym typeface="Symbol"/>
              </a:rPr>
              <a:t>Therefore (d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,…,d</a:t>
            </a:r>
            <a:r>
              <a:rPr lang="en-US" baseline="-25000" dirty="0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) is unique solution if and only if v{1,…,k} such that</a:t>
            </a:r>
          </a:p>
          <a:p>
            <a:pPr lvl="1"/>
            <a:r>
              <a:rPr lang="en-US" dirty="0" smtClean="0">
                <a:sym typeface="Symbol"/>
              </a:rPr>
              <a:t>u{1,…,p}\{v}, </a:t>
            </a:r>
            <a:r>
              <a:rPr lang="en-US" baseline="-25000" dirty="0" smtClean="0">
                <a:sym typeface="Symbol"/>
              </a:rPr>
              <a:t>j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</a:t>
            </a:r>
            <a:r>
              <a:rPr lang="en-US" baseline="-25000" dirty="0" err="1" smtClean="0">
                <a:sym typeface="Symbol"/>
              </a:rPr>
              <a:t>id</a:t>
            </a:r>
            <a:r>
              <a:rPr lang="en-US" baseline="30000" dirty="0" err="1">
                <a:sym typeface="Symbol"/>
              </a:rPr>
              <a:t>u</a:t>
            </a:r>
            <a:r>
              <a:rPr lang="en-US" baseline="-25000" dirty="0" err="1" smtClean="0">
                <a:sym typeface="Symbol"/>
              </a:rPr>
              <a:t>j</a:t>
            </a:r>
            <a:r>
              <a:rPr lang="en-US" dirty="0" smtClean="0">
                <a:sym typeface="Symbol"/>
              </a:rPr>
              <a:t> = </a:t>
            </a:r>
            <a:r>
              <a:rPr lang="en-US" dirty="0" err="1" smtClean="0">
                <a:sym typeface="Symbol"/>
              </a:rPr>
              <a:t>c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; (</a:t>
            </a:r>
            <a:r>
              <a:rPr lang="en-US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=1,…,k)</a:t>
            </a:r>
          </a:p>
          <a:p>
            <a:pPr lvl="1"/>
            <a:r>
              <a:rPr lang="en-US" dirty="0" smtClean="0">
                <a:sym typeface="Symbol"/>
              </a:rPr>
              <a:t></a:t>
            </a:r>
            <a:r>
              <a:rPr lang="en-US" baseline="-25000" dirty="0" smtClean="0">
                <a:sym typeface="Symbol"/>
              </a:rPr>
              <a:t>j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</a:t>
            </a:r>
            <a:r>
              <a:rPr lang="en-US" baseline="-25000" dirty="0" err="1" smtClean="0">
                <a:sym typeface="Symbol"/>
              </a:rPr>
              <a:t>id</a:t>
            </a:r>
            <a:r>
              <a:rPr lang="en-US" baseline="30000" dirty="0" err="1">
                <a:sym typeface="Symbol"/>
              </a:rPr>
              <a:t>v</a:t>
            </a:r>
            <a:r>
              <a:rPr lang="en-US" baseline="-25000" dirty="0" err="1" smtClean="0">
                <a:sym typeface="Symbol"/>
              </a:rPr>
              <a:t>j</a:t>
            </a:r>
            <a:r>
              <a:rPr lang="en-US" dirty="0" smtClean="0">
                <a:sym typeface="Symbol"/>
              </a:rPr>
              <a:t>  </a:t>
            </a:r>
            <a:r>
              <a:rPr lang="en-US" dirty="0" err="1" smtClean="0">
                <a:sym typeface="Symbol"/>
              </a:rPr>
              <a:t>c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; (</a:t>
            </a:r>
            <a:r>
              <a:rPr lang="en-US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=1,…,k)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Privacy-preserving queries in 2-tiered WSN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an algebraic approach: building matrix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95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Building matrix </a:t>
            </a:r>
            <a:r>
              <a:rPr lang="en-US" b="1" dirty="0" err="1" smtClean="0"/>
              <a:t>A</a:t>
            </a:r>
            <a:r>
              <a:rPr lang="en-US" b="1" baseline="-25000" dirty="0" err="1" smtClean="0"/>
              <a:t>kxn</a:t>
            </a:r>
            <a:r>
              <a:rPr lang="en-US" b="1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Generates a random </a:t>
            </a:r>
            <a:r>
              <a:rPr lang="en-US" smtClean="0"/>
              <a:t>matrix : </a:t>
            </a:r>
            <a:r>
              <a:rPr lang="en-US" dirty="0" smtClean="0"/>
              <a:t>A’</a:t>
            </a:r>
            <a:r>
              <a:rPr lang="en-US" baseline="-25000" dirty="0" smtClean="0"/>
              <a:t>(k-1)</a:t>
            </a:r>
            <a:r>
              <a:rPr lang="en-US" baseline="-25000" dirty="0" err="1" smtClean="0"/>
              <a:t>xn</a:t>
            </a:r>
            <a:r>
              <a:rPr lang="en-US" dirty="0" smtClean="0"/>
              <a:t> such that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ij</a:t>
            </a:r>
            <a:r>
              <a:rPr lang="en-US" dirty="0" smtClean="0">
                <a:sym typeface="Symbol"/>
              </a:rPr>
              <a:t>{1,…,t}, t&lt;&lt;n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pair of solutions (d</a:t>
            </a:r>
            <a:r>
              <a:rPr lang="en-US" baseline="-25000" dirty="0" smtClean="0"/>
              <a:t>1</a:t>
            </a:r>
            <a:r>
              <a:rPr lang="en-US" dirty="0" smtClean="0"/>
              <a:t>,…,d</a:t>
            </a:r>
            <a:r>
              <a:rPr lang="en-US" baseline="-25000" dirty="0" smtClean="0"/>
              <a:t>m</a:t>
            </a:r>
            <a:r>
              <a:rPr lang="en-US" dirty="0" smtClean="0"/>
              <a:t>) and (d’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d’</a:t>
            </a:r>
            <a:r>
              <a:rPr lang="en-US" baseline="-25000" dirty="0" err="1" smtClean="0"/>
              <a:t>m</a:t>
            </a:r>
            <a:r>
              <a:rPr lang="en-US" dirty="0" smtClean="0"/>
              <a:t>) of the system </a:t>
            </a:r>
            <a:r>
              <a:rPr lang="en-US" b="1" dirty="0" smtClean="0"/>
              <a:t>(*)</a:t>
            </a:r>
            <a:r>
              <a:rPr lang="en-US" dirty="0" smtClean="0"/>
              <a:t>, let x</a:t>
            </a:r>
            <a:r>
              <a:rPr lang="en-US" baseline="-25000" dirty="0" smtClean="0"/>
              <a:t>d1</a:t>
            </a:r>
            <a:r>
              <a:rPr lang="en-US" dirty="0" smtClean="0"/>
              <a:t>+…+x</a:t>
            </a:r>
            <a:r>
              <a:rPr lang="en-US" baseline="-25000" dirty="0" smtClean="0"/>
              <a:t>dm</a:t>
            </a:r>
            <a:r>
              <a:rPr lang="en-US" dirty="0" smtClean="0">
                <a:sym typeface="Symbol"/>
              </a:rPr>
              <a:t>x</a:t>
            </a:r>
            <a:r>
              <a:rPr lang="en-US" baseline="-25000" dirty="0" smtClean="0">
                <a:sym typeface="Symbol"/>
              </a:rPr>
              <a:t>d’1</a:t>
            </a:r>
            <a:r>
              <a:rPr lang="en-US" dirty="0" smtClean="0">
                <a:sym typeface="Symbol"/>
              </a:rPr>
              <a:t>+…+</a:t>
            </a:r>
            <a:r>
              <a:rPr lang="en-US" dirty="0" err="1" smtClean="0">
                <a:sym typeface="Symbol"/>
              </a:rPr>
              <a:t>x</a:t>
            </a:r>
            <a:r>
              <a:rPr lang="en-US" baseline="-25000" dirty="0" err="1" smtClean="0">
                <a:sym typeface="Symbol"/>
              </a:rPr>
              <a:t>d’m</a:t>
            </a:r>
            <a:r>
              <a:rPr lang="en-US" dirty="0" smtClean="0">
                <a:sym typeface="Symbol"/>
              </a:rPr>
              <a:t>, where </a:t>
            </a:r>
            <a:r>
              <a:rPr lang="en-US" dirty="0" err="1" smtClean="0">
                <a:sym typeface="Symbol"/>
              </a:rPr>
              <a:t>x</a:t>
            </a:r>
            <a:r>
              <a:rPr lang="en-US" baseline="-25000" dirty="0" err="1" smtClean="0">
                <a:sym typeface="Symbol"/>
              </a:rPr>
              <a:t>dj</a:t>
            </a:r>
            <a:r>
              <a:rPr lang="en-US" dirty="0" smtClean="0">
                <a:sym typeface="Symbol"/>
              </a:rPr>
              <a:t>, </a:t>
            </a:r>
            <a:r>
              <a:rPr lang="en-US" dirty="0" err="1" smtClean="0">
                <a:sym typeface="Symbol"/>
              </a:rPr>
              <a:t>x</a:t>
            </a:r>
            <a:r>
              <a:rPr lang="en-US" baseline="-25000" dirty="0" err="1" smtClean="0">
                <a:sym typeface="Symbol"/>
              </a:rPr>
              <a:t>d’j</a:t>
            </a:r>
            <a:r>
              <a:rPr lang="en-US" dirty="0" smtClean="0">
                <a:sym typeface="Symbol"/>
              </a:rPr>
              <a:t>{1,…,N}, j=1,…,m</a:t>
            </a:r>
          </a:p>
          <a:p>
            <a:pPr marL="514350" indent="-514350"/>
            <a:r>
              <a:rPr lang="en-US" dirty="0" smtClean="0">
                <a:sym typeface="Symbol"/>
              </a:rPr>
              <a:t>After step 2) we receive an in-equation system in which each in-equation has form x</a:t>
            </a:r>
            <a:r>
              <a:rPr lang="en-US" baseline="-25000" dirty="0" smtClean="0">
                <a:sym typeface="Symbol"/>
              </a:rPr>
              <a:t>d1</a:t>
            </a:r>
            <a:r>
              <a:rPr lang="en-US" dirty="0" smtClean="0">
                <a:sym typeface="Symbol"/>
              </a:rPr>
              <a:t>+…+</a:t>
            </a:r>
            <a:r>
              <a:rPr lang="en-US" dirty="0" err="1" smtClean="0">
                <a:sym typeface="Symbol"/>
              </a:rPr>
              <a:t>x</a:t>
            </a:r>
            <a:r>
              <a:rPr lang="en-US" baseline="-25000" dirty="0" err="1" smtClean="0">
                <a:sym typeface="Symbol"/>
              </a:rPr>
              <a:t>dm</a:t>
            </a:r>
            <a:r>
              <a:rPr lang="en-US" dirty="0" smtClean="0">
                <a:sym typeface="Symbol"/>
              </a:rPr>
              <a:t> x</a:t>
            </a:r>
            <a:r>
              <a:rPr lang="en-US" baseline="-25000" dirty="0" smtClean="0">
                <a:sym typeface="Symbol"/>
              </a:rPr>
              <a:t>d’1</a:t>
            </a:r>
            <a:r>
              <a:rPr lang="en-US" dirty="0" smtClean="0">
                <a:sym typeface="Symbol"/>
              </a:rPr>
              <a:t>+…+</a:t>
            </a:r>
            <a:r>
              <a:rPr lang="en-US" dirty="0" err="1" smtClean="0">
                <a:sym typeface="Symbol"/>
              </a:rPr>
              <a:t>x</a:t>
            </a:r>
            <a:r>
              <a:rPr lang="en-US" baseline="-25000" dirty="0" err="1" smtClean="0">
                <a:sym typeface="Symbol"/>
              </a:rPr>
              <a:t>d’m</a:t>
            </a:r>
            <a:r>
              <a:rPr lang="en-US" dirty="0" smtClean="0">
                <a:sym typeface="Symbol"/>
              </a:rPr>
              <a:t> where </a:t>
            </a:r>
            <a:r>
              <a:rPr lang="en-US" dirty="0" smtClean="0"/>
              <a:t>(d</a:t>
            </a:r>
            <a:r>
              <a:rPr lang="en-US" baseline="-25000" dirty="0" smtClean="0"/>
              <a:t>1</a:t>
            </a:r>
            <a:r>
              <a:rPr lang="en-US" dirty="0" smtClean="0"/>
              <a:t>,…,d</a:t>
            </a:r>
            <a:r>
              <a:rPr lang="en-US" baseline="-25000" dirty="0" smtClean="0"/>
              <a:t>m</a:t>
            </a:r>
            <a:r>
              <a:rPr lang="en-US" dirty="0" smtClean="0"/>
              <a:t>) and (d’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d’</a:t>
            </a:r>
            <a:r>
              <a:rPr lang="en-US" baseline="-25000" dirty="0" err="1" smtClean="0"/>
              <a:t>m</a:t>
            </a:r>
            <a:r>
              <a:rPr lang="en-US" dirty="0" smtClean="0"/>
              <a:t>) are solution of </a:t>
            </a:r>
            <a:r>
              <a:rPr lang="en-US" b="1" dirty="0" smtClean="0"/>
              <a:t>(*)</a:t>
            </a:r>
            <a:r>
              <a:rPr lang="en-US" dirty="0" smtClean="0"/>
              <a:t>.</a:t>
            </a:r>
          </a:p>
          <a:p>
            <a:pPr marL="514350" indent="-514350"/>
            <a:r>
              <a:rPr lang="en-US" dirty="0" smtClean="0"/>
              <a:t>Let (a</a:t>
            </a:r>
            <a:r>
              <a:rPr lang="en-US" baseline="-25000" dirty="0" smtClean="0"/>
              <a:t>k1</a:t>
            </a:r>
            <a:r>
              <a:rPr lang="en-US" dirty="0" smtClean="0"/>
              <a:t>,…,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kn</a:t>
            </a:r>
            <a:r>
              <a:rPr lang="en-US" dirty="0" smtClean="0"/>
              <a:t>) be a solution of this system, then (a</a:t>
            </a:r>
            <a:r>
              <a:rPr lang="en-US" baseline="-25000" dirty="0" smtClean="0"/>
              <a:t>k1</a:t>
            </a:r>
            <a:r>
              <a:rPr lang="en-US" dirty="0" smtClean="0"/>
              <a:t>,…,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kn</a:t>
            </a:r>
            <a:r>
              <a:rPr lang="en-US" dirty="0" smtClean="0"/>
              <a:t>) is just </a:t>
            </a:r>
            <a:r>
              <a:rPr lang="en-US" dirty="0" err="1" smtClean="0"/>
              <a:t>k</a:t>
            </a:r>
            <a:r>
              <a:rPr lang="en-US" baseline="30000" dirty="0" err="1" smtClean="0"/>
              <a:t>th</a:t>
            </a:r>
            <a:r>
              <a:rPr lang="en-US" dirty="0" smtClean="0"/>
              <a:t> row of the desired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Privacy-preserving queries in 2-tiered WSN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an algebraic approach: a tiny example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52400" y="1676401"/>
          <a:ext cx="6629400" cy="1523999"/>
        </p:xfrm>
        <a:graphic>
          <a:graphicData uri="http://schemas.openxmlformats.org/presentationml/2006/ole">
            <p:oleObj spid="_x0000_s31746" name="Equation" r:id="rId3" imgW="2184120" imgH="91440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52400" y="3505200"/>
          <a:ext cx="6642100" cy="1897743"/>
        </p:xfrm>
        <a:graphic>
          <a:graphicData uri="http://schemas.openxmlformats.org/presentationml/2006/ole">
            <p:oleObj spid="_x0000_s31747" name="Equation" r:id="rId4" imgW="3288960" imgH="939600" progId="Equation.3">
              <p:embed/>
            </p:oleObj>
          </a:graphicData>
        </a:graphic>
      </p:graphicFrame>
      <p:sp>
        <p:nvSpPr>
          <p:cNvPr id="9" name="Right Arrow 8"/>
          <p:cNvSpPr/>
          <p:nvPr/>
        </p:nvSpPr>
        <p:spPr>
          <a:xfrm>
            <a:off x="7086600" y="4191000"/>
            <a:ext cx="381000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543800" y="2590800"/>
          <a:ext cx="1066800" cy="3733800"/>
        </p:xfrm>
        <a:graphic>
          <a:graphicData uri="http://schemas.openxmlformats.org/presentationml/2006/ole">
            <p:oleObj spid="_x0000_s31748" name="Equation" r:id="rId5" imgW="495000" imgH="1854000" progId="Equation.3">
              <p:embed/>
            </p:oleObj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1009650" y="5410200"/>
          <a:ext cx="6591300" cy="1143000"/>
        </p:xfrm>
        <a:graphic>
          <a:graphicData uri="http://schemas.openxmlformats.org/presentationml/2006/ole">
            <p:oleObj spid="_x0000_s31749" name="Equation" r:id="rId6" imgW="2171520" imgH="685800" progId="Equation.3">
              <p:embed/>
            </p:oleObj>
          </a:graphicData>
        </a:graphic>
      </p:graphicFrame>
      <p:sp>
        <p:nvSpPr>
          <p:cNvPr id="12" name="Notched Right Arrow 11"/>
          <p:cNvSpPr/>
          <p:nvPr/>
        </p:nvSpPr>
        <p:spPr>
          <a:xfrm>
            <a:off x="304800" y="5715000"/>
            <a:ext cx="685800" cy="533400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Outline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Privacy-preserving queries in sensor networks</a:t>
            </a:r>
          </a:p>
          <a:p>
            <a:r>
              <a:rPr lang="en-US" dirty="0" smtClean="0"/>
              <a:t>Privacy-preserving queries in two-tiered networks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Privacy-preserving queries in 2-tiered WSN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an algebraic approach: an example of a baby system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152400" y="5410200"/>
          <a:ext cx="4722812" cy="1143000"/>
        </p:xfrm>
        <a:graphic>
          <a:graphicData uri="http://schemas.openxmlformats.org/presentationml/2006/ole">
            <p:oleObj spid="_x0000_s32773" name="Equation" r:id="rId3" imgW="2031840" imgH="685800" progId="Equation.3">
              <p:embed/>
            </p:oleObj>
          </a:graphicData>
        </a:graphic>
      </p:graphicFrame>
      <p:pic>
        <p:nvPicPr>
          <p:cNvPr id="11" name="Picture 2" descr="http://t2.gstatic.com/images?q=tbn:7pwKH0MtU7f1GM:http://arunsworldonline.files.wordpress.com/2009/04/hp_mediasmart_server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1600200"/>
            <a:ext cx="952500" cy="1181101"/>
          </a:xfrm>
          <a:prstGeom prst="rect">
            <a:avLst/>
          </a:prstGeom>
          <a:noFill/>
        </p:spPr>
      </p:pic>
      <p:pic>
        <p:nvPicPr>
          <p:cNvPr id="13" name="Picture 6" descr="http://t1.gstatic.com/images?q=tbn:qx9NZ5eNaa4ZWM:http://www.kenrockwell.com/nikon/d40/images/d40-sensor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76400" y="4800600"/>
            <a:ext cx="457199" cy="311573"/>
          </a:xfrm>
          <a:prstGeom prst="rect">
            <a:avLst/>
          </a:prstGeom>
          <a:noFill/>
        </p:spPr>
      </p:pic>
      <p:pic>
        <p:nvPicPr>
          <p:cNvPr id="14" name="Picture 6" descr="http://t1.gstatic.com/images?q=tbn:qx9NZ5eNaa4ZWM:http://www.kenrockwell.com/nikon/d40/images/d40-sensor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62400" y="2057400"/>
            <a:ext cx="457199" cy="311573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>
            <a:stCxn id="13" idx="0"/>
            <a:endCxn id="11" idx="2"/>
          </p:cNvCxnSpPr>
          <p:nvPr/>
        </p:nvCxnSpPr>
        <p:spPr>
          <a:xfrm rot="16200000" flipV="1">
            <a:off x="866776" y="3762376"/>
            <a:ext cx="2019299" cy="571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1"/>
            <a:endCxn id="11" idx="3"/>
          </p:cNvCxnSpPr>
          <p:nvPr/>
        </p:nvCxnSpPr>
        <p:spPr>
          <a:xfrm rot="10800000">
            <a:off x="2324100" y="2190751"/>
            <a:ext cx="1638300" cy="224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33600" y="4191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Data={1,3,4,6} </a:t>
            </a:r>
            <a:r>
              <a:rPr lang="en-US" dirty="0" smtClean="0">
                <a:sym typeface="Symbol"/>
              </a:rPr>
              <a:t> c={10,5,21}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95800" y="17642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Data={1,4,6,2} </a:t>
            </a:r>
            <a:r>
              <a:rPr lang="en-US" dirty="0" smtClean="0">
                <a:sym typeface="Symbol"/>
              </a:rPr>
              <a:t> c={9,7,28}</a:t>
            </a:r>
            <a:endParaRPr lang="en-US" dirty="0"/>
          </a:p>
        </p:txBody>
      </p:sp>
      <p:graphicFrame>
        <p:nvGraphicFramePr>
          <p:cNvPr id="32774" name="Object 5"/>
          <p:cNvGraphicFramePr>
            <a:graphicFrameLocks noChangeAspect="1"/>
          </p:cNvGraphicFramePr>
          <p:nvPr/>
        </p:nvGraphicFramePr>
        <p:xfrm>
          <a:off x="4268788" y="2209800"/>
          <a:ext cx="4722812" cy="1143000"/>
        </p:xfrm>
        <a:graphic>
          <a:graphicData uri="http://schemas.openxmlformats.org/presentationml/2006/ole">
            <p:oleObj spid="_x0000_s32774" name="Equation" r:id="rId8" imgW="2031840" imgH="68580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209800" y="48768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Sensor </a:t>
            </a:r>
            <a:r>
              <a:rPr lang="en-US" b="1" dirty="0" err="1" smtClean="0"/>
              <a:t>i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276600" y="16764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Sensor </a:t>
            </a:r>
            <a:r>
              <a:rPr lang="en-US" b="1" dirty="0" err="1" smtClean="0"/>
              <a:t>i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" y="17526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storage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362200" y="21336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j,t</a:t>
            </a:r>
            <a:r>
              <a:rPr lang="en-US" dirty="0" smtClean="0"/>
              <a:t>,{9,7,28})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870466" y="36253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i,t</a:t>
            </a:r>
            <a:r>
              <a:rPr lang="en-US" dirty="0" smtClean="0"/>
              <a:t>,{10,5,21})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Sensor networks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introduction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</a:t>
            </a:r>
            <a:r>
              <a:rPr lang="en-US" dirty="0" smtClean="0"/>
              <a:t>ireless sensor network:</a:t>
            </a:r>
          </a:p>
          <a:p>
            <a:pPr lvl="1"/>
            <a:r>
              <a:rPr lang="en-US" dirty="0" smtClean="0"/>
              <a:t> is a distributed system consisting of a large number of sensor notes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eployed in adverse environments that are being monitored</a:t>
            </a:r>
          </a:p>
          <a:p>
            <a:r>
              <a:rPr lang="en-US" dirty="0" smtClean="0"/>
              <a:t>Sensor notes: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ollect and report data to the base station</a:t>
            </a:r>
          </a:p>
          <a:p>
            <a:pPr lvl="1"/>
            <a:r>
              <a:rPr lang="en-US" dirty="0" smtClean="0"/>
              <a:t>use</a:t>
            </a:r>
            <a:r>
              <a:rPr lang="en-US" dirty="0" smtClean="0"/>
              <a:t> </a:t>
            </a:r>
            <a:r>
              <a:rPr lang="en-US" dirty="0" smtClean="0"/>
              <a:t>wireless multi-hop </a:t>
            </a:r>
            <a:r>
              <a:rPr lang="en-US" dirty="0" smtClean="0"/>
              <a:t>route</a:t>
            </a:r>
            <a:endParaRPr lang="en-US" dirty="0"/>
          </a:p>
          <a:p>
            <a:r>
              <a:rPr lang="en-US" dirty="0" smtClean="0"/>
              <a:t>In many application of sensor networks, some of the biggest concerns are efficiency, security and privacy preserving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Privacy-preserving queries: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system model: network assumptions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Network assumptions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 consider a WSN consisting of 1 base station BS and n sensor nodes, denoted as N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</a:p>
          <a:p>
            <a:r>
              <a:rPr lang="en-US" dirty="0" smtClean="0"/>
              <a:t>BS has much more computation, storage and energy capabilities than sensor nodes</a:t>
            </a:r>
          </a:p>
          <a:p>
            <a:r>
              <a:rPr lang="en-US" dirty="0" smtClean="0"/>
              <a:t>BS and sensor nodes communicate with one another by using wireless medium</a:t>
            </a:r>
          </a:p>
          <a:p>
            <a:r>
              <a:rPr lang="en-US" dirty="0" smtClean="0"/>
              <a:t>Not all sensor nodes can directly communicate with BS, in such cases they need to use multi-hop path</a:t>
            </a:r>
          </a:p>
          <a:p>
            <a:r>
              <a:rPr lang="en-US" dirty="0" smtClean="0"/>
              <a:t>Sensor nodes don’t know the network topology but each sensor node knows its parent and children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Privacy-preserving queries: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system model: security assumptions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Security assumptions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Assume that BS is trustworthy while any sensor node could be compromised</a:t>
            </a:r>
          </a:p>
          <a:p>
            <a:pPr lvl="1"/>
            <a:r>
              <a:rPr lang="en-US" dirty="0" smtClean="0"/>
              <a:t>We only consider the attacks that outsiders or compromised sensor nodes eavesdrop sensor data, and reveal the data they receive/forward to the adversary</a:t>
            </a:r>
          </a:p>
          <a:p>
            <a:r>
              <a:rPr lang="en-US" b="1" dirty="0" smtClean="0"/>
              <a:t>Design goals</a:t>
            </a:r>
            <a:endParaRPr lang="en-US" dirty="0" smtClean="0"/>
          </a:p>
          <a:p>
            <a:pPr lvl="1"/>
            <a:r>
              <a:rPr lang="en-US" dirty="0" smtClean="0"/>
              <a:t>Privacy/confidentiality of querying results</a:t>
            </a:r>
          </a:p>
          <a:p>
            <a:pPr lvl="1"/>
            <a:r>
              <a:rPr lang="en-US" dirty="0" smtClean="0"/>
              <a:t>Privacy of raw and intermediately data</a:t>
            </a:r>
          </a:p>
          <a:p>
            <a:pPr lvl="1"/>
            <a:r>
              <a:rPr lang="en-US" dirty="0" smtClean="0"/>
              <a:t>efficiency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Privacy-preserving queries: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solutions for range queries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8839200" cy="403859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SMART</a:t>
            </a:r>
            <a:r>
              <a:rPr lang="en-US" dirty="0" smtClean="0"/>
              <a:t>  (W. He et al)</a:t>
            </a:r>
          </a:p>
          <a:p>
            <a:pPr lvl="1"/>
            <a:r>
              <a:rPr lang="en-US" dirty="0" smtClean="0"/>
              <a:t>A node’s data reading is partitioned into several pieces </a:t>
            </a:r>
          </a:p>
          <a:p>
            <a:pPr lvl="1"/>
            <a:r>
              <a:rPr lang="en-US" dirty="0" smtClean="0"/>
              <a:t>These pieces are send to different nodes in network</a:t>
            </a:r>
          </a:p>
          <a:p>
            <a:pPr lvl="1"/>
            <a:r>
              <a:rPr lang="en-US" dirty="0" smtClean="0"/>
              <a:t>BS receives all pieces and the summation of all data in network is revealed </a:t>
            </a:r>
          </a:p>
          <a:p>
            <a:r>
              <a:rPr lang="en-US" b="1" dirty="0" smtClean="0"/>
              <a:t>Scheme of </a:t>
            </a:r>
            <a:r>
              <a:rPr lang="en-US" b="1" dirty="0" err="1" smtClean="0"/>
              <a:t>Feng</a:t>
            </a:r>
            <a:r>
              <a:rPr lang="en-US" b="1" dirty="0" smtClean="0"/>
              <a:t> et al. </a:t>
            </a:r>
            <a:endParaRPr lang="en-US" dirty="0" smtClean="0"/>
          </a:p>
          <a:p>
            <a:pPr lvl="1"/>
            <a:r>
              <a:rPr lang="en-US" dirty="0" smtClean="0"/>
              <a:t>Each nodes </a:t>
            </a:r>
            <a:r>
              <a:rPr lang="en-US" dirty="0" err="1" smtClean="0"/>
              <a:t>i</a:t>
            </a:r>
            <a:r>
              <a:rPr lang="en-US" dirty="0" smtClean="0"/>
              <a:t> shares a secret S</a:t>
            </a:r>
            <a:r>
              <a:rPr lang="en-US" baseline="-25000" dirty="0" smtClean="0"/>
              <a:t>i</a:t>
            </a:r>
            <a:r>
              <a:rPr lang="en-US" dirty="0" smtClean="0"/>
              <a:t> with BS</a:t>
            </a:r>
          </a:p>
          <a:p>
            <a:pPr lvl="1"/>
            <a:r>
              <a:rPr lang="en-US" dirty="0" smtClean="0"/>
              <a:t>Instead of reporting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</a:t>
            </a:r>
            <a:r>
              <a:rPr lang="en-US" dirty="0" smtClean="0"/>
              <a:t>, sensor node </a:t>
            </a:r>
            <a:r>
              <a:rPr lang="en-US" dirty="0" err="1" smtClean="0"/>
              <a:t>i</a:t>
            </a:r>
            <a:r>
              <a:rPr lang="en-US" dirty="0" smtClean="0"/>
              <a:t> reports v</a:t>
            </a:r>
            <a:r>
              <a:rPr lang="en-US" baseline="-25000" dirty="0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</a:t>
            </a:r>
            <a:r>
              <a:rPr lang="en-US" dirty="0" err="1" smtClean="0"/>
              <a:t>+S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pPr lvl="1"/>
            <a:r>
              <a:rPr lang="en-US" dirty="0" smtClean="0"/>
              <a:t>From </a:t>
            </a:r>
            <a:r>
              <a:rPr lang="en-US" dirty="0" smtClean="0">
                <a:sym typeface="Symbol"/>
              </a:rPr>
              <a:t>v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= </a:t>
            </a:r>
            <a:r>
              <a:rPr lang="en-US" dirty="0" err="1" smtClean="0">
                <a:sym typeface="Symbol"/>
              </a:rPr>
              <a:t>d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+ S</a:t>
            </a:r>
            <a:r>
              <a:rPr lang="en-US" baseline="-25000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, BS can deduce summation of all sensor data.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5534561"/>
            <a:ext cx="9144000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W.He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X.Liu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H.Nguyen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K.Nahrsteld</a:t>
            </a:r>
            <a:r>
              <a:rPr lang="en-US" sz="2000" dirty="0" smtClean="0">
                <a:solidFill>
                  <a:schemeClr val="bg1"/>
                </a:solidFill>
              </a:rPr>
              <a:t>, and </a:t>
            </a:r>
            <a:r>
              <a:rPr lang="en-US" sz="2000" dirty="0" err="1" smtClean="0">
                <a:solidFill>
                  <a:schemeClr val="bg1"/>
                </a:solidFill>
              </a:rPr>
              <a:t>T.Abdelzaher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  <a:r>
              <a:rPr lang="en-US" sz="2000" i="1" dirty="0" smtClean="0">
                <a:solidFill>
                  <a:schemeClr val="bg1"/>
                </a:solidFill>
              </a:rPr>
              <a:t> PDA: Privacy-preserving Data Aggregation in wireless sensor networks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Infocom</a:t>
            </a:r>
            <a:r>
              <a:rPr lang="en-US" sz="2000" dirty="0" smtClean="0">
                <a:solidFill>
                  <a:schemeClr val="bg1"/>
                </a:solidFill>
              </a:rPr>
              <a:t>, May 2007, Anchorage, Alaska</a:t>
            </a:r>
          </a:p>
          <a:p>
            <a:r>
              <a:rPr lang="en-US" sz="2000" dirty="0" err="1" smtClean="0">
                <a:solidFill>
                  <a:schemeClr val="bg1"/>
                </a:solidFill>
              </a:rPr>
              <a:t>T.Feng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C.Wang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W.Wang</a:t>
            </a:r>
            <a:r>
              <a:rPr lang="en-US" sz="2000" dirty="0" smtClean="0">
                <a:solidFill>
                  <a:schemeClr val="bg1"/>
                </a:solidFill>
              </a:rPr>
              <a:t>, and </a:t>
            </a:r>
            <a:r>
              <a:rPr lang="en-US" sz="2000" dirty="0" err="1" smtClean="0">
                <a:solidFill>
                  <a:schemeClr val="bg1"/>
                </a:solidFill>
              </a:rPr>
              <a:t>L.Ruan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  <a:r>
              <a:rPr lang="en-US" sz="2000" i="1" dirty="0" smtClean="0">
                <a:solidFill>
                  <a:schemeClr val="bg1"/>
                </a:solidFill>
              </a:rPr>
              <a:t> Confidentiality protection for distributed sensor data aggregation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Infocom</a:t>
            </a:r>
            <a:r>
              <a:rPr lang="en-US" sz="2000" dirty="0" smtClean="0">
                <a:solidFill>
                  <a:schemeClr val="bg1"/>
                </a:solidFill>
              </a:rPr>
              <a:t> 2008, April 2008, Phoenix, Arizona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Privacy-preserving queries: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solutions for answering exact queries: </a:t>
            </a:r>
            <a:r>
              <a:rPr lang="en-US" sz="3600" b="1" dirty="0" smtClean="0">
                <a:solidFill>
                  <a:schemeClr val="bg1"/>
                </a:solidFill>
              </a:rPr>
              <a:t>ideas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48767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General ideas</a:t>
            </a:r>
          </a:p>
          <a:p>
            <a:r>
              <a:rPr lang="en-US" dirty="0" smtClean="0"/>
              <a:t>Let x=(d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d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  <a:r>
              <a:rPr lang="en-US" dirty="0" smtClean="0">
                <a:sym typeface="Symbol"/>
              </a:rPr>
              <a:t>{1</a:t>
            </a:r>
            <a:r>
              <a:rPr lang="en-US" dirty="0" smtClean="0">
                <a:sym typeface="Symbol"/>
              </a:rPr>
              <a:t>,…,</a:t>
            </a:r>
            <a:r>
              <a:rPr lang="en-US" dirty="0" smtClean="0">
                <a:sym typeface="Symbol"/>
              </a:rPr>
              <a:t>2</a:t>
            </a:r>
            <a:r>
              <a:rPr lang="en-US" baseline="30000" dirty="0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-1}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</a:t>
            </a:r>
            <a:endParaRPr lang="en-US" dirty="0" smtClean="0">
              <a:sym typeface="Symbol"/>
            </a:endParaRPr>
          </a:p>
          <a:p>
            <a:r>
              <a:rPr lang="en-US" dirty="0" smtClean="0"/>
              <a:t>Let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nxn</a:t>
            </a:r>
            <a:r>
              <a:rPr lang="en-US" dirty="0" smtClean="0"/>
              <a:t>=[</a:t>
            </a:r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/>
              <a:t>…e</a:t>
            </a:r>
            <a:r>
              <a:rPr lang="en-US" baseline="-25000" dirty="0" smtClean="0"/>
              <a:t>n</a:t>
            </a:r>
            <a:r>
              <a:rPr lang="en-US" dirty="0" smtClean="0"/>
              <a:t>] where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: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column of A </a:t>
            </a:r>
            <a:r>
              <a:rPr lang="en-US" baseline="-25000" dirty="0" err="1" smtClean="0"/>
              <a:t>nxn</a:t>
            </a:r>
            <a:endParaRPr lang="en-US" baseline="-25000" dirty="0" smtClean="0"/>
          </a:p>
          <a:p>
            <a:r>
              <a:rPr lang="en-US" dirty="0" smtClean="0"/>
              <a:t>Let </a:t>
            </a:r>
            <a:r>
              <a:rPr lang="en-US" dirty="0" smtClean="0"/>
              <a:t>x={d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d</a:t>
            </a:r>
            <a:r>
              <a:rPr lang="en-US" baseline="-25000" dirty="0" err="1" smtClean="0"/>
              <a:t>n</a:t>
            </a:r>
            <a:r>
              <a:rPr lang="en-US" dirty="0" smtClean="0"/>
              <a:t>}</a:t>
            </a:r>
            <a:r>
              <a:rPr lang="en-US" dirty="0" smtClean="0"/>
              <a:t> </a:t>
            </a:r>
            <a:r>
              <a:rPr lang="en-US" dirty="0" smtClean="0"/>
              <a:t>be the values of all the sensor nodes in the system,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 {1,…,2</a:t>
            </a:r>
            <a:r>
              <a:rPr lang="en-US" baseline="30000" dirty="0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-1}, 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=1</a:t>
            </a:r>
            <a:r>
              <a:rPr lang="en-US" dirty="0" smtClean="0"/>
              <a:t>,…,n) corresponds to the value of node N</a:t>
            </a:r>
            <a:r>
              <a:rPr lang="en-US" baseline="-25000" dirty="0" smtClean="0"/>
              <a:t>i</a:t>
            </a:r>
          </a:p>
          <a:p>
            <a:r>
              <a:rPr lang="en-US" dirty="0" smtClean="0"/>
              <a:t>BS maintains a non-singular matrix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nxn</a:t>
            </a:r>
            <a:r>
              <a:rPr lang="en-US" dirty="0" smtClean="0"/>
              <a:t> and each of sensor nodes N</a:t>
            </a:r>
            <a:r>
              <a:rPr lang="en-US" baseline="-25000" dirty="0" smtClean="0"/>
              <a:t>i</a:t>
            </a:r>
            <a:r>
              <a:rPr lang="en-US" dirty="0" smtClean="0"/>
              <a:t> has m successive </a:t>
            </a:r>
            <a:r>
              <a:rPr lang="en-US" dirty="0" smtClean="0"/>
              <a:t>columns</a:t>
            </a:r>
            <a:endParaRPr lang="en-US" dirty="0" smtClean="0"/>
          </a:p>
          <a:p>
            <a:r>
              <a:rPr lang="en-US" dirty="0" smtClean="0"/>
              <a:t>When the sensor nodes propagate the values up the tree to the BS, they can help in reconstructing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Privacy-preserving queries: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solutions for answering exact queries: </a:t>
            </a:r>
            <a:r>
              <a:rPr lang="en-US" sz="3600" b="1" dirty="0" smtClean="0">
                <a:solidFill>
                  <a:schemeClr val="bg1"/>
                </a:solidFill>
              </a:rPr>
              <a:t>preparation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4876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System preparation before network deployment</a:t>
            </a:r>
          </a:p>
          <a:p>
            <a:r>
              <a:rPr lang="en-US" dirty="0" smtClean="0"/>
              <a:t>Assume that each sensor value is a binary number of m-bit length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</a:t>
            </a:r>
            <a:r>
              <a:rPr lang="en-US" dirty="0" smtClean="0"/>
              <a:t>=(c</a:t>
            </a:r>
            <a:r>
              <a:rPr lang="en-US" baseline="-25000" dirty="0" smtClean="0"/>
              <a:t>i1</a:t>
            </a:r>
            <a:r>
              <a:rPr lang="en-US" dirty="0" smtClean="0"/>
              <a:t>…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im</a:t>
            </a:r>
            <a:r>
              <a:rPr lang="en-US" dirty="0" smtClean="0"/>
              <a:t>)</a:t>
            </a:r>
          </a:p>
          <a:p>
            <a:r>
              <a:rPr lang="en-US" dirty="0" smtClean="0"/>
              <a:t>BS is preloaded a binary matrix </a:t>
            </a:r>
            <a:r>
              <a:rPr lang="en-US" dirty="0" err="1" smtClean="0"/>
              <a:t>matrix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TxT</a:t>
            </a:r>
            <a:r>
              <a:rPr lang="en-US" dirty="0" smtClean="0"/>
              <a:t> , T=</a:t>
            </a:r>
            <a:r>
              <a:rPr lang="en-US" dirty="0" err="1" smtClean="0"/>
              <a:t>mxn</a:t>
            </a:r>
            <a:endParaRPr lang="en-US" dirty="0" smtClean="0"/>
          </a:p>
          <a:p>
            <a:r>
              <a:rPr lang="en-US" dirty="0" smtClean="0"/>
              <a:t>Each sensor N</a:t>
            </a:r>
            <a:r>
              <a:rPr lang="en-US" baseline="-25000" dirty="0" smtClean="0"/>
              <a:t>i</a:t>
            </a:r>
            <a:r>
              <a:rPr lang="en-US" dirty="0" smtClean="0"/>
              <a:t> maintains m vectors </a:t>
            </a:r>
            <a:r>
              <a:rPr lang="en-US" dirty="0" smtClean="0"/>
              <a:t>of </a:t>
            </a:r>
            <a:r>
              <a:rPr lang="en-US" dirty="0" smtClean="0"/>
              <a:t>size Tx1 of A: {e</a:t>
            </a:r>
            <a:r>
              <a:rPr lang="en-US" baseline="30000" dirty="0" smtClean="0"/>
              <a:t>i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e</a:t>
            </a:r>
            <a:r>
              <a:rPr lang="en-US" baseline="30000" dirty="0" err="1" smtClean="0"/>
              <a:t>i</a:t>
            </a:r>
            <a:r>
              <a:rPr lang="en-US" baseline="-25000" dirty="0" err="1" smtClean="0"/>
              <a:t>m</a:t>
            </a:r>
            <a:r>
              <a:rPr lang="en-US" dirty="0" smtClean="0"/>
              <a:t>}, randomly chosen among T such vectors</a:t>
            </a:r>
          </a:p>
          <a:p>
            <a:r>
              <a:rPr lang="en-US" dirty="0" smtClean="0"/>
              <a:t>Note that in order to keep the individual reading secure, BS must not know the distribution of the vector. This can be done by a trusted third party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Privacy-preserving queries: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solutions for answering exact queries: </a:t>
            </a:r>
            <a:r>
              <a:rPr lang="en-US" sz="3600" b="1" dirty="0" smtClean="0">
                <a:solidFill>
                  <a:schemeClr val="bg1"/>
                </a:solidFill>
              </a:rPr>
              <a:t>data collection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525779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Data collection</a:t>
            </a:r>
          </a:p>
          <a:p>
            <a:r>
              <a:rPr lang="en-US" dirty="0" smtClean="0"/>
              <a:t>Each sensor knows the time at which it needs to send its report to BS</a:t>
            </a:r>
          </a:p>
          <a:p>
            <a:r>
              <a:rPr lang="en-US" dirty="0" smtClean="0"/>
              <a:t>If sensor node is a leaf node:</a:t>
            </a:r>
          </a:p>
          <a:p>
            <a:pPr lvl="1"/>
            <a:r>
              <a:rPr lang="en-US" dirty="0" smtClean="0"/>
              <a:t>Computes y=(y</a:t>
            </a:r>
            <a:r>
              <a:rPr lang="en-US" baseline="-25000" dirty="0" smtClean="0"/>
              <a:t>i1</a:t>
            </a:r>
            <a:r>
              <a:rPr lang="en-US" dirty="0" smtClean="0"/>
              <a:t>,…,y</a:t>
            </a:r>
            <a:r>
              <a:rPr lang="en-US" baseline="-25000" dirty="0" smtClean="0"/>
              <a:t>in</a:t>
            </a:r>
            <a:r>
              <a:rPr lang="en-US" dirty="0" smtClean="0"/>
              <a:t>)=c</a:t>
            </a:r>
            <a:r>
              <a:rPr lang="en-US" baseline="-25000" dirty="0" smtClean="0"/>
              <a:t>i1</a:t>
            </a:r>
            <a:r>
              <a:rPr lang="en-US" dirty="0" smtClean="0"/>
              <a:t>e</a:t>
            </a:r>
            <a:r>
              <a:rPr lang="en-US" baseline="30000" dirty="0" smtClean="0"/>
              <a:t>i</a:t>
            </a:r>
            <a:r>
              <a:rPr lang="en-US" baseline="-25000" dirty="0" smtClean="0"/>
              <a:t>1</a:t>
            </a:r>
            <a:r>
              <a:rPr lang="en-US" dirty="0" smtClean="0"/>
              <a:t>+…+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im</a:t>
            </a:r>
            <a:r>
              <a:rPr lang="en-US" dirty="0" err="1" smtClean="0"/>
              <a:t>e</a:t>
            </a:r>
            <a:r>
              <a:rPr lang="en-US" baseline="30000" dirty="0" err="1" smtClean="0"/>
              <a:t>i</a:t>
            </a:r>
            <a:r>
              <a:rPr lang="en-US" baseline="-25000" dirty="0" err="1" smtClean="0"/>
              <a:t>m</a:t>
            </a:r>
            <a:r>
              <a:rPr lang="en-US" dirty="0" smtClean="0"/>
              <a:t> where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</a:t>
            </a:r>
            <a:r>
              <a:rPr lang="en-US" dirty="0" smtClean="0"/>
              <a:t>=(c</a:t>
            </a:r>
            <a:r>
              <a:rPr lang="en-US" baseline="-25000" dirty="0" smtClean="0"/>
              <a:t>i1</a:t>
            </a:r>
            <a:r>
              <a:rPr lang="en-US" dirty="0" smtClean="0"/>
              <a:t>…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im</a:t>
            </a:r>
            <a:r>
              <a:rPr lang="en-US" dirty="0" smtClean="0"/>
              <a:t>) is value of sensor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Sent result to its parent</a:t>
            </a:r>
            <a:endParaRPr lang="en-US" dirty="0"/>
          </a:p>
          <a:p>
            <a:r>
              <a:rPr lang="en-US" dirty="0" smtClean="0"/>
              <a:t>If sensor is an intermediate node:</a:t>
            </a:r>
          </a:p>
          <a:p>
            <a:pPr lvl="1"/>
            <a:r>
              <a:rPr lang="en-US" dirty="0" smtClean="0"/>
              <a:t>Computes y=(y</a:t>
            </a:r>
            <a:r>
              <a:rPr lang="en-US" baseline="-25000" dirty="0" smtClean="0"/>
              <a:t>i1</a:t>
            </a:r>
            <a:r>
              <a:rPr lang="en-US" dirty="0" smtClean="0"/>
              <a:t>,…,y</a:t>
            </a:r>
            <a:r>
              <a:rPr lang="en-US" baseline="-25000" dirty="0" smtClean="0"/>
              <a:t>in</a:t>
            </a:r>
            <a:r>
              <a:rPr lang="en-US" dirty="0" smtClean="0"/>
              <a:t>)=c</a:t>
            </a:r>
            <a:r>
              <a:rPr lang="en-US" baseline="-25000" dirty="0" smtClean="0"/>
              <a:t>i1</a:t>
            </a:r>
            <a:r>
              <a:rPr lang="en-US" dirty="0" smtClean="0"/>
              <a:t>e</a:t>
            </a:r>
            <a:r>
              <a:rPr lang="en-US" baseline="30000" dirty="0" smtClean="0"/>
              <a:t>i</a:t>
            </a:r>
            <a:r>
              <a:rPr lang="en-US" baseline="-25000" dirty="0" smtClean="0"/>
              <a:t>1</a:t>
            </a:r>
            <a:r>
              <a:rPr lang="en-US" dirty="0" smtClean="0"/>
              <a:t>+…+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im</a:t>
            </a:r>
            <a:r>
              <a:rPr lang="en-US" dirty="0" err="1" smtClean="0"/>
              <a:t>e</a:t>
            </a:r>
            <a:r>
              <a:rPr lang="en-US" baseline="30000" dirty="0" err="1" smtClean="0"/>
              <a:t>i</a:t>
            </a:r>
            <a:r>
              <a:rPr lang="en-US" baseline="-25000" dirty="0" err="1" smtClean="0"/>
              <a:t>m</a:t>
            </a:r>
            <a:r>
              <a:rPr lang="en-US" dirty="0" smtClean="0"/>
              <a:t> where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</a:t>
            </a:r>
            <a:r>
              <a:rPr lang="en-US" dirty="0" smtClean="0"/>
              <a:t>=(c</a:t>
            </a:r>
            <a:r>
              <a:rPr lang="en-US" baseline="-25000" dirty="0" smtClean="0"/>
              <a:t>i1</a:t>
            </a:r>
            <a:r>
              <a:rPr lang="en-US" dirty="0" smtClean="0"/>
              <a:t>…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im</a:t>
            </a:r>
            <a:r>
              <a:rPr lang="en-US" dirty="0" smtClean="0"/>
              <a:t>) is value of sensor N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Sent z=y+z</a:t>
            </a:r>
            <a:r>
              <a:rPr lang="en-US" baseline="-25000" dirty="0" smtClean="0"/>
              <a:t>1</a:t>
            </a:r>
            <a:r>
              <a:rPr lang="en-US" dirty="0" smtClean="0"/>
              <a:t>+…+</a:t>
            </a:r>
            <a:r>
              <a:rPr lang="en-US" dirty="0" err="1" smtClean="0"/>
              <a:t>z</a:t>
            </a:r>
            <a:r>
              <a:rPr lang="en-US" baseline="-25000" dirty="0" err="1" smtClean="0"/>
              <a:t>k</a:t>
            </a:r>
            <a:r>
              <a:rPr lang="en-US" dirty="0" smtClean="0"/>
              <a:t> to its parent, where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i</a:t>
            </a:r>
            <a:r>
              <a:rPr lang="en-US" dirty="0" smtClean="0"/>
              <a:t> is report data of its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baseline="30000" dirty="0" smtClean="0"/>
              <a:t> </a:t>
            </a:r>
            <a:r>
              <a:rPr lang="en-US" dirty="0" smtClean="0"/>
              <a:t>child</a:t>
            </a:r>
          </a:p>
          <a:p>
            <a:r>
              <a:rPr lang="en-US" dirty="0" smtClean="0"/>
              <a:t>BS, upon receiving reports from all of its children (</a:t>
            </a:r>
            <a:r>
              <a:rPr lang="en-US" dirty="0" smtClean="0"/>
              <a:t>b</a:t>
            </a:r>
            <a:r>
              <a:rPr lang="en-US" baseline="-25000" dirty="0" smtClean="0"/>
              <a:t>i</a:t>
            </a:r>
            <a:r>
              <a:rPr lang="en-US" dirty="0" smtClean="0"/>
              <a:t>’s), </a:t>
            </a:r>
            <a:r>
              <a:rPr lang="en-US" dirty="0" smtClean="0"/>
              <a:t>solves Ax=b to deduce n values of n nodes, where b=</a:t>
            </a:r>
            <a:r>
              <a:rPr lang="en-US" dirty="0" smtClean="0">
                <a:sym typeface="Symbol"/>
              </a:rPr>
              <a:t>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b</a:t>
            </a:r>
            <a:r>
              <a:rPr lang="en-US" baseline="-25000" dirty="0" smtClean="0">
                <a:sym typeface="Symbol"/>
              </a:rPr>
              <a:t>i</a:t>
            </a:r>
            <a:endParaRPr lang="en-US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1510</Words>
  <Application>Microsoft Office PowerPoint</Application>
  <PresentationFormat>On-screen Show (4:3)</PresentationFormat>
  <Paragraphs>154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Sensor Networks: privacy-preserving queries</vt:lpstr>
      <vt:lpstr>Outline </vt:lpstr>
      <vt:lpstr>Sensor networks introduction </vt:lpstr>
      <vt:lpstr>Privacy-preserving queries: system model: network assumptions</vt:lpstr>
      <vt:lpstr>Privacy-preserving queries: system model: security assumptions</vt:lpstr>
      <vt:lpstr>Privacy-preserving queries: solutions for range queries</vt:lpstr>
      <vt:lpstr>Privacy-preserving queries: solutions for answering exact queries: ideas</vt:lpstr>
      <vt:lpstr>Privacy-preserving queries: solutions for answering exact queries: preparation</vt:lpstr>
      <vt:lpstr>Privacy-preserving queries: solutions for answering exact queries: data collection</vt:lpstr>
      <vt:lpstr>Privacy-preserving queries: solutions for answering exact queries: a baby example</vt:lpstr>
      <vt:lpstr>Privacy-preserving queries: solutions for answering exact queries: discussion</vt:lpstr>
      <vt:lpstr>Privacy-preserving queries in 2-tiered WSN system model</vt:lpstr>
      <vt:lpstr>Privacy-preserving queries in 2-tiered WSN system model</vt:lpstr>
      <vt:lpstr>Privacy-preserving queries in 2-tiered WSN adversary model and Security goals</vt:lpstr>
      <vt:lpstr>Privacy-preserving queries in 2-tiered WSN state-of-the-art</vt:lpstr>
      <vt:lpstr>Privacy-preserving queries in 2-tiered WSN an algebraic approach: problem description</vt:lpstr>
      <vt:lpstr>Privacy-preserving queries in 2-tiered WSN an algebraic approach: necessary conditions</vt:lpstr>
      <vt:lpstr>Privacy-preserving queries in 2-tiered WSN an algebraic approach: building matrix</vt:lpstr>
      <vt:lpstr>Privacy-preserving queries in 2-tiered WSN an algebraic approach: a tiny example</vt:lpstr>
      <vt:lpstr>Privacy-preserving queries in 2-tiered WSN an algebraic approach: an example of a baby system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Networks: privacy-preserving queries</dc:title>
  <dc:creator>Windows User</dc:creator>
  <cp:lastModifiedBy>Windows User</cp:lastModifiedBy>
  <cp:revision>68</cp:revision>
  <dcterms:created xsi:type="dcterms:W3CDTF">2009-12-12T08:55:40Z</dcterms:created>
  <dcterms:modified xsi:type="dcterms:W3CDTF">2009-12-14T07:55:15Z</dcterms:modified>
</cp:coreProperties>
</file>