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0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7059-CE5C-4C35-BE1A-922031C42CBE}" type="datetimeFigureOut">
              <a:rPr lang="en-US" smtClean="0"/>
              <a:pPr/>
              <a:t>12/26/2009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025EDD-F010-4129-B73F-F6A081F3D2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7059-CE5C-4C35-BE1A-922031C42CBE}" type="datetimeFigureOut">
              <a:rPr lang="en-US" smtClean="0"/>
              <a:pPr/>
              <a:t>12/26/2009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5EDD-F010-4129-B73F-F6A081F3D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025EDD-F010-4129-B73F-F6A081F3D2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7059-CE5C-4C35-BE1A-922031C42CBE}" type="datetimeFigureOut">
              <a:rPr lang="en-US" smtClean="0"/>
              <a:pPr/>
              <a:t>12/26/2009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7059-CE5C-4C35-BE1A-922031C42CBE}" type="datetimeFigureOut">
              <a:rPr lang="en-US" smtClean="0"/>
              <a:pPr/>
              <a:t>12/26/2009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025EDD-F010-4129-B73F-F6A081F3D2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7059-CE5C-4C35-BE1A-922031C42CBE}" type="datetimeFigureOut">
              <a:rPr lang="en-US" smtClean="0"/>
              <a:pPr/>
              <a:t>12/26/2009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025EDD-F010-4129-B73F-F6A081F3D2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68D7059-CE5C-4C35-BE1A-922031C42CBE}" type="datetimeFigureOut">
              <a:rPr lang="en-US" smtClean="0"/>
              <a:pPr/>
              <a:t>12/26/2009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5EDD-F010-4129-B73F-F6A081F3D2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7059-CE5C-4C35-BE1A-922031C42CBE}" type="datetimeFigureOut">
              <a:rPr lang="en-US" smtClean="0"/>
              <a:pPr/>
              <a:t>12/26/2009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025EDD-F010-4129-B73F-F6A081F3D2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7059-CE5C-4C35-BE1A-922031C42CBE}" type="datetimeFigureOut">
              <a:rPr lang="en-US" smtClean="0"/>
              <a:pPr/>
              <a:t>12/26/2009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025EDD-F010-4129-B73F-F6A081F3D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7059-CE5C-4C35-BE1A-922031C42CBE}" type="datetimeFigureOut">
              <a:rPr lang="en-US" smtClean="0"/>
              <a:pPr/>
              <a:t>12/26/2009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025EDD-F010-4129-B73F-F6A081F3D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025EDD-F010-4129-B73F-F6A081F3D2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7059-CE5C-4C35-BE1A-922031C42CBE}" type="datetimeFigureOut">
              <a:rPr lang="en-US" smtClean="0"/>
              <a:pPr/>
              <a:t>12/26/2009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025EDD-F010-4129-B73F-F6A081F3D2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68D7059-CE5C-4C35-BE1A-922031C42CBE}" type="datetimeFigureOut">
              <a:rPr lang="en-US" smtClean="0"/>
              <a:pPr/>
              <a:t>12/26/2009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68D7059-CE5C-4C35-BE1A-922031C42CBE}" type="datetimeFigureOut">
              <a:rPr lang="en-US" smtClean="0"/>
              <a:pPr/>
              <a:t>12/26/2009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025EDD-F010-4129-B73F-F6A081F3D2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dthuc@fit.hcmus.edu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Nguyen </a:t>
            </a:r>
            <a:r>
              <a:rPr lang="en-US" dirty="0" err="1" smtClean="0"/>
              <a:t>dinh</a:t>
            </a:r>
            <a:r>
              <a:rPr lang="en-US" dirty="0" smtClean="0"/>
              <a:t> </a:t>
            </a:r>
            <a:r>
              <a:rPr lang="en-US" dirty="0" err="1" smtClean="0"/>
              <a:t>thuc</a:t>
            </a:r>
            <a:endParaRPr lang="en-US" dirty="0" smtClean="0"/>
          </a:p>
          <a:p>
            <a:r>
              <a:rPr lang="en-US" dirty="0" smtClean="0"/>
              <a:t>University of science, </a:t>
            </a:r>
            <a:r>
              <a:rPr lang="en-US" dirty="0" err="1" smtClean="0"/>
              <a:t>hcmc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ndthuc@fit.hcmus.edu.vn</a:t>
            </a:r>
            <a:endParaRPr lang="en-US" dirty="0" smtClean="0"/>
          </a:p>
          <a:p>
            <a:r>
              <a:rPr lang="en-US" dirty="0" smtClean="0"/>
              <a:t>(12/2009)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Searchable encryption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Searchable encryption</a:t>
            </a:r>
            <a:br>
              <a:rPr lang="en-US" dirty="0" smtClean="0"/>
            </a:br>
            <a:r>
              <a:rPr lang="en-US" sz="2400" dirty="0" smtClean="0"/>
              <a:t>references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336268"/>
            <a:ext cx="44196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NGUYEN DINH THUC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6324600"/>
            <a:ext cx="4419600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Searchable encryption #</a:t>
            </a:r>
            <a:fld id="{E57E9503-8590-45E6-8287-96A32D614756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[1] D. </a:t>
            </a:r>
            <a:r>
              <a:rPr lang="en-US" dirty="0" err="1" smtClean="0"/>
              <a:t>Boneh</a:t>
            </a:r>
            <a:r>
              <a:rPr lang="en-US" dirty="0" smtClean="0"/>
              <a:t>, G. D. </a:t>
            </a:r>
            <a:r>
              <a:rPr lang="en-US" dirty="0" err="1" smtClean="0"/>
              <a:t>Crescenzo</a:t>
            </a:r>
            <a:r>
              <a:rPr lang="en-US" dirty="0" smtClean="0"/>
              <a:t>, R. </a:t>
            </a:r>
            <a:r>
              <a:rPr lang="en-US" dirty="0" err="1" smtClean="0"/>
              <a:t>Ostrovsky</a:t>
            </a:r>
            <a:r>
              <a:rPr lang="en-US" dirty="0" smtClean="0"/>
              <a:t>, and G. </a:t>
            </a:r>
            <a:r>
              <a:rPr lang="en-US" dirty="0" err="1" smtClean="0"/>
              <a:t>Persiano</a:t>
            </a:r>
            <a:r>
              <a:rPr lang="en-US" dirty="0" smtClean="0"/>
              <a:t>. </a:t>
            </a:r>
            <a:r>
              <a:rPr lang="en-US" i="1" dirty="0" smtClean="0"/>
              <a:t>Public-key encryption with keyword search</a:t>
            </a:r>
            <a:r>
              <a:rPr lang="en-US" dirty="0" smtClean="0"/>
              <a:t>. In C. </a:t>
            </a:r>
            <a:r>
              <a:rPr lang="en-US" dirty="0" err="1" smtClean="0"/>
              <a:t>Cachin</a:t>
            </a:r>
            <a:r>
              <a:rPr lang="en-US" dirty="0" smtClean="0"/>
              <a:t>, editor, Proceedings of </a:t>
            </a:r>
            <a:r>
              <a:rPr lang="en-US" dirty="0" err="1" smtClean="0"/>
              <a:t>Eurocrypt</a:t>
            </a:r>
            <a:r>
              <a:rPr lang="en-US" dirty="0" smtClean="0"/>
              <a:t> 2004</a:t>
            </a:r>
          </a:p>
          <a:p>
            <a:pPr>
              <a:buNone/>
            </a:pPr>
            <a:r>
              <a:rPr lang="en-US" dirty="0" smtClean="0"/>
              <a:t>[2] </a:t>
            </a:r>
            <a:r>
              <a:rPr lang="sv-SE" dirty="0" smtClean="0"/>
              <a:t>D. de Falco, E. Pennestr, and L. Vita. </a:t>
            </a:r>
            <a:r>
              <a:rPr lang="en-US" i="1" dirty="0" smtClean="0"/>
              <a:t>Investigation of the Influence of </a:t>
            </a:r>
            <a:r>
              <a:rPr lang="en-US" i="1" dirty="0" err="1" smtClean="0"/>
              <a:t>Pseudoinverse</a:t>
            </a:r>
            <a:r>
              <a:rPr lang="en-US" i="1" dirty="0" smtClean="0"/>
              <a:t> Matrix Calculations on </a:t>
            </a:r>
            <a:r>
              <a:rPr lang="en-US" i="1" dirty="0" err="1" smtClean="0"/>
              <a:t>Multibody</a:t>
            </a:r>
            <a:r>
              <a:rPr lang="en-US" i="1" dirty="0" smtClean="0"/>
              <a:t> Dynamics Simulations by Means of the </a:t>
            </a:r>
            <a:r>
              <a:rPr lang="en-US" i="1" dirty="0" err="1" smtClean="0"/>
              <a:t>Udwadia-Kalaba</a:t>
            </a:r>
            <a:r>
              <a:rPr lang="en-US" i="1" dirty="0" smtClean="0"/>
              <a:t> Formulation</a:t>
            </a:r>
            <a:r>
              <a:rPr lang="en-US" dirty="0" smtClean="0"/>
              <a:t>. J. </a:t>
            </a:r>
            <a:r>
              <a:rPr lang="en-US" dirty="0" err="1" smtClean="0"/>
              <a:t>Aerosp</a:t>
            </a:r>
            <a:r>
              <a:rPr lang="en-US" dirty="0" smtClean="0"/>
              <a:t>. </a:t>
            </a:r>
            <a:r>
              <a:rPr lang="en-US" dirty="0" err="1" smtClean="0"/>
              <a:t>Engrg</a:t>
            </a:r>
            <a:r>
              <a:rPr lang="en-US" dirty="0" smtClean="0"/>
              <a:t>. Volume 22, Issue 4, pp. 365-372 (October 2009)</a:t>
            </a:r>
          </a:p>
          <a:p>
            <a:pPr>
              <a:buNone/>
            </a:pPr>
            <a:r>
              <a:rPr lang="en-US" dirty="0" smtClean="0"/>
              <a:t>[3] Victor </a:t>
            </a:r>
            <a:r>
              <a:rPr lang="en-US" dirty="0" err="1" smtClean="0"/>
              <a:t>Pereyra</a:t>
            </a:r>
            <a:r>
              <a:rPr lang="en-US" dirty="0" smtClean="0"/>
              <a:t> and J. B. Rosen. </a:t>
            </a:r>
            <a:r>
              <a:rPr lang="en-US" i="1" dirty="0" smtClean="0"/>
              <a:t>Computation of the </a:t>
            </a:r>
            <a:r>
              <a:rPr lang="en-US" i="1" dirty="0" err="1" smtClean="0"/>
              <a:t>pseudoinverse</a:t>
            </a:r>
            <a:r>
              <a:rPr lang="en-US" i="1" dirty="0" smtClean="0"/>
              <a:t> of a matrix of unknown rank</a:t>
            </a:r>
            <a:r>
              <a:rPr lang="en-US" dirty="0" smtClean="0"/>
              <a:t>. Computer Science Division, School of Humanities and Sciences, Stanford University. Technical Report CS13, Sep 1, 1964</a:t>
            </a:r>
          </a:p>
          <a:p>
            <a:pPr>
              <a:buNone/>
            </a:pPr>
            <a:r>
              <a:rPr lang="en-US" dirty="0" smtClean="0"/>
              <a:t>[4] </a:t>
            </a:r>
            <a:r>
              <a:rPr lang="en-US" dirty="0" err="1" smtClean="0"/>
              <a:t>A.J.Menezes</a:t>
            </a:r>
            <a:r>
              <a:rPr lang="en-US" dirty="0" smtClean="0"/>
              <a:t>, P.C.V. </a:t>
            </a:r>
            <a:r>
              <a:rPr lang="en-US" dirty="0" err="1" smtClean="0"/>
              <a:t>Oorschot</a:t>
            </a:r>
            <a:r>
              <a:rPr lang="en-US" dirty="0" smtClean="0"/>
              <a:t>, and S.A. Vanstone. </a:t>
            </a:r>
            <a:r>
              <a:rPr lang="en-US" i="1" dirty="0" smtClean="0"/>
              <a:t>Handbook of applied Cryptography.</a:t>
            </a:r>
            <a:r>
              <a:rPr lang="en-US" dirty="0" smtClean="0"/>
              <a:t> CRC Press, 1997.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Searchable encryption</a:t>
            </a:r>
            <a:br>
              <a:rPr lang="en-US" dirty="0" smtClean="0"/>
            </a:br>
            <a:r>
              <a:rPr lang="en-US" sz="2400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Enable the recipient A to give the 3</a:t>
            </a:r>
            <a:r>
              <a:rPr lang="en-US" baseline="30000" dirty="0" smtClean="0"/>
              <a:t>rd</a:t>
            </a:r>
            <a:r>
              <a:rPr lang="en-US" dirty="0" smtClean="0"/>
              <a:t> party C the ability to test whether W is a keyword in a large message but C should learn nothing else about the message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336268"/>
            <a:ext cx="44196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NGUYEN DINH THUC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6324600"/>
            <a:ext cx="4419600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Searchable encryption #</a:t>
            </a:r>
            <a:fld id="{E57E9503-8590-45E6-8287-96A32D614756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Searchable encryption</a:t>
            </a:r>
            <a:br>
              <a:rPr lang="en-US" dirty="0" smtClean="0"/>
            </a:br>
            <a:r>
              <a:rPr lang="en-US" sz="2400" dirty="0" smtClean="0"/>
              <a:t>solution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sender B encrypts his message using a standard public key system. He then appends to the resulting cipher-text a public key  encryption with keyword search (PEKS) for each keyword. B send a message M with keywords W1,…,</a:t>
            </a:r>
            <a:r>
              <a:rPr lang="en-US" dirty="0" err="1" smtClean="0"/>
              <a:t>Wp</a:t>
            </a:r>
            <a:r>
              <a:rPr lang="en-US" dirty="0" smtClean="0"/>
              <a:t> to C: </a:t>
            </a:r>
            <a:r>
              <a:rPr lang="en-US" dirty="0" err="1" smtClean="0">
                <a:solidFill>
                  <a:schemeClr val="bg1"/>
                </a:solidFill>
              </a:rPr>
              <a:t>E</a:t>
            </a:r>
            <a:r>
              <a:rPr lang="en-US" baseline="-25000" dirty="0" err="1" smtClean="0">
                <a:solidFill>
                  <a:schemeClr val="bg1"/>
                </a:solidFill>
              </a:rPr>
              <a:t>Apub</a:t>
            </a:r>
            <a:r>
              <a:rPr lang="en-US" dirty="0" smtClean="0">
                <a:solidFill>
                  <a:schemeClr val="bg1"/>
                </a:solidFill>
              </a:rPr>
              <a:t>(M)||PEKS(A</a:t>
            </a:r>
            <a:r>
              <a:rPr lang="en-US" baseline="-25000" dirty="0" smtClean="0">
                <a:solidFill>
                  <a:schemeClr val="bg1"/>
                </a:solidFill>
              </a:rPr>
              <a:t>pub</a:t>
            </a:r>
            <a:r>
              <a:rPr lang="en-US" dirty="0" smtClean="0">
                <a:solidFill>
                  <a:schemeClr val="bg1"/>
                </a:solidFill>
              </a:rPr>
              <a:t>,W1)||…||PEKS(</a:t>
            </a:r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pub</a:t>
            </a:r>
            <a:r>
              <a:rPr lang="en-US" dirty="0" err="1" smtClean="0">
                <a:solidFill>
                  <a:schemeClr val="bg1"/>
                </a:solidFill>
              </a:rPr>
              <a:t>,Wp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/>
              <a:t>, where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pub</a:t>
            </a:r>
            <a:r>
              <a:rPr lang="en-US" dirty="0" smtClean="0"/>
              <a:t> is A’s public key and E a encryption function</a:t>
            </a:r>
          </a:p>
          <a:p>
            <a:r>
              <a:rPr lang="en-US" dirty="0" smtClean="0"/>
              <a:t>The recipient A gives the 3</a:t>
            </a:r>
            <a:r>
              <a:rPr lang="en-US" baseline="30000" dirty="0" smtClean="0"/>
              <a:t>rd</a:t>
            </a:r>
            <a:r>
              <a:rPr lang="en-US" dirty="0" smtClean="0"/>
              <a:t> party C a certain trapdoor T</a:t>
            </a:r>
            <a:r>
              <a:rPr lang="en-US" baseline="-25000" dirty="0" smtClean="0"/>
              <a:t>W</a:t>
            </a:r>
            <a:r>
              <a:rPr lang="en-US" dirty="0" smtClean="0"/>
              <a:t> that enables C to test whether one of the keywords associated with the message is equal to the work W of A’s choice: </a:t>
            </a:r>
            <a:r>
              <a:rPr lang="en-US" dirty="0" smtClean="0">
                <a:solidFill>
                  <a:schemeClr val="bg1"/>
                </a:solidFill>
              </a:rPr>
              <a:t>given PEKS(</a:t>
            </a:r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pub</a:t>
            </a:r>
            <a:r>
              <a:rPr lang="en-US" dirty="0" err="1" smtClean="0">
                <a:solidFill>
                  <a:schemeClr val="bg1"/>
                </a:solidFill>
              </a:rPr>
              <a:t>,W</a:t>
            </a:r>
            <a:r>
              <a:rPr lang="en-US" dirty="0" smtClean="0">
                <a:solidFill>
                  <a:schemeClr val="bg1"/>
                </a:solidFill>
              </a:rPr>
              <a:t>’) and T</a:t>
            </a:r>
            <a:r>
              <a:rPr lang="en-US" baseline="-25000" dirty="0" smtClean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, C can test if W=W’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6336268"/>
            <a:ext cx="44196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NGUYEN DINH THUC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6324600"/>
            <a:ext cx="4419600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Searchable encryption #</a:t>
            </a:r>
            <a:fld id="{E57E9503-8590-45E6-8287-96A32D614756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Searchable encryption</a:t>
            </a:r>
            <a:br>
              <a:rPr lang="en-US" dirty="0" smtClean="0"/>
            </a:br>
            <a:r>
              <a:rPr lang="en-US" sz="2400" dirty="0" smtClean="0"/>
              <a:t>PEKS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solidFill>
                  <a:schemeClr val="bg1"/>
                </a:solidFill>
              </a:rPr>
              <a:t>PEKS = &lt;</a:t>
            </a:r>
            <a:r>
              <a:rPr lang="en-US" b="1" dirty="0" err="1" smtClean="0">
                <a:solidFill>
                  <a:schemeClr val="bg1"/>
                </a:solidFill>
              </a:rPr>
              <a:t>KeyGen</a:t>
            </a:r>
            <a:r>
              <a:rPr lang="en-US" b="1" dirty="0" smtClean="0">
                <a:solidFill>
                  <a:schemeClr val="bg1"/>
                </a:solidFill>
              </a:rPr>
              <a:t>, PEKS, Trapdoor, Test&gt;</a:t>
            </a:r>
          </a:p>
          <a:p>
            <a:r>
              <a:rPr lang="en-US" b="1" dirty="0" err="1" smtClean="0"/>
              <a:t>KeyGen</a:t>
            </a:r>
            <a:r>
              <a:rPr lang="en-US" b="1" dirty="0" smtClean="0"/>
              <a:t>(s)</a:t>
            </a:r>
            <a:r>
              <a:rPr lang="en-US" dirty="0" smtClean="0"/>
              <a:t>: takes a security parameter s and return a pair of keys (</a:t>
            </a:r>
            <a:r>
              <a:rPr lang="en-US" dirty="0" err="1" smtClean="0"/>
              <a:t>Apub,Apriv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PEKS(</a:t>
            </a:r>
            <a:r>
              <a:rPr lang="en-US" b="1" dirty="0" err="1" smtClean="0"/>
              <a:t>Apub,W</a:t>
            </a:r>
            <a:r>
              <a:rPr lang="en-US" b="1" dirty="0" smtClean="0"/>
              <a:t>)</a:t>
            </a:r>
            <a:r>
              <a:rPr lang="en-US" dirty="0" smtClean="0"/>
              <a:t>: for a </a:t>
            </a:r>
            <a:r>
              <a:rPr lang="en-US" dirty="0" err="1" smtClean="0"/>
              <a:t>Apub</a:t>
            </a:r>
            <a:r>
              <a:rPr lang="en-US" dirty="0" smtClean="0"/>
              <a:t> and W, produces a searchable encryption of W</a:t>
            </a:r>
          </a:p>
          <a:p>
            <a:r>
              <a:rPr lang="en-US" b="1" dirty="0" smtClean="0"/>
              <a:t>Trapdoor(</a:t>
            </a:r>
            <a:r>
              <a:rPr lang="en-US" b="1" dirty="0" err="1" smtClean="0"/>
              <a:t>Apriv,W</a:t>
            </a:r>
            <a:r>
              <a:rPr lang="en-US" b="1" dirty="0" smtClean="0"/>
              <a:t>)</a:t>
            </a:r>
            <a:r>
              <a:rPr lang="en-US" dirty="0" smtClean="0"/>
              <a:t>: returns a trapdoor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w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Test(</a:t>
            </a:r>
            <a:r>
              <a:rPr lang="en-US" b="1" dirty="0" err="1" smtClean="0"/>
              <a:t>Apub,S,T</a:t>
            </a:r>
            <a:r>
              <a:rPr lang="en-US" b="1" baseline="-25000" dirty="0" err="1" smtClean="0"/>
              <a:t>w</a:t>
            </a:r>
            <a:r>
              <a:rPr lang="en-US" b="1" dirty="0" smtClean="0"/>
              <a:t>)</a:t>
            </a:r>
            <a:r>
              <a:rPr lang="en-US" dirty="0" smtClean="0"/>
              <a:t>: given </a:t>
            </a:r>
            <a:r>
              <a:rPr lang="en-US" dirty="0" err="1" smtClean="0"/>
              <a:t>Apub</a:t>
            </a:r>
            <a:r>
              <a:rPr lang="en-US" dirty="0" smtClean="0"/>
              <a:t>, a searchable encryption S=PEKS(</a:t>
            </a:r>
            <a:r>
              <a:rPr lang="en-US" dirty="0" err="1" smtClean="0"/>
              <a:t>Apub,W</a:t>
            </a:r>
            <a:r>
              <a:rPr lang="en-US" dirty="0" smtClean="0"/>
              <a:t>’), and a trapdoor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w</a:t>
            </a:r>
            <a:r>
              <a:rPr lang="en-US" dirty="0" smtClean="0"/>
              <a:t>=Trapdoor(</a:t>
            </a:r>
            <a:r>
              <a:rPr lang="en-US" dirty="0" err="1" smtClean="0"/>
              <a:t>Apriv,W</a:t>
            </a:r>
            <a:r>
              <a:rPr lang="en-US" dirty="0" smtClean="0"/>
              <a:t>’), outputs if W=W’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336268"/>
            <a:ext cx="44196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NGUYEN DINH THUC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6324600"/>
            <a:ext cx="4419600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Searchable encryption #</a:t>
            </a:r>
            <a:fld id="{E57E9503-8590-45E6-8287-96A32D614756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Searchable encryption</a:t>
            </a:r>
            <a:br>
              <a:rPr lang="en-US" dirty="0" smtClean="0"/>
            </a:br>
            <a:r>
              <a:rPr lang="en-US" sz="2400" dirty="0" smtClean="0"/>
              <a:t>using bilinear maps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270248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G1, G2: two groups of prime order p</a:t>
            </a:r>
          </a:p>
          <a:p>
            <a:r>
              <a:rPr lang="en-US" dirty="0" smtClean="0"/>
              <a:t>e:G1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G1 </a:t>
            </a:r>
            <a:r>
              <a:rPr lang="en-US" dirty="0" smtClean="0">
                <a:sym typeface="Symbol"/>
              </a:rPr>
              <a:t> G2 a bilinear</a:t>
            </a:r>
          </a:p>
          <a:p>
            <a:pPr lvl="1"/>
            <a:r>
              <a:rPr lang="en-US" b="1" dirty="0" smtClean="0">
                <a:sym typeface="Symbol"/>
              </a:rPr>
              <a:t>Computable:</a:t>
            </a:r>
            <a:r>
              <a:rPr lang="en-US" dirty="0" smtClean="0">
                <a:sym typeface="Symbol"/>
              </a:rPr>
              <a:t> g,hG1, it is easy to compute e(</a:t>
            </a:r>
            <a:r>
              <a:rPr lang="en-US" dirty="0" err="1" smtClean="0">
                <a:sym typeface="Symbol"/>
              </a:rPr>
              <a:t>g,h</a:t>
            </a:r>
            <a:r>
              <a:rPr lang="en-US" dirty="0" smtClean="0">
                <a:sym typeface="Symbol"/>
              </a:rPr>
              <a:t>)G2</a:t>
            </a:r>
          </a:p>
          <a:p>
            <a:pPr lvl="1"/>
            <a:r>
              <a:rPr lang="en-US" b="1" dirty="0" smtClean="0">
                <a:sym typeface="Symbol"/>
              </a:rPr>
              <a:t>Bilinear:</a:t>
            </a:r>
            <a:r>
              <a:rPr lang="en-US" dirty="0" smtClean="0">
                <a:sym typeface="Symbol"/>
              </a:rPr>
              <a:t> </a:t>
            </a:r>
            <a:r>
              <a:rPr lang="en-US" dirty="0" err="1" smtClean="0">
                <a:sym typeface="Symbol"/>
              </a:rPr>
              <a:t>x,y</a:t>
            </a:r>
            <a:r>
              <a:rPr lang="en-US" dirty="0" smtClean="0">
                <a:sym typeface="Symbol"/>
              </a:rPr>
              <a:t>[1,p], e(</a:t>
            </a:r>
            <a:r>
              <a:rPr lang="en-US" dirty="0" err="1" smtClean="0">
                <a:sym typeface="Symbol"/>
              </a:rPr>
              <a:t>g</a:t>
            </a:r>
            <a:r>
              <a:rPr lang="en-US" baseline="30000" dirty="0" err="1" smtClean="0">
                <a:sym typeface="Symbol"/>
              </a:rPr>
              <a:t>x</a:t>
            </a:r>
            <a:r>
              <a:rPr lang="en-US" dirty="0" err="1" smtClean="0">
                <a:sym typeface="Symbol"/>
              </a:rPr>
              <a:t>,g</a:t>
            </a:r>
            <a:r>
              <a:rPr lang="en-US" baseline="30000" dirty="0" err="1" smtClean="0">
                <a:sym typeface="Symbol"/>
              </a:rPr>
              <a:t>y</a:t>
            </a:r>
            <a:r>
              <a:rPr lang="en-US" dirty="0" smtClean="0">
                <a:sym typeface="Symbol"/>
              </a:rPr>
              <a:t>)=e(</a:t>
            </a:r>
            <a:r>
              <a:rPr lang="en-US" dirty="0" err="1" smtClean="0">
                <a:sym typeface="Symbol"/>
              </a:rPr>
              <a:t>g,g</a:t>
            </a:r>
            <a:r>
              <a:rPr lang="en-US" dirty="0" smtClean="0">
                <a:sym typeface="Symbol"/>
              </a:rPr>
              <a:t>)</a:t>
            </a:r>
            <a:r>
              <a:rPr lang="en-US" baseline="30000" dirty="0" err="1" smtClean="0">
                <a:sym typeface="Symbol"/>
              </a:rPr>
              <a:t>xy</a:t>
            </a:r>
            <a:r>
              <a:rPr lang="en-US" dirty="0" smtClean="0">
                <a:sym typeface="Symbol"/>
              </a:rPr>
              <a:t> </a:t>
            </a:r>
          </a:p>
          <a:p>
            <a:pPr lvl="1"/>
            <a:r>
              <a:rPr lang="en-US" b="1" dirty="0" smtClean="0">
                <a:sym typeface="Symbol"/>
              </a:rPr>
              <a:t>Non-degenerate:</a:t>
            </a:r>
            <a:r>
              <a:rPr lang="en-US" dirty="0" smtClean="0">
                <a:sym typeface="Symbol"/>
              </a:rPr>
              <a:t> g – generator of G1 </a:t>
            </a:r>
            <a:r>
              <a:rPr lang="en-US" dirty="0" smtClean="0">
                <a:sym typeface="Wingdings" pitchFamily="2" charset="2"/>
              </a:rPr>
              <a:t> e(</a:t>
            </a:r>
            <a:r>
              <a:rPr lang="en-US" dirty="0" err="1" smtClean="0">
                <a:sym typeface="Wingdings" pitchFamily="2" charset="2"/>
              </a:rPr>
              <a:t>g,g</a:t>
            </a:r>
            <a:r>
              <a:rPr lang="en-US" dirty="0" smtClean="0">
                <a:sym typeface="Wingdings" pitchFamily="2" charset="2"/>
              </a:rPr>
              <a:t>) – generator  of G2</a:t>
            </a:r>
            <a:endParaRPr lang="en-US" b="1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H1:{0,1}*G1, H2:G2{0,1}</a:t>
            </a:r>
            <a:r>
              <a:rPr lang="en-US" baseline="30000" dirty="0" err="1" smtClean="0">
                <a:sym typeface="Symbol"/>
              </a:rPr>
              <a:t>logp</a:t>
            </a:r>
            <a:r>
              <a:rPr lang="en-US" dirty="0" smtClean="0">
                <a:sym typeface="Symbol"/>
              </a:rPr>
              <a:t> are two hash functions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336268"/>
            <a:ext cx="44196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NGUYEN DINH THUC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6324600"/>
            <a:ext cx="4419600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Searchable encryption #</a:t>
            </a:r>
            <a:fld id="{E57E9503-8590-45E6-8287-96A32D614756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68952" y="1524000"/>
            <a:ext cx="4270248" cy="45720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700" b="1" dirty="0"/>
              <a:t>K</a:t>
            </a:r>
            <a:r>
              <a:rPr kumimoji="0" lang="en-US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eyGen</a:t>
            </a: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(p):</a:t>
            </a:r>
            <a:r>
              <a:rPr kumimoji="0" lang="en-US" sz="27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algorithm picks </a:t>
            </a:r>
            <a:r>
              <a:rPr kumimoji="0" lang="en-US" sz="27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Z*</a:t>
            </a:r>
            <a:r>
              <a:rPr kumimoji="0" lang="en-US" sz="270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p</a:t>
            </a:r>
            <a:r>
              <a:rPr kumimoji="0" lang="en-US" sz="27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and a generator gG1</a:t>
            </a:r>
            <a:r>
              <a:rPr kumimoji="0" lang="en-US" sz="27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and outputs </a:t>
            </a:r>
            <a:r>
              <a:rPr kumimoji="0" lang="en-US" sz="27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Apub</a:t>
            </a:r>
            <a:r>
              <a:rPr kumimoji="0" lang="en-US" sz="27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=(</a:t>
            </a:r>
            <a:r>
              <a:rPr kumimoji="0" lang="en-US" sz="27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g,h</a:t>
            </a:r>
            <a:r>
              <a:rPr kumimoji="0" lang="en-US" sz="27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=g</a:t>
            </a:r>
            <a:r>
              <a:rPr kumimoji="0" lang="en-US" sz="270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</a:t>
            </a:r>
            <a:r>
              <a:rPr kumimoji="0" lang="en-US" sz="27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) and </a:t>
            </a:r>
            <a:r>
              <a:rPr kumimoji="0" lang="en-US" sz="27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Apriv</a:t>
            </a:r>
            <a:r>
              <a:rPr kumimoji="0" lang="en-US" sz="27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=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PEKS(</a:t>
            </a:r>
            <a:r>
              <a:rPr kumimoji="0" lang="en-US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Apub,W</a:t>
            </a: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</a:t>
            </a:r>
            <a:r>
              <a:rPr kumimoji="0" lang="en-US" sz="27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computes t=e(H1(W),h</a:t>
            </a:r>
            <a:r>
              <a:rPr kumimoji="0" lang="en-US" sz="270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sz="27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7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G2</a:t>
            </a:r>
            <a:r>
              <a:rPr kumimoji="0" lang="en-US" sz="27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7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sz="27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Z</a:t>
            </a:r>
            <a:r>
              <a:rPr kumimoji="0" lang="en-US" sz="27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*</a:t>
            </a:r>
            <a:r>
              <a:rPr kumimoji="0" lang="en-US" sz="270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p</a:t>
            </a:r>
            <a:r>
              <a:rPr kumimoji="0" lang="en-US" sz="27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and outputs (g</a:t>
            </a:r>
            <a:r>
              <a:rPr kumimoji="0" lang="en-US" sz="270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r</a:t>
            </a:r>
            <a:r>
              <a:rPr kumimoji="0" lang="en-US" sz="27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,H2(t))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700" b="1" dirty="0" smtClean="0">
                <a:sym typeface="Symbol"/>
              </a:rPr>
              <a:t>Trapdoor(</a:t>
            </a:r>
            <a:r>
              <a:rPr lang="en-US" sz="2700" b="1" dirty="0" err="1" smtClean="0">
                <a:sym typeface="Symbol"/>
              </a:rPr>
              <a:t>Apriv,W</a:t>
            </a:r>
            <a:r>
              <a:rPr lang="en-US" sz="2700" b="1" dirty="0" smtClean="0">
                <a:sym typeface="Symbol"/>
              </a:rPr>
              <a:t>):</a:t>
            </a:r>
            <a:r>
              <a:rPr lang="en-US" sz="2700" dirty="0" smtClean="0">
                <a:sym typeface="Symbol"/>
              </a:rPr>
              <a:t> outputs T</a:t>
            </a:r>
            <a:r>
              <a:rPr lang="en-US" sz="2700" baseline="-25000" dirty="0" smtClean="0">
                <a:sym typeface="Symbol"/>
              </a:rPr>
              <a:t>W</a:t>
            </a:r>
            <a:r>
              <a:rPr lang="en-US" sz="2700" dirty="0" smtClean="0">
                <a:sym typeface="Symbol"/>
              </a:rPr>
              <a:t>=H1(W)</a:t>
            </a:r>
            <a:r>
              <a:rPr lang="en-US" sz="2700" baseline="30000" dirty="0" smtClean="0">
                <a:sym typeface="Symbol"/>
              </a:rPr>
              <a:t></a:t>
            </a:r>
            <a:r>
              <a:rPr lang="en-US" sz="2700" dirty="0" smtClean="0">
                <a:sym typeface="Symbol"/>
              </a:rPr>
              <a:t>G1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Test(</a:t>
            </a:r>
            <a:r>
              <a:rPr kumimoji="0" lang="en-US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Apub,S,T</a:t>
            </a:r>
            <a:r>
              <a:rPr kumimoji="0" lang="en-US" sz="27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w</a:t>
            </a: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):</a:t>
            </a:r>
            <a:r>
              <a:rPr kumimoji="0" lang="en-US" sz="27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assume that S=(A,B),                            if H2(e(T</a:t>
            </a:r>
            <a:r>
              <a:rPr kumimoji="0" lang="en-US" sz="270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W</a:t>
            </a:r>
            <a:r>
              <a:rPr kumimoji="0" lang="en-US" sz="27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),A)=B, returns yes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2362200" y="3810000"/>
            <a:ext cx="41148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Searchable encryption</a:t>
            </a:r>
            <a:br>
              <a:rPr lang="en-US" dirty="0" smtClean="0"/>
            </a:br>
            <a:r>
              <a:rPr lang="en-US" sz="2400" dirty="0" smtClean="0"/>
              <a:t>our solution: pseudo-inverse matrix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336268"/>
            <a:ext cx="44196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NGUYEN DINH THUC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6324600"/>
            <a:ext cx="4419600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Searchable encryption #</a:t>
            </a:r>
            <a:fld id="{E57E9503-8590-45E6-8287-96A32D614756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Our solution based on the pseudo-inverse matrix  [2],[3]</a:t>
            </a:r>
          </a:p>
          <a:p>
            <a:r>
              <a:rPr lang="en-US" dirty="0" smtClean="0"/>
              <a:t>The pseudo-inverse is a general way to find the solution to the following system of linear equations: b = A y , </a:t>
            </a:r>
            <a:r>
              <a:rPr lang="en-US" dirty="0" err="1" smtClean="0"/>
              <a:t>b</a:t>
            </a:r>
            <a:r>
              <a:rPr lang="en-US" dirty="0" err="1" smtClean="0">
                <a:sym typeface="Symbol"/>
              </a:rPr>
              <a:t></a:t>
            </a:r>
            <a:r>
              <a:rPr lang="en-US" dirty="0" err="1" smtClean="0"/>
              <a:t>R</a:t>
            </a:r>
            <a:r>
              <a:rPr lang="en-US" baseline="30000" dirty="0" err="1" smtClean="0"/>
              <a:t>m</a:t>
            </a:r>
            <a:r>
              <a:rPr lang="en-US" dirty="0" smtClean="0"/>
              <a:t>;  </a:t>
            </a:r>
            <a:r>
              <a:rPr lang="en-US" dirty="0" err="1" smtClean="0"/>
              <a:t>y</a:t>
            </a:r>
            <a:r>
              <a:rPr lang="en-US" dirty="0" err="1" smtClean="0">
                <a:sym typeface="Symbol"/>
              </a:rPr>
              <a:t></a:t>
            </a:r>
            <a:r>
              <a:rPr lang="en-US" dirty="0" err="1" smtClean="0"/>
              <a:t>R</a:t>
            </a:r>
            <a:r>
              <a:rPr lang="en-US" baseline="30000" dirty="0" err="1" smtClean="0"/>
              <a:t>n</a:t>
            </a:r>
            <a:r>
              <a:rPr lang="en-US" dirty="0" smtClean="0"/>
              <a:t>; </a:t>
            </a:r>
            <a:r>
              <a:rPr lang="en-US" dirty="0" err="1" smtClean="0"/>
              <a:t>A</a:t>
            </a:r>
            <a:r>
              <a:rPr lang="en-US" dirty="0" err="1" smtClean="0">
                <a:sym typeface="Symbol"/>
              </a:rPr>
              <a:t></a:t>
            </a:r>
            <a:r>
              <a:rPr lang="en-US" dirty="0" err="1" smtClean="0"/>
              <a:t>R</a:t>
            </a:r>
            <a:r>
              <a:rPr lang="en-US" baseline="30000" dirty="0" err="1" smtClean="0"/>
              <a:t>m×n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Moore and Penrose showed that there is a general solution to these equations of the form y = </a:t>
            </a:r>
            <a:r>
              <a:rPr lang="en-US" dirty="0" err="1" smtClean="0"/>
              <a:t>A</a:t>
            </a:r>
            <a:r>
              <a:rPr lang="en-US" baseline="30000" dirty="0" err="1" smtClean="0"/>
              <a:t>+</a:t>
            </a:r>
            <a:r>
              <a:rPr lang="en-US" dirty="0" err="1" smtClean="0"/>
              <a:t>b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matrix A</a:t>
            </a:r>
            <a:r>
              <a:rPr lang="en-US" baseline="30000" dirty="0" smtClean="0"/>
              <a:t>+</a:t>
            </a:r>
            <a:r>
              <a:rPr lang="en-US" dirty="0" smtClean="0"/>
              <a:t> is the “pseudo-inverse,” and they proved that this matrix is the unique matrix that satisfies the following properties:</a:t>
            </a:r>
          </a:p>
          <a:p>
            <a:pPr lvl="1"/>
            <a:r>
              <a:rPr lang="pt-BR" sz="2300" dirty="0" smtClean="0"/>
              <a:t> A A</a:t>
            </a:r>
            <a:r>
              <a:rPr lang="pt-BR" sz="2300" baseline="30000" dirty="0" smtClean="0"/>
              <a:t>+</a:t>
            </a:r>
            <a:r>
              <a:rPr lang="pt-BR" sz="2300" dirty="0" smtClean="0"/>
              <a:t>A= A</a:t>
            </a:r>
          </a:p>
          <a:p>
            <a:pPr lvl="1"/>
            <a:r>
              <a:rPr lang="pt-BR" sz="2300" dirty="0" smtClean="0"/>
              <a:t>A</a:t>
            </a:r>
            <a:r>
              <a:rPr lang="pt-BR" sz="2300" baseline="30000" dirty="0" smtClean="0"/>
              <a:t>+</a:t>
            </a:r>
            <a:r>
              <a:rPr lang="pt-BR" sz="2800" dirty="0" smtClean="0"/>
              <a:t>A A</a:t>
            </a:r>
            <a:r>
              <a:rPr lang="pt-BR" sz="2800" baseline="30000" dirty="0" smtClean="0"/>
              <a:t>+</a:t>
            </a:r>
            <a:r>
              <a:rPr lang="pt-BR" sz="2800" dirty="0" smtClean="0"/>
              <a:t>=A</a:t>
            </a:r>
            <a:r>
              <a:rPr lang="pt-BR" sz="2800" baseline="30000" dirty="0" smtClean="0"/>
              <a:t>+</a:t>
            </a:r>
            <a:r>
              <a:rPr lang="pt-BR" sz="2800" dirty="0" smtClean="0"/>
              <a:t> </a:t>
            </a:r>
          </a:p>
          <a:p>
            <a:pPr lvl="1"/>
            <a:r>
              <a:rPr lang="pt-BR" sz="2800" dirty="0" smtClean="0"/>
              <a:t>(A A</a:t>
            </a:r>
            <a:r>
              <a:rPr lang="pt-BR" sz="2800" baseline="30000" dirty="0" smtClean="0"/>
              <a:t>+</a:t>
            </a:r>
            <a:r>
              <a:rPr lang="pt-BR" sz="2800" dirty="0" smtClean="0"/>
              <a:t>)</a:t>
            </a:r>
            <a:r>
              <a:rPr lang="pt-BR" sz="2800" baseline="30000" dirty="0" smtClean="0"/>
              <a:t>T</a:t>
            </a:r>
            <a:r>
              <a:rPr lang="pt-BR" sz="2800" dirty="0" smtClean="0"/>
              <a:t> = A A</a:t>
            </a:r>
            <a:r>
              <a:rPr lang="pt-BR" sz="2800" baseline="30000" dirty="0" smtClean="0"/>
              <a:t>+</a:t>
            </a:r>
            <a:r>
              <a:rPr lang="pt-BR" sz="2800" dirty="0" smtClean="0"/>
              <a:t> </a:t>
            </a:r>
          </a:p>
          <a:p>
            <a:pPr lvl="1"/>
            <a:r>
              <a:rPr lang="pt-BR" sz="2800" dirty="0" smtClean="0"/>
              <a:t>(A</a:t>
            </a:r>
            <a:r>
              <a:rPr lang="pt-BR" sz="2800" baseline="30000" dirty="0" smtClean="0"/>
              <a:t>+</a:t>
            </a:r>
            <a:r>
              <a:rPr lang="pt-BR" sz="2800" dirty="0" smtClean="0"/>
              <a:t>A)</a:t>
            </a:r>
            <a:r>
              <a:rPr lang="pt-BR" sz="2800" baseline="30000" dirty="0" smtClean="0"/>
              <a:t>T</a:t>
            </a:r>
            <a:r>
              <a:rPr lang="pt-BR" sz="2800" dirty="0" smtClean="0"/>
              <a:t> = A</a:t>
            </a:r>
            <a:r>
              <a:rPr lang="pt-BR" sz="2800" baseline="30000" dirty="0" smtClean="0"/>
              <a:t>+</a:t>
            </a:r>
            <a:r>
              <a:rPr lang="pt-BR" sz="2800" dirty="0" smtClean="0"/>
              <a:t>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Searchable encryption</a:t>
            </a:r>
            <a:br>
              <a:rPr lang="en-US" dirty="0" smtClean="0"/>
            </a:br>
            <a:r>
              <a:rPr lang="en-US" sz="2400" dirty="0" smtClean="0"/>
              <a:t>our solution: proposed PEKS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336268"/>
            <a:ext cx="44196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NGUYEN DINH THUC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6324600"/>
            <a:ext cx="4419600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Searchable encryption #</a:t>
            </a:r>
            <a:fld id="{E57E9503-8590-45E6-8287-96A32D614756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270248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H1: {0,1}</a:t>
            </a:r>
            <a:r>
              <a:rPr lang="en-US" baseline="30000" dirty="0" smtClean="0"/>
              <a:t>*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{0,1}</a:t>
            </a:r>
            <a:r>
              <a:rPr lang="en-US" baseline="30000" dirty="0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 and H2: {0,1}</a:t>
            </a:r>
            <a:r>
              <a:rPr lang="en-US" baseline="30000" dirty="0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  {0,1}</a:t>
            </a:r>
            <a:r>
              <a:rPr lang="en-US" baseline="30000" dirty="0" smtClean="0">
                <a:sym typeface="Symbol"/>
              </a:rPr>
              <a:t>q</a:t>
            </a:r>
            <a:r>
              <a:rPr lang="en-US" dirty="0" smtClean="0">
                <a:sym typeface="Symbol"/>
              </a:rPr>
              <a:t> are two hash functions</a:t>
            </a:r>
          </a:p>
          <a:p>
            <a:r>
              <a:rPr lang="en-US" dirty="0" smtClean="0">
                <a:sym typeface="Symbol"/>
              </a:rPr>
              <a:t>X{0,1}</a:t>
            </a:r>
            <a:r>
              <a:rPr lang="en-US" baseline="30000" dirty="0" err="1" smtClean="0">
                <a:sym typeface="Symbol"/>
              </a:rPr>
              <a:t>kn</a:t>
            </a:r>
            <a:r>
              <a:rPr lang="en-US" dirty="0" smtClean="0">
                <a:sym typeface="Symbol"/>
              </a:rPr>
              <a:t> and X</a:t>
            </a:r>
            <a:r>
              <a:rPr lang="en-US" baseline="30000" dirty="0" smtClean="0">
                <a:sym typeface="Symbol"/>
              </a:rPr>
              <a:t>+</a:t>
            </a:r>
            <a:r>
              <a:rPr lang="en-US" dirty="0" smtClean="0">
                <a:sym typeface="Symbol"/>
              </a:rPr>
              <a:t>{0,1}</a:t>
            </a:r>
            <a:r>
              <a:rPr lang="en-US" baseline="30000" dirty="0" err="1" smtClean="0">
                <a:sym typeface="Symbol"/>
              </a:rPr>
              <a:t>nk</a:t>
            </a:r>
            <a:r>
              <a:rPr lang="en-US" dirty="0" smtClean="0">
                <a:sym typeface="Symbol"/>
              </a:rPr>
              <a:t> is pseudo-inverse of X</a:t>
            </a:r>
          </a:p>
          <a:p>
            <a:r>
              <a:rPr lang="en-US" dirty="0" smtClean="0">
                <a:sym typeface="Symbol"/>
              </a:rPr>
              <a:t>Y {0,1}</a:t>
            </a:r>
            <a:r>
              <a:rPr lang="en-US" baseline="30000" dirty="0" err="1" smtClean="0">
                <a:sym typeface="Symbol"/>
              </a:rPr>
              <a:t>n</a:t>
            </a:r>
            <a:r>
              <a:rPr lang="en-US" baseline="30000" dirty="0" err="1" smtClean="0">
                <a:sym typeface="Symbol"/>
              </a:rPr>
              <a:t>m</a:t>
            </a:r>
            <a:r>
              <a:rPr lang="en-US" dirty="0" smtClean="0">
                <a:sym typeface="Symbol"/>
              </a:rPr>
              <a:t> and Y</a:t>
            </a:r>
            <a:r>
              <a:rPr lang="en-US" dirty="0" smtClean="0">
                <a:sym typeface="Symbol"/>
              </a:rPr>
              <a:t>+{</a:t>
            </a:r>
            <a:r>
              <a:rPr lang="en-US" dirty="0" smtClean="0">
                <a:sym typeface="Symbol"/>
              </a:rPr>
              <a:t>0,1}</a:t>
            </a:r>
            <a:r>
              <a:rPr lang="en-US" baseline="30000" dirty="0" err="1" smtClean="0">
                <a:sym typeface="Symbol"/>
              </a:rPr>
              <a:t>mn</a:t>
            </a:r>
            <a:r>
              <a:rPr lang="en-US" dirty="0" smtClean="0">
                <a:sym typeface="Symbol"/>
              </a:rPr>
              <a:t> is pseudo-inverse of Y</a:t>
            </a:r>
            <a:endParaRPr lang="en-US" dirty="0" smtClean="0">
              <a:sym typeface="Symbol"/>
            </a:endParaRPr>
          </a:p>
          <a:p>
            <a:r>
              <a:rPr lang="en-US" dirty="0" err="1" smtClean="0">
                <a:sym typeface="Symbol"/>
              </a:rPr>
              <a:t>m</a:t>
            </a:r>
            <a:r>
              <a:rPr lang="en-US" dirty="0" err="1" smtClean="0">
                <a:sym typeface="Symbol"/>
              </a:rPr>
              <a:t>,n,k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N\{0} and assume that </a:t>
            </a:r>
            <a:r>
              <a:rPr lang="en-US" dirty="0" smtClean="0">
                <a:sym typeface="Symbol"/>
              </a:rPr>
              <a:t>n&gt;m</a:t>
            </a: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4568952" y="1524000"/>
            <a:ext cx="4270248" cy="4572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KeyGen</a:t>
            </a: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n,k</a:t>
            </a: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</a:t>
            </a:r>
            <a:r>
              <a:rPr kumimoji="0" lang="en-US" sz="27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returns </a:t>
            </a:r>
            <a:r>
              <a:rPr kumimoji="0" lang="en-US" sz="27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Apub</a:t>
            </a:r>
            <a:r>
              <a:rPr kumimoji="0" lang="en-US" sz="27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=XY </a:t>
            </a:r>
            <a:r>
              <a:rPr kumimoji="0" lang="en-US" sz="27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sz="27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Apriv</a:t>
            </a:r>
            <a:r>
              <a:rPr kumimoji="0" lang="en-US" sz="27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=X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700" b="1" baseline="0" dirty="0" smtClean="0"/>
              <a:t>PEKS(</a:t>
            </a:r>
            <a:r>
              <a:rPr lang="en-US" sz="2700" b="1" baseline="0" dirty="0" err="1" smtClean="0"/>
              <a:t>Apub,W</a:t>
            </a:r>
            <a:r>
              <a:rPr lang="en-US" sz="2700" b="1" baseline="0" dirty="0" smtClean="0"/>
              <a:t>):</a:t>
            </a:r>
            <a:r>
              <a:rPr lang="en-US" sz="2700" baseline="0" dirty="0" smtClean="0"/>
              <a:t> picks 2</a:t>
            </a:r>
            <a:r>
              <a:rPr lang="en-US" sz="2700" dirty="0" smtClean="0"/>
              <a:t> random integers m</a:t>
            </a:r>
            <a:r>
              <a:rPr lang="en-US" sz="2700" baseline="-25000" dirty="0" smtClean="0"/>
              <a:t>1</a:t>
            </a:r>
            <a:r>
              <a:rPr lang="en-US" sz="2700" dirty="0" smtClean="0"/>
              <a:t>, m</a:t>
            </a:r>
            <a:r>
              <a:rPr lang="en-US" sz="2700" baseline="-25000" dirty="0" smtClean="0"/>
              <a:t>2</a:t>
            </a:r>
            <a:r>
              <a:rPr lang="en-US" sz="2700" dirty="0" smtClean="0">
                <a:sym typeface="Symbol"/>
              </a:rPr>
              <a:t>{0,…,</a:t>
            </a:r>
            <a:r>
              <a:rPr lang="en-US" sz="2700" dirty="0" smtClean="0">
                <a:sym typeface="Symbol"/>
              </a:rPr>
              <a:t>2</a:t>
            </a:r>
            <a:r>
              <a:rPr lang="en-US" sz="2700" baseline="30000" dirty="0" smtClean="0">
                <a:sym typeface="Symbol"/>
              </a:rPr>
              <a:t>m</a:t>
            </a:r>
            <a:r>
              <a:rPr lang="en-US" sz="2700" baseline="30000" dirty="0" smtClean="0">
                <a:sym typeface="Symbol"/>
              </a:rPr>
              <a:t>-1</a:t>
            </a:r>
            <a:r>
              <a:rPr lang="en-US" sz="2700" dirty="0" smtClean="0">
                <a:sym typeface="Symbol"/>
              </a:rPr>
              <a:t>}. Let m</a:t>
            </a:r>
            <a:r>
              <a:rPr lang="en-US" sz="2700" baseline="-25000" dirty="0" smtClean="0">
                <a:sym typeface="Symbol"/>
              </a:rPr>
              <a:t>i</a:t>
            </a:r>
            <a:r>
              <a:rPr lang="en-US" sz="2700" dirty="0" smtClean="0">
                <a:sym typeface="Symbol"/>
              </a:rPr>
              <a:t>=(</a:t>
            </a:r>
            <a:r>
              <a:rPr lang="en-US" sz="2700" dirty="0" smtClean="0">
                <a:sym typeface="Symbol"/>
              </a:rPr>
              <a:t>m</a:t>
            </a:r>
            <a:r>
              <a:rPr lang="en-US" sz="2700" baseline="-25000" dirty="0" smtClean="0">
                <a:sym typeface="Symbol"/>
              </a:rPr>
              <a:t>i1</a:t>
            </a:r>
            <a:r>
              <a:rPr lang="en-US" sz="2700" dirty="0" smtClean="0">
                <a:sym typeface="Symbol"/>
              </a:rPr>
              <a:t>…</a:t>
            </a:r>
            <a:r>
              <a:rPr lang="en-US" sz="2700" dirty="0" err="1" smtClean="0">
                <a:sym typeface="Symbol"/>
              </a:rPr>
              <a:t>m</a:t>
            </a:r>
            <a:r>
              <a:rPr lang="en-US" sz="2700" baseline="-25000" dirty="0" err="1" smtClean="0">
                <a:sym typeface="Symbol"/>
              </a:rPr>
              <a:t>im</a:t>
            </a:r>
            <a:r>
              <a:rPr lang="en-US" sz="2700" dirty="0" smtClean="0">
                <a:sym typeface="Symbol"/>
              </a:rPr>
              <a:t>), </a:t>
            </a:r>
            <a:r>
              <a:rPr lang="en-US" sz="2700" dirty="0" err="1" smtClean="0">
                <a:sym typeface="Symbol"/>
              </a:rPr>
              <a:t>m</a:t>
            </a:r>
            <a:r>
              <a:rPr lang="en-US" sz="2700" baseline="-25000" dirty="0" err="1" smtClean="0">
                <a:sym typeface="Symbol"/>
              </a:rPr>
              <a:t>ij</a:t>
            </a:r>
            <a:r>
              <a:rPr lang="en-US" sz="2700" dirty="0" smtClean="0">
                <a:sym typeface="Symbol"/>
              </a:rPr>
              <a:t>{0,1}, </a:t>
            </a:r>
            <a:r>
              <a:rPr lang="en-US" sz="2700" dirty="0" err="1" smtClean="0">
                <a:sym typeface="Symbol"/>
              </a:rPr>
              <a:t>i</a:t>
            </a:r>
            <a:r>
              <a:rPr lang="en-US" sz="2700" dirty="0" smtClean="0">
                <a:sym typeface="Symbol"/>
              </a:rPr>
              <a:t>=1,2; returns </a:t>
            </a:r>
            <a:r>
              <a:rPr lang="en-US" sz="2700" dirty="0" smtClean="0">
                <a:sym typeface="Symbol"/>
              </a:rPr>
              <a:t>XYm</a:t>
            </a:r>
            <a:r>
              <a:rPr lang="en-US" sz="2700" baseline="-25000" dirty="0" smtClean="0">
                <a:sym typeface="Symbol"/>
              </a:rPr>
              <a:t>1</a:t>
            </a:r>
            <a:r>
              <a:rPr lang="en-US" sz="2700" baseline="30000" dirty="0" smtClean="0">
                <a:sym typeface="Symbol"/>
              </a:rPr>
              <a:t>T</a:t>
            </a:r>
            <a:r>
              <a:rPr lang="en-US" sz="2700" dirty="0" smtClean="0">
                <a:sym typeface="Symbol"/>
              </a:rPr>
              <a:t>m</a:t>
            </a:r>
            <a:r>
              <a:rPr lang="en-US" sz="2700" baseline="-25000" dirty="0" smtClean="0">
                <a:sym typeface="Symbol"/>
              </a:rPr>
              <a:t>2</a:t>
            </a:r>
            <a:r>
              <a:rPr lang="en-US" sz="2700" dirty="0" smtClean="0">
                <a:sym typeface="Symbol"/>
              </a:rPr>
              <a:t>, </a:t>
            </a:r>
            <a:r>
              <a:rPr lang="en-US" sz="2700" dirty="0" smtClean="0">
                <a:sym typeface="Symbol"/>
              </a:rPr>
              <a:t>H2(</a:t>
            </a:r>
            <a:r>
              <a:rPr lang="en-US" sz="2700" dirty="0" smtClean="0">
                <a:sym typeface="Symbol"/>
              </a:rPr>
              <a:t>H1(W)XYm</a:t>
            </a:r>
            <a:r>
              <a:rPr lang="en-US" sz="2700" baseline="-25000" dirty="0" smtClean="0">
                <a:sym typeface="Symbol"/>
              </a:rPr>
              <a:t>1</a:t>
            </a:r>
            <a:r>
              <a:rPr lang="en-US" sz="2700" baseline="30000" dirty="0" smtClean="0">
                <a:sym typeface="Symbol"/>
              </a:rPr>
              <a:t>T</a:t>
            </a:r>
            <a:r>
              <a:rPr lang="en-US" sz="2700" dirty="0" smtClean="0">
                <a:sym typeface="Symbol"/>
              </a:rPr>
              <a:t>m</a:t>
            </a:r>
            <a:r>
              <a:rPr lang="en-US" sz="2700" baseline="-25000" dirty="0" smtClean="0">
                <a:sym typeface="Symbol"/>
              </a:rPr>
              <a:t>2</a:t>
            </a:r>
            <a:r>
              <a:rPr lang="en-US" sz="2700" dirty="0" smtClean="0">
                <a:sym typeface="Symbol"/>
              </a:rPr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Trapdoor(</a:t>
            </a:r>
            <a:r>
              <a:rPr kumimoji="0" lang="en-US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Apriv,W</a:t>
            </a: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):</a:t>
            </a:r>
            <a:r>
              <a:rPr kumimoji="0" lang="en-US" sz="27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returns </a:t>
            </a:r>
            <a:r>
              <a:rPr kumimoji="0" lang="en-US" sz="27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T</a:t>
            </a:r>
            <a:r>
              <a:rPr kumimoji="0" lang="en-US" sz="270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W</a:t>
            </a:r>
            <a:r>
              <a:rPr lang="en-US" sz="2700" dirty="0" smtClean="0">
                <a:sym typeface="Symbol"/>
              </a:rPr>
              <a:t>=H1(W)XX</a:t>
            </a:r>
            <a:r>
              <a:rPr kumimoji="0" lang="en-US" sz="270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+</a:t>
            </a:r>
            <a:r>
              <a:rPr kumimoji="0" lang="en-US" sz="27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 </a:t>
            </a:r>
            <a:endParaRPr kumimoji="0" lang="en-US" sz="27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Test(</a:t>
            </a:r>
            <a:r>
              <a:rPr kumimoji="0" lang="en-US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Apub,S,T</a:t>
            </a:r>
            <a:r>
              <a:rPr kumimoji="0" lang="en-US" sz="27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</a:t>
            </a:r>
            <a:r>
              <a:rPr kumimoji="0" lang="en-US" sz="27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Let S=(A,B), returns true if H2(T</a:t>
            </a:r>
            <a:r>
              <a:rPr kumimoji="0" lang="en-US" sz="270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US" sz="27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A)=B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2362200" y="3810000"/>
            <a:ext cx="41148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Searchable encryption</a:t>
            </a:r>
            <a:br>
              <a:rPr lang="en-US" dirty="0" smtClean="0"/>
            </a:br>
            <a:r>
              <a:rPr lang="en-US" sz="2400" dirty="0" smtClean="0"/>
              <a:t>our solution: performance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336268"/>
            <a:ext cx="44196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NGUYEN DINH THUC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6324600"/>
            <a:ext cx="4419600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Searchable encryption #</a:t>
            </a:r>
            <a:fld id="{E57E9503-8590-45E6-8287-96A32D614756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Proposed PEKS used mainly linear matrix operations</a:t>
            </a:r>
          </a:p>
          <a:p>
            <a:r>
              <a:rPr lang="en-US" dirty="0" smtClean="0"/>
              <a:t>The complexity of the linear matrix operations is very low</a:t>
            </a:r>
          </a:p>
          <a:p>
            <a:r>
              <a:rPr lang="en-US" dirty="0" smtClean="0"/>
              <a:t>Assume that rank(X)=r, the probability of determining X from </a:t>
            </a:r>
            <a:r>
              <a:rPr lang="en-US" dirty="0" smtClean="0"/>
              <a:t>XY</a:t>
            </a:r>
            <a:r>
              <a:rPr lang="en-US" dirty="0" smtClean="0"/>
              <a:t>, </a:t>
            </a:r>
            <a:r>
              <a:rPr lang="en-US" dirty="0" smtClean="0"/>
              <a:t>XYm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T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and H1(W)X </a:t>
            </a:r>
            <a:r>
              <a:rPr lang="en-US" dirty="0" err="1" smtClean="0"/>
              <a:t>X</a:t>
            </a:r>
            <a:r>
              <a:rPr lang="en-US" baseline="30000" dirty="0" smtClean="0"/>
              <a:t>+</a:t>
            </a:r>
            <a:r>
              <a:rPr lang="en-US" dirty="0" smtClean="0"/>
              <a:t> is </a:t>
            </a:r>
            <a:r>
              <a:rPr lang="en-US" dirty="0" smtClean="0"/>
              <a:t>very small. It can be assumed that, the probability of successful cracking of proposed PEKS is, 2</a:t>
            </a:r>
            <a:r>
              <a:rPr lang="en-US" baseline="30000" dirty="0" smtClean="0"/>
              <a:t>-(n-r)k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number of bits are stored: </a:t>
            </a:r>
            <a:r>
              <a:rPr lang="en-US" dirty="0" err="1" smtClean="0"/>
              <a:t>km+q</a:t>
            </a:r>
            <a:endParaRPr lang="en-US" dirty="0" smtClean="0"/>
          </a:p>
          <a:p>
            <a:r>
              <a:rPr lang="en-US" dirty="0" smtClean="0"/>
              <a:t>The number of transmission bits: </a:t>
            </a:r>
            <a:r>
              <a:rPr lang="en-US" dirty="0" smtClean="0"/>
              <a:t>n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28111" y="3764101"/>
            <a:ext cx="2568289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?!</a:t>
            </a:r>
            <a:endParaRPr lang="en-US" sz="20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Searchable encryption</a:t>
            </a:r>
            <a:br>
              <a:rPr lang="en-US" dirty="0" smtClean="0"/>
            </a:br>
            <a:r>
              <a:rPr lang="en-US" sz="2400" dirty="0" smtClean="0"/>
              <a:t>our solution: a comparison with PEKS based on DH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336268"/>
            <a:ext cx="44196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NGUYEN DINH THUC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6324600"/>
            <a:ext cx="4419600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Searchable encryption #</a:t>
            </a:r>
            <a:fld id="{E57E9503-8590-45E6-8287-96A32D614756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average computational complexity of the discrete logarithm problem using the best method known to date [4] is   </a:t>
            </a:r>
            <a:r>
              <a:rPr lang="en-US" dirty="0" smtClean="0"/>
              <a:t>    O(exp(1.923+o(1</a:t>
            </a:r>
            <a:r>
              <a:rPr lang="en-US" dirty="0" smtClean="0"/>
              <a:t>))(log</a:t>
            </a:r>
            <a:r>
              <a:rPr lang="en-US" baseline="-25000" dirty="0" smtClean="0"/>
              <a:t>2</a:t>
            </a:r>
            <a:r>
              <a:rPr lang="en-US" dirty="0" smtClean="0"/>
              <a:t>p)</a:t>
            </a:r>
            <a:r>
              <a:rPr lang="en-US" baseline="30000" dirty="0" smtClean="0"/>
              <a:t>1/3</a:t>
            </a:r>
            <a:r>
              <a:rPr lang="en-US" dirty="0" smtClean="0"/>
              <a:t>(log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log</a:t>
            </a:r>
            <a:r>
              <a:rPr lang="en-US" baseline="-25000" dirty="0" err="1" smtClean="0"/>
              <a:t>2</a:t>
            </a:r>
            <a:r>
              <a:rPr lang="en-US" dirty="0" smtClean="0"/>
              <a:t> p)</a:t>
            </a:r>
            <a:r>
              <a:rPr lang="en-US" baseline="30000" dirty="0" smtClean="0"/>
              <a:t>2/3</a:t>
            </a:r>
            <a:r>
              <a:rPr lang="en-US" dirty="0" smtClean="0"/>
              <a:t>))           </a:t>
            </a:r>
            <a:r>
              <a:rPr lang="en-US" dirty="0" smtClean="0"/>
              <a:t>                   </a:t>
            </a:r>
            <a:r>
              <a:rPr lang="en-US" dirty="0" smtClean="0"/>
              <a:t>bit operations</a:t>
            </a:r>
          </a:p>
          <a:p>
            <a:r>
              <a:rPr lang="en-US" dirty="0" smtClean="0"/>
              <a:t>To achieve a security level complexity of 2</a:t>
            </a:r>
            <a:r>
              <a:rPr lang="en-US" baseline="30000" dirty="0" smtClean="0"/>
              <a:t>49.3</a:t>
            </a:r>
            <a:r>
              <a:rPr lang="en-US" dirty="0" smtClean="0"/>
              <a:t> in PEKS-DH, it is needed 200bits </a:t>
            </a:r>
            <a:r>
              <a:rPr lang="en-US" dirty="0" smtClean="0">
                <a:sym typeface="Wingdings" pitchFamily="2" charset="2"/>
              </a:rPr>
              <a:t> storage: 2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>
                <a:sym typeface="Wingdings" pitchFamily="2" charset="2"/>
              </a:rPr>
              <a:t>200bits; transmission: 200bits</a:t>
            </a:r>
            <a:r>
              <a:rPr lang="en-US" dirty="0" smtClean="0"/>
              <a:t>. On the other hand, to achieve a similar level of security of 2</a:t>
            </a:r>
            <a:r>
              <a:rPr lang="en-US" baseline="30000" dirty="0" smtClean="0"/>
              <a:t>48</a:t>
            </a:r>
            <a:r>
              <a:rPr lang="en-US" dirty="0" smtClean="0"/>
              <a:t>, proposed PEKS is needed 48bits </a:t>
            </a:r>
            <a:r>
              <a:rPr lang="en-US" dirty="0" smtClean="0">
                <a:sym typeface="Wingdings" pitchFamily="2" charset="2"/>
              </a:rPr>
              <a:t> storage: </a:t>
            </a:r>
            <a:r>
              <a:rPr lang="en-US" dirty="0" smtClean="0">
                <a:sym typeface="Wingdings" pitchFamily="2" charset="2"/>
              </a:rPr>
              <a:t>48</a:t>
            </a:r>
            <a:r>
              <a:rPr lang="en-US" dirty="0" smtClean="0">
                <a:sym typeface="Wingdings" pitchFamily="2" charset="2"/>
              </a:rPr>
              <a:t>+q </a:t>
            </a:r>
            <a:r>
              <a:rPr lang="en-US" dirty="0" smtClean="0">
                <a:sym typeface="Wingdings" pitchFamily="2" charset="2"/>
              </a:rPr>
              <a:t>bits</a:t>
            </a:r>
            <a:r>
              <a:rPr lang="en-US" dirty="0" smtClean="0">
                <a:sym typeface="Wingdings" pitchFamily="2" charset="2"/>
              </a:rPr>
              <a:t>; transmission: </a:t>
            </a:r>
            <a:r>
              <a:rPr lang="en-US" dirty="0" smtClean="0">
                <a:sym typeface="Wingdings" pitchFamily="2" charset="2"/>
              </a:rPr>
              <a:t>8 </a:t>
            </a:r>
            <a:r>
              <a:rPr lang="en-US" dirty="0" smtClean="0">
                <a:sym typeface="Wingdings" pitchFamily="2" charset="2"/>
              </a:rPr>
              <a:t>bits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 smtClean="0"/>
          </a:p>
          <a:p>
            <a:r>
              <a:rPr lang="en-US" dirty="0" smtClean="0"/>
              <a:t>To achieve security of </a:t>
            </a:r>
            <a:r>
              <a:rPr lang="en-US" dirty="0" smtClean="0"/>
              <a:t> 2</a:t>
            </a:r>
            <a:r>
              <a:rPr lang="en-US" baseline="30000" dirty="0" smtClean="0"/>
              <a:t>49.3</a:t>
            </a:r>
            <a:r>
              <a:rPr lang="en-US" dirty="0" smtClean="0"/>
              <a:t>, 2</a:t>
            </a:r>
            <a:r>
              <a:rPr lang="en-US" baseline="30000" dirty="0" smtClean="0"/>
              <a:t>59.3</a:t>
            </a:r>
            <a:r>
              <a:rPr lang="en-US" dirty="0" smtClean="0"/>
              <a:t>, 2</a:t>
            </a:r>
            <a:r>
              <a:rPr lang="en-US" baseline="30000" dirty="0" smtClean="0"/>
              <a:t>67.4</a:t>
            </a:r>
            <a:r>
              <a:rPr lang="en-US" dirty="0" smtClean="0"/>
              <a:t> ad 2</a:t>
            </a:r>
            <a:r>
              <a:rPr lang="en-US" baseline="30000" dirty="0" smtClean="0"/>
              <a:t>74.4</a:t>
            </a:r>
            <a:r>
              <a:rPr lang="en-US" dirty="0" smtClean="0"/>
              <a:t> in PEKS-DH, </a:t>
            </a:r>
            <a:r>
              <a:rPr lang="en-US" dirty="0" smtClean="0"/>
              <a:t>200, 300</a:t>
            </a:r>
            <a:r>
              <a:rPr lang="en-US" dirty="0" smtClean="0"/>
              <a:t>, 400 and 500 bits q are required. On the other hand, to achieve security </a:t>
            </a:r>
            <a:r>
              <a:rPr lang="en-US" dirty="0" smtClean="0"/>
              <a:t>of 2</a:t>
            </a:r>
            <a:r>
              <a:rPr lang="en-US" baseline="30000" dirty="0" smtClean="0"/>
              <a:t>48</a:t>
            </a:r>
            <a:r>
              <a:rPr lang="en-US" dirty="0" smtClean="0"/>
              <a:t>, </a:t>
            </a:r>
            <a:r>
              <a:rPr lang="en-US" dirty="0" smtClean="0"/>
              <a:t>2</a:t>
            </a:r>
            <a:r>
              <a:rPr lang="en-US" baseline="30000" dirty="0" smtClean="0"/>
              <a:t>60</a:t>
            </a:r>
            <a:r>
              <a:rPr lang="en-US" dirty="0" smtClean="0"/>
              <a:t>, 2</a:t>
            </a:r>
            <a:r>
              <a:rPr lang="en-US" baseline="30000" dirty="0" smtClean="0"/>
              <a:t>70</a:t>
            </a:r>
            <a:r>
              <a:rPr lang="en-US" dirty="0" smtClean="0"/>
              <a:t> and 2</a:t>
            </a:r>
            <a:r>
              <a:rPr lang="en-US" baseline="30000" dirty="0" smtClean="0"/>
              <a:t>75 </a:t>
            </a:r>
            <a:r>
              <a:rPr lang="en-US" dirty="0" smtClean="0"/>
              <a:t>in proposed PEKS, </a:t>
            </a:r>
            <a:r>
              <a:rPr lang="en-US" dirty="0" smtClean="0"/>
              <a:t>48, 75, 84 </a:t>
            </a:r>
            <a:r>
              <a:rPr lang="en-US" dirty="0" smtClean="0"/>
              <a:t>and </a:t>
            </a:r>
            <a:r>
              <a:rPr lang="en-US" dirty="0" smtClean="0"/>
              <a:t>105</a:t>
            </a:r>
            <a:r>
              <a:rPr lang="en-US" dirty="0" smtClean="0"/>
              <a:t> </a:t>
            </a:r>
            <a:r>
              <a:rPr lang="en-US" dirty="0" smtClean="0"/>
              <a:t>bits are required, respectively, corresponding to </a:t>
            </a:r>
            <a:r>
              <a:rPr lang="en-US" dirty="0" smtClean="0"/>
              <a:t>(</a:t>
            </a:r>
            <a:r>
              <a:rPr lang="en-US" dirty="0" err="1" smtClean="0"/>
              <a:t>m</a:t>
            </a:r>
            <a:r>
              <a:rPr lang="en-US" dirty="0" err="1" smtClean="0"/>
              <a:t>,n,k</a:t>
            </a:r>
            <a:r>
              <a:rPr lang="en-US" dirty="0" smtClean="0"/>
              <a:t>) : </a:t>
            </a:r>
            <a:r>
              <a:rPr lang="en-US" dirty="0" smtClean="0"/>
              <a:t>(4,8,12), (5,9,15), (6,11,14) </a:t>
            </a:r>
            <a:r>
              <a:rPr lang="en-US" dirty="0" smtClean="0"/>
              <a:t>and </a:t>
            </a:r>
            <a:r>
              <a:rPr lang="en-US" dirty="0" smtClean="0"/>
              <a:t>(7,12,15</a:t>
            </a:r>
            <a:r>
              <a:rPr lang="en-US" dirty="0" smtClean="0"/>
              <a:t>), respectively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603</TotalTime>
  <Words>1082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Searchable encryption</vt:lpstr>
      <vt:lpstr>Searchable encryption goal</vt:lpstr>
      <vt:lpstr>Searchable encryption solution [1]</vt:lpstr>
      <vt:lpstr>Searchable encryption PEKS [1]</vt:lpstr>
      <vt:lpstr>Searchable encryption using bilinear maps [1]</vt:lpstr>
      <vt:lpstr>Searchable encryption our solution: pseudo-inverse matrix</vt:lpstr>
      <vt:lpstr>Searchable encryption our solution: proposed PEKS </vt:lpstr>
      <vt:lpstr>Searchable encryption our solution: performance evaluation</vt:lpstr>
      <vt:lpstr>Searchable encryption our solution: a comparison with PEKS based on DH problem</vt:lpstr>
      <vt:lpstr>Searchable encryption references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Searchable encryption</dc:title>
  <dc:creator>Windows User</dc:creator>
  <cp:lastModifiedBy>Windows User</cp:lastModifiedBy>
  <cp:revision>61</cp:revision>
  <dcterms:created xsi:type="dcterms:W3CDTF">2009-12-25T08:03:38Z</dcterms:created>
  <dcterms:modified xsi:type="dcterms:W3CDTF">2009-12-26T11:59:59Z</dcterms:modified>
</cp:coreProperties>
</file>