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ABD2C7A-3E51-4F42-8E3C-1E942901F671}" type="datetimeFigureOut">
              <a:rPr lang="en-US" smtClean="0"/>
              <a:pPr/>
              <a:t>1/3/2010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48059EC-7C13-4B50-890A-477A901FB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images.google.com.vn/imgres?imgurl=http://arunsworldonline.files.wordpress.com/2009/04/hp_mediasmart_server.jpg&amp;imgrefurl=http://www.country.com.br/vi/tag/server&amp;usg=__tOGfUFq1O4P1NG_3PVAe71Zdstc=&amp;h=396&amp;w=318&amp;sz=12&amp;hl=vi&amp;start=4&amp;tbnid=7pwKH0MtU7f1GM:&amp;tbnh=124&amp;tbnw=100&amp;prev=/images?q=server&amp;gbv=2&amp;hl=v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vn/imgres?imgurl=http://www.kenrockwell.com/nikon/d40/images/d40-sensor.jpg&amp;imgrefurl=http://www.kenrockwell.com/nikon/d40/d40-specifications.htm&amp;usg=__PtDV1P1KIvZoap2nIWmt8T4TwU0=&amp;h=408&amp;w=600&amp;sz=35&amp;hl=vi&amp;start=2&amp;tbnid=qx9NZ5eNaa4ZWM:&amp;tbnh=92&amp;tbnw=135&amp;prev=/images?q=sensor&amp;gbv=2&amp;hl=vi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images.google.com.vn/imgres?imgurl=http://www.sb.fsu.edu/~xray/Images/DellComputer.jpg&amp;imgrefurl=http://www.sb.fsu.edu/~xray/Xrf/neptune.html&amp;usg=___VuTbZYawkRjRskWQEuanvEWAak=&amp;h=550&amp;w=750&amp;sz=37&amp;hl=vi&amp;start=35&amp;tbnid=5XOtotVmhjsajM:&amp;tbnh=103&amp;tbnw=141&amp;prev=/images?q=computer&amp;gbv=2&amp;ndsp=20&amp;hl=vi&amp;sa=N&amp;start=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images.google.com.vn/imgres?imgurl=http://arunsworldonline.files.wordpress.com/2009/04/hp_mediasmart_server.jpg&amp;imgrefurl=http://www.country.com.br/vi/tag/server&amp;usg=__tOGfUFq1O4P1NG_3PVAe71Zdstc=&amp;h=396&amp;w=318&amp;sz=12&amp;hl=vi&amp;start=4&amp;tbnid=7pwKH0MtU7f1GM:&amp;tbnh=124&amp;tbnw=100&amp;prev=/images?q=server&amp;gbv=2&amp;hl=v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vn/imgres?imgurl=http://www.kenrockwell.com/nikon/d40/images/d40-sensor.jpg&amp;imgrefurl=http://www.kenrockwell.com/nikon/d40/d40-specifications.htm&amp;usg=__PtDV1P1KIvZoap2nIWmt8T4TwU0=&amp;h=408&amp;w=600&amp;sz=35&amp;hl=vi&amp;start=2&amp;tbnid=qx9NZ5eNaa4ZWM:&amp;tbnh=92&amp;tbnw=135&amp;prev=/images?q=sensor&amp;gbv=2&amp;hl=vi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images.google.com.vn/imgres?imgurl=http://www.sb.fsu.edu/~xray/Images/DellComputer.jpg&amp;imgrefurl=http://www.sb.fsu.edu/~xray/Xrf/neptune.html&amp;usg=___VuTbZYawkRjRskWQEuanvEWAak=&amp;h=550&amp;w=750&amp;sz=37&amp;hl=vi&amp;start=35&amp;tbnid=5XOtotVmhjsajM:&amp;tbnh=103&amp;tbnw=141&amp;prev=/images?q=computer&amp;gbv=2&amp;ndsp=20&amp;hl=vi&amp;sa=N&amp;start=2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privacy-preserving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HCMC</a:t>
            </a:r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two-tiered model</a:t>
            </a:r>
            <a:endParaRPr lang="en-US" dirty="0"/>
          </a:p>
        </p:txBody>
      </p:sp>
      <p:pic>
        <p:nvPicPr>
          <p:cNvPr id="4" name="Picture 2" descr="http://t2.gstatic.com/images?q=tbn:7pwKH0MtU7f1GM:http://arunsworldonline.files.wordpress.com/2009/04/hp_mediasmart_ser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"/>
            <a:ext cx="952500" cy="1181101"/>
          </a:xfrm>
          <a:prstGeom prst="rect">
            <a:avLst/>
          </a:prstGeom>
          <a:noFill/>
        </p:spPr>
      </p:pic>
      <p:pic>
        <p:nvPicPr>
          <p:cNvPr id="5" name="Picture 2" descr="http://t2.gstatic.com/images?q=tbn:7pwKH0MtU7f1GM:http://arunsworldonline.files.wordpress.com/2009/04/hp_mediasmart_ser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581400"/>
            <a:ext cx="952500" cy="1181101"/>
          </a:xfrm>
          <a:prstGeom prst="rect">
            <a:avLst/>
          </a:prstGeom>
          <a:noFill/>
        </p:spPr>
      </p:pic>
      <p:pic>
        <p:nvPicPr>
          <p:cNvPr id="6" name="Picture 4" descr="http://t1.gstatic.com/images?q=tbn:5XOtotVmhjsajM:http://www.sb.fsu.edu/~xray/Images/DellComputer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066800"/>
            <a:ext cx="1877625" cy="1676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71600" y="1676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 node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659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 node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27548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Sink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6" idx="1"/>
            <a:endCxn id="4" idx="3"/>
          </p:cNvCxnSpPr>
          <p:nvPr/>
        </p:nvCxnSpPr>
        <p:spPr>
          <a:xfrm rot="10800000">
            <a:off x="2476500" y="1047752"/>
            <a:ext cx="4457700" cy="8572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5" idx="3"/>
          </p:cNvCxnSpPr>
          <p:nvPr/>
        </p:nvCxnSpPr>
        <p:spPr>
          <a:xfrm rot="5400000">
            <a:off x="6212982" y="2511919"/>
            <a:ext cx="1428751" cy="18913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1371600"/>
            <a:ext cx="4419600" cy="83820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327281" y="2759568"/>
            <a:ext cx="1428751" cy="1891313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1143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15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1" y="2514600"/>
            <a:ext cx="457199" cy="311573"/>
          </a:xfrm>
          <a:prstGeom prst="rect">
            <a:avLst/>
          </a:prstGeom>
          <a:noFill/>
        </p:spPr>
      </p:pic>
      <p:pic>
        <p:nvPicPr>
          <p:cNvPr id="16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1" y="2667000"/>
            <a:ext cx="457199" cy="311573"/>
          </a:xfrm>
          <a:prstGeom prst="rect">
            <a:avLst/>
          </a:prstGeom>
          <a:noFill/>
        </p:spPr>
      </p:pic>
      <p:pic>
        <p:nvPicPr>
          <p:cNvPr id="17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1" y="2209800"/>
            <a:ext cx="457199" cy="311573"/>
          </a:xfrm>
          <a:prstGeom prst="rect">
            <a:avLst/>
          </a:prstGeom>
          <a:noFill/>
        </p:spPr>
      </p:pic>
      <p:pic>
        <p:nvPicPr>
          <p:cNvPr id="18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1" y="2812627"/>
            <a:ext cx="457199" cy="311573"/>
          </a:xfrm>
          <a:prstGeom prst="rect">
            <a:avLst/>
          </a:prstGeom>
          <a:noFill/>
        </p:spPr>
      </p:pic>
      <p:pic>
        <p:nvPicPr>
          <p:cNvPr id="19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727027"/>
            <a:ext cx="457199" cy="311573"/>
          </a:xfrm>
          <a:prstGeom prst="rect">
            <a:avLst/>
          </a:prstGeom>
          <a:noFill/>
        </p:spPr>
      </p:pic>
      <p:pic>
        <p:nvPicPr>
          <p:cNvPr id="20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1" y="4793827"/>
            <a:ext cx="457199" cy="311573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>
            <a:stCxn id="20" idx="3"/>
            <a:endCxn id="5" idx="1"/>
          </p:cNvCxnSpPr>
          <p:nvPr/>
        </p:nvCxnSpPr>
        <p:spPr>
          <a:xfrm flipV="1">
            <a:off x="2819400" y="4171951"/>
            <a:ext cx="2209800" cy="7776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3"/>
          </p:cNvCxnSpPr>
          <p:nvPr/>
        </p:nvCxnSpPr>
        <p:spPr>
          <a:xfrm>
            <a:off x="3352799" y="3882814"/>
            <a:ext cx="1676401" cy="795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67200" y="3200400"/>
            <a:ext cx="838201" cy="5367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2743200"/>
            <a:ext cx="457199" cy="311573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 rot="5400000">
            <a:off x="5372100" y="3162300"/>
            <a:ext cx="381000" cy="3048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457200"/>
            <a:ext cx="457199" cy="311573"/>
          </a:xfrm>
          <a:prstGeom prst="rect">
            <a:avLst/>
          </a:prstGeom>
          <a:noFill/>
        </p:spPr>
      </p:pic>
      <p:pic>
        <p:nvPicPr>
          <p:cNvPr id="27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4800600"/>
            <a:ext cx="457199" cy="311573"/>
          </a:xfrm>
          <a:prstGeom prst="rect">
            <a:avLst/>
          </a:prstGeom>
          <a:noFill/>
        </p:spPr>
      </p:pic>
      <p:pic>
        <p:nvPicPr>
          <p:cNvPr id="28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57200"/>
            <a:ext cx="457199" cy="311573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>
            <a:endCxn id="27" idx="1"/>
          </p:cNvCxnSpPr>
          <p:nvPr/>
        </p:nvCxnSpPr>
        <p:spPr>
          <a:xfrm>
            <a:off x="6096000" y="4648200"/>
            <a:ext cx="1066800" cy="30818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62200" y="1524000"/>
            <a:ext cx="838201" cy="5367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2200" y="609600"/>
            <a:ext cx="1143000" cy="228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</p:cNvCxnSpPr>
          <p:nvPr/>
        </p:nvCxnSpPr>
        <p:spPr>
          <a:xfrm>
            <a:off x="838199" y="612987"/>
            <a:ext cx="609601" cy="22521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457200" y="1371600"/>
            <a:ext cx="1143000" cy="990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0"/>
          </p:cNvCxnSpPr>
          <p:nvPr/>
        </p:nvCxnSpPr>
        <p:spPr>
          <a:xfrm rot="5400000" flipH="1" flipV="1">
            <a:off x="1333499" y="2095502"/>
            <a:ext cx="990600" cy="15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2200" y="31242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10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34200" y="3669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" y="34200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D: domain </a:t>
            </a:r>
            <a:r>
              <a:rPr lang="en-US" dirty="0" smtClean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N: number of sensor nodes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of </a:t>
            </a:r>
            <a:r>
              <a:rPr lang="en-US" dirty="0" err="1" smtClean="0"/>
              <a:t>Sheng</a:t>
            </a:r>
            <a:r>
              <a:rPr lang="en-US" dirty="0" smtClean="0"/>
              <a:t>-Li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3464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Divide by partition D into multiple buckets</a:t>
            </a:r>
          </a:p>
          <a:p>
            <a:r>
              <a:rPr lang="en-US" dirty="0" smtClean="0"/>
              <a:t>Sensor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Storage node: </a:t>
            </a:r>
            <a:r>
              <a:rPr lang="en-US" dirty="0" err="1" smtClean="0">
                <a:sym typeface="Symbol"/>
              </a:rPr>
              <a:t>i,t</a:t>
            </a:r>
            <a:r>
              <a:rPr lang="en-US" dirty="0" smtClean="0">
                <a:sym typeface="Symbol"/>
              </a:rPr>
              <a:t>,{T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,{d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,d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,…}</a:t>
            </a:r>
            <a:r>
              <a:rPr lang="en-US" baseline="-25000" dirty="0" err="1" smtClean="0">
                <a:sym typeface="Symbol"/>
              </a:rPr>
              <a:t>ki,t</a:t>
            </a:r>
            <a:r>
              <a:rPr lang="en-US" dirty="0" smtClean="0">
                <a:sym typeface="Symbol"/>
              </a:rPr>
              <a:t>},{T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,num(i,2,t)},…</a:t>
            </a:r>
          </a:p>
          <a:p>
            <a:r>
              <a:rPr lang="en-US" dirty="0" smtClean="0">
                <a:sym typeface="Symbol"/>
              </a:rPr>
              <a:t>A user query {t,[</a:t>
            </a:r>
            <a:r>
              <a:rPr lang="en-US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]} is translated into a lists of </a:t>
            </a:r>
            <a:r>
              <a:rPr lang="en-US" dirty="0" smtClean="0">
                <a:sym typeface="Symbol"/>
              </a:rPr>
              <a:t>tags: </a:t>
            </a:r>
            <a:r>
              <a:rPr lang="en-US" dirty="0" smtClean="0">
                <a:sym typeface="Symbol"/>
              </a:rPr>
              <a:t>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Tag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 [</a:t>
            </a:r>
            <a:r>
              <a:rPr lang="en-US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], by Sink</a:t>
            </a:r>
          </a:p>
          <a:p>
            <a:r>
              <a:rPr lang="en-US" dirty="0" smtClean="0"/>
              <a:t>Sink </a:t>
            </a:r>
            <a:r>
              <a:rPr lang="en-US" dirty="0" smtClean="0">
                <a:sym typeface="Symbol"/>
              </a:rPr>
              <a:t> Storage node: t,{Tag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,Tag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,…}</a:t>
            </a:r>
          </a:p>
          <a:p>
            <a:r>
              <a:rPr lang="en-US" dirty="0" smtClean="0">
                <a:sym typeface="Symbol"/>
              </a:rPr>
              <a:t>Storage node will look up all the data generated in each epoch t and returns those whose tags are listed in the query</a:t>
            </a:r>
          </a:p>
          <a:p>
            <a:r>
              <a:rPr lang="en-US" dirty="0" smtClean="0">
                <a:sym typeface="Symbol"/>
              </a:rPr>
              <a:t>The limitation of this scheme is the fixed buckets and their explicit identification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searchable encryption for tag Id privacy-preserving</a:t>
            </a:r>
          </a:p>
          <a:p>
            <a:r>
              <a:rPr lang="en-US" dirty="0" smtClean="0"/>
              <a:t>Sensor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Storage node:  </a:t>
            </a:r>
            <a:r>
              <a:rPr lang="en-US" dirty="0" err="1" smtClean="0">
                <a:sym typeface="Symbol"/>
              </a:rPr>
              <a:t>i,t</a:t>
            </a:r>
            <a:r>
              <a:rPr lang="en-US" dirty="0" smtClean="0">
                <a:sym typeface="Symbol"/>
              </a:rPr>
              <a:t>,{TEKS(A</a:t>
            </a:r>
            <a:r>
              <a:rPr lang="en-US" baseline="-25000" dirty="0" smtClean="0">
                <a:sym typeface="Symbol"/>
              </a:rPr>
              <a:t>pub</a:t>
            </a:r>
            <a:r>
              <a:rPr lang="en-US" dirty="0" smtClean="0">
                <a:sym typeface="Symbol"/>
              </a:rPr>
              <a:t>,T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),{d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,d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,…}</a:t>
            </a:r>
            <a:r>
              <a:rPr lang="en-US" baseline="-25000" dirty="0" err="1" smtClean="0">
                <a:sym typeface="Symbol"/>
              </a:rPr>
              <a:t>ki,t</a:t>
            </a:r>
            <a:r>
              <a:rPr lang="en-US" dirty="0" smtClean="0">
                <a:sym typeface="Symbol"/>
              </a:rPr>
              <a:t>}, {TEKS(A</a:t>
            </a:r>
            <a:r>
              <a:rPr lang="en-US" baseline="-25000" dirty="0" smtClean="0">
                <a:sym typeface="Symbol"/>
              </a:rPr>
              <a:t>pub</a:t>
            </a:r>
            <a:r>
              <a:rPr lang="en-US" dirty="0" smtClean="0">
                <a:sym typeface="Symbol"/>
              </a:rPr>
              <a:t>,T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),num(i,2,t)},…</a:t>
            </a:r>
          </a:p>
          <a:p>
            <a:r>
              <a:rPr lang="en-US" dirty="0" smtClean="0"/>
              <a:t>Sink </a:t>
            </a:r>
            <a:r>
              <a:rPr lang="en-US" dirty="0" smtClean="0">
                <a:sym typeface="Symbol"/>
              </a:rPr>
              <a:t> Storage node: t,{Trapdoor(A</a:t>
            </a:r>
            <a:r>
              <a:rPr lang="en-US" baseline="-25000" dirty="0" smtClean="0">
                <a:sym typeface="Symbol"/>
              </a:rPr>
              <a:t>priv</a:t>
            </a:r>
            <a:r>
              <a:rPr lang="en-US" dirty="0" smtClean="0">
                <a:sym typeface="Symbol"/>
              </a:rPr>
              <a:t>,Tag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), Trapdoor(A</a:t>
            </a:r>
            <a:r>
              <a:rPr lang="en-US" baseline="-25000" dirty="0" smtClean="0">
                <a:sym typeface="Symbol"/>
              </a:rPr>
              <a:t>priv</a:t>
            </a:r>
            <a:r>
              <a:rPr lang="en-US" dirty="0" smtClean="0">
                <a:sym typeface="Symbol"/>
              </a:rPr>
              <a:t>,Tag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),…}</a:t>
            </a:r>
          </a:p>
          <a:p>
            <a:r>
              <a:rPr lang="en-US" dirty="0" smtClean="0">
                <a:sym typeface="Symbol"/>
              </a:rPr>
              <a:t>Storage node will look up all the data generated in each epoch t and returns those that Test(</a:t>
            </a:r>
            <a:r>
              <a:rPr lang="en-US" dirty="0" err="1" smtClean="0">
                <a:sym typeface="Symbol"/>
              </a:rPr>
              <a:t>TEKS,Trapdoor</a:t>
            </a:r>
            <a:r>
              <a:rPr lang="en-US" dirty="0" smtClean="0">
                <a:sym typeface="Symbol"/>
              </a:rPr>
              <a:t>)=true of tags are listed in the query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deploment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 node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smtClean="0"/>
              <a:t>Sink </a:t>
            </a:r>
            <a:r>
              <a:rPr lang="en-US" dirty="0" smtClean="0"/>
              <a:t>have</a:t>
            </a:r>
            <a:r>
              <a:rPr lang="en-US" dirty="0" smtClean="0"/>
              <a:t> </a:t>
            </a:r>
            <a:r>
              <a:rPr lang="en-US" dirty="0" smtClean="0"/>
              <a:t>a same pre-shared </a:t>
            </a:r>
            <a:r>
              <a:rPr lang="en-US" dirty="0" smtClean="0"/>
              <a:t>master key k</a:t>
            </a:r>
            <a:r>
              <a:rPr lang="en-US" baseline="-25000" dirty="0" smtClean="0"/>
              <a:t>i,0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k</a:t>
            </a:r>
            <a:r>
              <a:rPr lang="en-US" baseline="-25000" dirty="0" smtClean="0"/>
              <a:t>i,0</a:t>
            </a:r>
            <a:r>
              <a:rPr lang="en-US" dirty="0" smtClean="0">
                <a:sym typeface="Symbol"/>
              </a:rPr>
              <a:t>k</a:t>
            </a:r>
            <a:r>
              <a:rPr lang="en-US" baseline="-25000" dirty="0" smtClean="0">
                <a:sym typeface="Symbol"/>
              </a:rPr>
              <a:t>j,0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sym typeface="Symbol"/>
              </a:rPr>
              <a:t></a:t>
            </a:r>
            <a:r>
              <a:rPr lang="en-US" dirty="0" err="1" smtClean="0">
                <a:sym typeface="Symbol"/>
              </a:rPr>
              <a:t>ij</a:t>
            </a:r>
            <a:endParaRPr lang="en-US" dirty="0" smtClean="0"/>
          </a:p>
          <a:p>
            <a:r>
              <a:rPr lang="en-US" dirty="0" smtClean="0"/>
              <a:t>Sink maintains a list of secret </a:t>
            </a:r>
            <a:r>
              <a:rPr lang="en-US" dirty="0" smtClean="0"/>
              <a:t>master keys </a:t>
            </a:r>
            <a:r>
              <a:rPr lang="en-US" dirty="0" smtClean="0"/>
              <a:t>of </a:t>
            </a:r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 smtClean="0"/>
              <a:t>sensor node</a:t>
            </a:r>
          </a:p>
          <a:p>
            <a:r>
              <a:rPr lang="en-US" dirty="0" smtClean="0"/>
              <a:t>Sensor node knows </a:t>
            </a:r>
            <a:r>
              <a:rPr lang="en-US" dirty="0" smtClean="0"/>
              <a:t>Sink’s </a:t>
            </a:r>
            <a:r>
              <a:rPr lang="en-US" dirty="0" smtClean="0"/>
              <a:t>public key </a:t>
            </a:r>
            <a:r>
              <a:rPr lang="en-US" dirty="0" err="1" smtClean="0"/>
              <a:t>Apub</a:t>
            </a:r>
            <a:r>
              <a:rPr lang="en-US" dirty="0" smtClean="0"/>
              <a:t> which is a pair of matrices (XY,X</a:t>
            </a:r>
            <a:r>
              <a:rPr lang="en-US" baseline="30000" dirty="0" smtClean="0"/>
              <a:t>+</a:t>
            </a:r>
            <a:r>
              <a:rPr lang="en-US" dirty="0" smtClean="0"/>
              <a:t>XY) </a:t>
            </a:r>
            <a:endParaRPr lang="en-US" dirty="0"/>
          </a:p>
        </p:txBody>
      </p:sp>
      <p:pic>
        <p:nvPicPr>
          <p:cNvPr id="4" name="Picture 2" descr="http://t2.gstatic.com/images?q=tbn:7pwKH0MtU7f1GM:http://arunsworldonline.files.wordpress.com/2009/04/hp_mediasmart_ser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574627"/>
            <a:ext cx="952500" cy="1181101"/>
          </a:xfrm>
          <a:prstGeom prst="rect">
            <a:avLst/>
          </a:prstGeom>
          <a:noFill/>
        </p:spPr>
      </p:pic>
      <p:pic>
        <p:nvPicPr>
          <p:cNvPr id="5" name="Picture 4" descr="http://t1.gstatic.com/images?q=tbn:5XOtotVmhjsajM:http://www.sb.fsu.edu/~xray/Images/DellComputer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346027"/>
            <a:ext cx="1877625" cy="1676400"/>
          </a:xfrm>
          <a:prstGeom prst="rect">
            <a:avLst/>
          </a:prstGeom>
          <a:noFill/>
        </p:spPr>
      </p:pic>
      <p:pic>
        <p:nvPicPr>
          <p:cNvPr id="9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3193627"/>
            <a:ext cx="457199" cy="31157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1752600" y="3422227"/>
            <a:ext cx="1981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251027"/>
            <a:ext cx="457199" cy="311573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/>
          <p:nvPr/>
        </p:nvCxnSpPr>
        <p:spPr>
          <a:xfrm rot="5400000" flipH="1" flipV="1">
            <a:off x="3276600" y="4717627"/>
            <a:ext cx="685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</p:cNvCxnSpPr>
          <p:nvPr/>
        </p:nvCxnSpPr>
        <p:spPr>
          <a:xfrm>
            <a:off x="4686300" y="4165178"/>
            <a:ext cx="1943100" cy="19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357462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/>
              <a:t>i</a:t>
            </a:r>
            <a:endParaRPr lang="en-US" baseline="-25000" dirty="0" smtClean="0"/>
          </a:p>
          <a:p>
            <a:r>
              <a:rPr lang="en-US" dirty="0" err="1" smtClean="0"/>
              <a:t>Apub</a:t>
            </a:r>
            <a:r>
              <a:rPr lang="en-US" dirty="0" smtClean="0"/>
              <a:t>=(XY,X</a:t>
            </a:r>
            <a:r>
              <a:rPr lang="en-US" baseline="30000" dirty="0" smtClean="0"/>
              <a:t>+</a:t>
            </a:r>
            <a:r>
              <a:rPr lang="en-US" dirty="0" smtClean="0"/>
              <a:t>XY)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49162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Sk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r>
              <a:rPr lang="en-US" dirty="0" err="1" smtClean="0"/>
              <a:t>Apub</a:t>
            </a:r>
            <a:r>
              <a:rPr lang="en-US" dirty="0" smtClean="0"/>
              <a:t>=(XY,X</a:t>
            </a:r>
            <a:r>
              <a:rPr lang="en-US" baseline="30000" dirty="0" smtClean="0"/>
              <a:t>+</a:t>
            </a:r>
            <a:r>
              <a:rPr lang="en-US" dirty="0" smtClean="0"/>
              <a:t>XY)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5221069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Sk</a:t>
            </a:r>
            <a:r>
              <a:rPr lang="en-US" baseline="-25000" dirty="0" smtClean="0"/>
              <a:t>i</a:t>
            </a:r>
          </a:p>
          <a:p>
            <a:r>
              <a:rPr lang="en-US" dirty="0" err="1" smtClean="0"/>
              <a:t>Sk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7600" y="544966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Apub</a:t>
            </a:r>
            <a:endParaRPr lang="en-US" dirty="0" smtClean="0"/>
          </a:p>
          <a:p>
            <a:r>
              <a:rPr lang="en-US" dirty="0" err="1" smtClean="0"/>
              <a:t>Apriv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7162800" y="4419600"/>
            <a:ext cx="533400" cy="1752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privacy-preserving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i,t</a:t>
            </a:r>
            <a:r>
              <a:rPr lang="en-US" dirty="0" smtClean="0"/>
              <a:t>=hash(k</a:t>
            </a:r>
            <a:r>
              <a:rPr lang="en-US" baseline="-25000" dirty="0" smtClean="0"/>
              <a:t>i,t-1</a:t>
            </a:r>
            <a:r>
              <a:rPr lang="en-US" dirty="0" smtClean="0"/>
              <a:t>) be secret key of sensor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at epoch t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it</a:t>
            </a:r>
            <a:r>
              <a:rPr lang="en-US" dirty="0" smtClean="0"/>
              <a:t>={</a:t>
            </a:r>
            <a:r>
              <a:rPr lang="en-US" dirty="0" smtClean="0"/>
              <a:t>m</a:t>
            </a:r>
            <a:r>
              <a:rPr lang="en-US" baseline="-25000" dirty="0" smtClean="0"/>
              <a:t>it1</a:t>
            </a:r>
            <a:r>
              <a:rPr lang="en-US" dirty="0" smtClean="0"/>
              <a:t>,m</a:t>
            </a:r>
            <a:r>
              <a:rPr lang="en-US" baseline="-25000" dirty="0" smtClean="0"/>
              <a:t>it2</a:t>
            </a:r>
            <a:r>
              <a:rPr lang="en-US" dirty="0" smtClean="0"/>
              <a:t>,…} </a:t>
            </a:r>
            <a:r>
              <a:rPr lang="en-US" dirty="0" smtClean="0"/>
              <a:t>be list of data of sensor note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at epoch </a:t>
            </a:r>
            <a:r>
              <a:rPr lang="en-US" dirty="0" smtClean="0"/>
              <a:t>t and T={T</a:t>
            </a:r>
            <a:r>
              <a:rPr lang="en-US" baseline="-25000" dirty="0" smtClean="0"/>
              <a:t>1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,…} list of corresponding tags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T</a:t>
            </a:r>
            <a:r>
              <a:rPr lang="en-US" baseline="-25000" dirty="0" smtClean="0"/>
              <a:t>1j</a:t>
            </a:r>
            <a:r>
              <a:rPr lang="en-US" dirty="0" smtClean="0"/>
              <a:t>=&lt;UXYQ,X</a:t>
            </a:r>
            <a:r>
              <a:rPr lang="en-US" baseline="30000" dirty="0" smtClean="0"/>
              <a:t>+</a:t>
            </a:r>
            <a:r>
              <a:rPr lang="en-US" dirty="0" smtClean="0"/>
              <a:t>XYQ&gt;/</a:t>
            </a:r>
            <a:r>
              <a:rPr lang="en-US" dirty="0" smtClean="0"/>
              <a:t>X,Y are pseudo-invertible matrices; Q is a random non-singular matrix; </a:t>
            </a:r>
            <a:r>
              <a:rPr lang="en-US" dirty="0" smtClean="0"/>
              <a:t>U</a:t>
            </a:r>
            <a:r>
              <a:rPr lang="en-US" dirty="0" smtClean="0"/>
              <a:t>: a non-singular matrix generated using</a:t>
            </a:r>
            <a:r>
              <a:rPr lang="en-US" dirty="0" smtClean="0"/>
              <a:t> </a:t>
            </a:r>
            <a:r>
              <a:rPr lang="en-US" dirty="0" smtClean="0"/>
              <a:t>tag T</a:t>
            </a:r>
            <a:r>
              <a:rPr lang="en-US" baseline="-25000" dirty="0" smtClean="0"/>
              <a:t>1j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>
                <a:sym typeface="Symbol"/>
              </a:rPr>
              <a:t>T</a:t>
            </a:r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s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Storage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node: </a:t>
            </a:r>
            <a:r>
              <a:rPr lang="en-US" dirty="0" err="1" smtClean="0">
                <a:sym typeface="Symbol"/>
              </a:rPr>
              <a:t>i,t</a:t>
            </a:r>
            <a:r>
              <a:rPr lang="en-US" dirty="0" smtClean="0">
                <a:sym typeface="Symbol"/>
              </a:rPr>
              <a:t>,{&lt; </a:t>
            </a: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11</a:t>
            </a:r>
            <a:r>
              <a:rPr lang="en-US" dirty="0" smtClean="0">
                <a:sym typeface="Symbol"/>
              </a:rPr>
              <a:t>,{m</a:t>
            </a:r>
            <a:r>
              <a:rPr lang="en-US" baseline="-25000" dirty="0" smtClean="0">
                <a:sym typeface="Symbol"/>
              </a:rPr>
              <a:t>11</a:t>
            </a:r>
            <a:r>
              <a:rPr lang="en-US" dirty="0" smtClean="0">
                <a:sym typeface="Symbol"/>
              </a:rPr>
              <a:t>,m</a:t>
            </a:r>
            <a:r>
              <a:rPr lang="en-US" baseline="-25000" dirty="0" smtClean="0">
                <a:sym typeface="Symbol"/>
              </a:rPr>
              <a:t>12</a:t>
            </a:r>
            <a:r>
              <a:rPr lang="en-US" dirty="0" smtClean="0">
                <a:sym typeface="Symbol"/>
              </a:rPr>
              <a:t>,…}</a:t>
            </a:r>
            <a:r>
              <a:rPr lang="en-US" baseline="-25000" dirty="0" err="1" smtClean="0">
                <a:sym typeface="Symbol"/>
              </a:rPr>
              <a:t>ki,t</a:t>
            </a:r>
            <a:r>
              <a:rPr lang="en-US" dirty="0" smtClean="0">
                <a:sym typeface="Symbol"/>
              </a:rPr>
              <a:t>&gt;, {&lt;</a:t>
            </a:r>
            <a:r>
              <a:rPr lang="en-US" dirty="0" smtClean="0">
                <a:sym typeface="Symbol"/>
              </a:rPr>
              <a:t> T</a:t>
            </a:r>
            <a:r>
              <a:rPr lang="en-US" baseline="-25000" dirty="0" smtClean="0">
                <a:sym typeface="Symbol"/>
              </a:rPr>
              <a:t>12 </a:t>
            </a:r>
            <a:r>
              <a:rPr lang="en-US" dirty="0" smtClean="0">
                <a:sym typeface="Symbol"/>
              </a:rPr>
              <a:t>,{m</a:t>
            </a:r>
            <a:r>
              <a:rPr lang="en-US" baseline="-25000" dirty="0" smtClean="0">
                <a:sym typeface="Symbol"/>
              </a:rPr>
              <a:t>21</a:t>
            </a:r>
            <a:r>
              <a:rPr lang="en-US" dirty="0" smtClean="0">
                <a:sym typeface="Symbol"/>
              </a:rPr>
              <a:t>,m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,… </a:t>
            </a:r>
            <a:r>
              <a:rPr lang="en-US" dirty="0" smtClean="0">
                <a:sym typeface="Symbol"/>
              </a:rPr>
              <a:t>}</a:t>
            </a:r>
            <a:r>
              <a:rPr lang="en-US" baseline="-25000" dirty="0" err="1" smtClean="0">
                <a:sym typeface="Symbol"/>
              </a:rPr>
              <a:t>ki,t</a:t>
            </a:r>
            <a:r>
              <a:rPr lang="en-US" dirty="0" smtClean="0">
                <a:sym typeface="Symbol"/>
              </a:rPr>
              <a:t>&gt;,…}, where 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jp</a:t>
            </a:r>
            <a:r>
              <a:rPr lang="en-US" dirty="0" err="1" smtClean="0">
                <a:sym typeface="Symbol"/>
              </a:rPr>
              <a:t>m</a:t>
            </a:r>
            <a:r>
              <a:rPr lang="en-US" baseline="-25000" dirty="0" err="1" smtClean="0">
                <a:sym typeface="Symbol"/>
              </a:rPr>
              <a:t>it</a:t>
            </a:r>
            <a:r>
              <a:rPr lang="en-US" dirty="0" smtClean="0">
                <a:sym typeface="Symbol"/>
              </a:rPr>
              <a:t>  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jp</a:t>
            </a:r>
            <a:r>
              <a:rPr lang="en-US" dirty="0" err="1" smtClean="0">
                <a:sym typeface="Symbol"/>
              </a:rPr>
              <a:t>Range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T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err="1" smtClean="0">
                <a:sym typeface="Symbol"/>
              </a:rPr>
              <a:t>T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 smtClean="0"/>
              <a:t>{</a:t>
            </a:r>
            <a:r>
              <a:rPr lang="en-US" dirty="0" smtClean="0"/>
              <a:t>t</a:t>
            </a:r>
            <a:r>
              <a:rPr lang="en-US" dirty="0" smtClean="0"/>
              <a:t>,[</a:t>
            </a:r>
            <a:r>
              <a:rPr lang="en-US" dirty="0" err="1" smtClean="0"/>
              <a:t>a,b</a:t>
            </a:r>
            <a:r>
              <a:rPr lang="en-US" dirty="0" smtClean="0"/>
              <a:t>]} </a:t>
            </a:r>
            <a:r>
              <a:rPr lang="en-US" dirty="0" smtClean="0"/>
              <a:t>be a user query. </a:t>
            </a:r>
          </a:p>
          <a:p>
            <a:r>
              <a:rPr lang="en-US" dirty="0" smtClean="0"/>
              <a:t>Let </a:t>
            </a:r>
            <a:r>
              <a:rPr lang="en-US" dirty="0" smtClean="0"/>
              <a:t>T={T</a:t>
            </a:r>
            <a:r>
              <a:rPr lang="en-US" baseline="-25000" dirty="0" smtClean="0"/>
              <a:t>1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,…} be smallest list of tags whose corresponding ranges cover 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</a:p>
          <a:p>
            <a:r>
              <a:rPr lang="en-US" dirty="0" smtClean="0"/>
              <a:t>Let T</a:t>
            </a:r>
            <a:r>
              <a:rPr lang="en-US" baseline="-25000" dirty="0" smtClean="0"/>
              <a:t>t2</a:t>
            </a:r>
            <a:r>
              <a:rPr lang="en-US" dirty="0" smtClean="0"/>
              <a:t>={&lt;H</a:t>
            </a:r>
            <a:r>
              <a:rPr lang="en-US" baseline="-25000" dirty="0" smtClean="0"/>
              <a:t>2</a:t>
            </a:r>
            <a:r>
              <a:rPr lang="en-US" dirty="0" smtClean="0"/>
              <a:t>(H</a:t>
            </a:r>
            <a:r>
              <a:rPr lang="en-US" baseline="-25000" dirty="0" smtClean="0"/>
              <a:t>1</a:t>
            </a:r>
            <a:r>
              <a:rPr lang="en-US" dirty="0" smtClean="0"/>
              <a:t>(T</a:t>
            </a:r>
            <a:r>
              <a:rPr lang="en-US" baseline="-25000" dirty="0" smtClean="0"/>
              <a:t>i</a:t>
            </a:r>
            <a:r>
              <a:rPr lang="en-US" dirty="0" smtClean="0"/>
              <a:t>)R)U</a:t>
            </a:r>
            <a:r>
              <a:rPr lang="en-US" baseline="30000" dirty="0" smtClean="0"/>
              <a:t>-1</a:t>
            </a:r>
            <a:r>
              <a:rPr lang="en-US" dirty="0" smtClean="0"/>
              <a:t>,H</a:t>
            </a:r>
            <a:r>
              <a:rPr lang="en-US" baseline="-25000" dirty="0" smtClean="0"/>
              <a:t>2</a:t>
            </a:r>
            <a:r>
              <a:rPr lang="en-US" dirty="0" smtClean="0"/>
              <a:t>(H</a:t>
            </a:r>
            <a:r>
              <a:rPr lang="en-US" baseline="-25000" dirty="0" smtClean="0"/>
              <a:t>1</a:t>
            </a:r>
            <a:r>
              <a:rPr lang="en-US" dirty="0" smtClean="0"/>
              <a:t>(T</a:t>
            </a:r>
            <a:r>
              <a:rPr lang="en-US" baseline="-25000" dirty="0" smtClean="0"/>
              <a:t>i</a:t>
            </a:r>
            <a:r>
              <a:rPr lang="en-US" dirty="0" smtClean="0"/>
              <a:t>)R)X&gt;/ R: random non-singular matrix, U: non-singular generated using H</a:t>
            </a:r>
            <a:r>
              <a:rPr lang="en-US" baseline="-25000" dirty="0" smtClean="0"/>
              <a:t>1</a:t>
            </a:r>
            <a:r>
              <a:rPr lang="en-US" dirty="0" smtClean="0"/>
              <a:t>(T</a:t>
            </a:r>
            <a:r>
              <a:rPr lang="en-US" baseline="-25000" dirty="0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/>
              </a:rPr>
              <a:t>T</a:t>
            </a:r>
            <a:r>
              <a:rPr lang="en-US" dirty="0" smtClean="0">
                <a:sym typeface="Symbol"/>
              </a:rPr>
              <a:t>, and X: Sink’s secret key}</a:t>
            </a:r>
            <a:endParaRPr lang="en-US" dirty="0" smtClean="0"/>
          </a:p>
          <a:p>
            <a:r>
              <a:rPr lang="en-US" dirty="0" smtClean="0"/>
              <a:t>Sink </a:t>
            </a:r>
            <a:r>
              <a:rPr lang="en-US" dirty="0" smtClean="0">
                <a:sym typeface="Symbol"/>
              </a:rPr>
              <a:t> Storage node: </a:t>
            </a:r>
            <a:r>
              <a:rPr lang="en-US" dirty="0" smtClean="0">
                <a:sym typeface="Symbol"/>
              </a:rPr>
              <a:t>t,T</a:t>
            </a:r>
            <a:r>
              <a:rPr lang="en-US" baseline="-25000" dirty="0" smtClean="0">
                <a:sym typeface="Symbol"/>
              </a:rPr>
              <a:t>t2</a:t>
            </a:r>
            <a:r>
              <a:rPr lang="en-US" dirty="0" smtClean="0">
                <a:sym typeface="Symbol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QueyryAtStorage</a:t>
            </a:r>
            <a:r>
              <a:rPr lang="en-US" dirty="0" smtClean="0"/>
              <a:t>=[t,T</a:t>
            </a:r>
            <a:r>
              <a:rPr lang="en-US" baseline="-25000" dirty="0" smtClean="0"/>
              <a:t>t2</a:t>
            </a:r>
            <a:r>
              <a:rPr lang="en-US" dirty="0" smtClean="0"/>
              <a:t>] be received query at storage nodes</a:t>
            </a:r>
          </a:p>
          <a:p>
            <a:r>
              <a:rPr lang="en-US" dirty="0" smtClean="0"/>
              <a:t>Let S be the set encrypted data at epoch t, and let Response=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s</a:t>
            </a:r>
            <a:r>
              <a:rPr lang="en-US" dirty="0" err="1" smtClean="0">
                <a:sym typeface="Symbol"/>
              </a:rPr>
              <a:t>S</a:t>
            </a:r>
            <a:r>
              <a:rPr lang="en-US" dirty="0" smtClean="0">
                <a:sym typeface="Symbol"/>
              </a:rPr>
              <a:t> Do { Temp=;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For each &lt;ED,SE&gt;</a:t>
            </a:r>
            <a:r>
              <a:rPr lang="en-US" dirty="0" err="1" smtClean="0">
                <a:sym typeface="Symbol"/>
              </a:rPr>
              <a:t>s.EncryptedData</a:t>
            </a:r>
            <a:r>
              <a:rPr lang="en-US" dirty="0" smtClean="0">
                <a:sym typeface="Symbol"/>
              </a:rPr>
              <a:t>, Do {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let SE=&lt;A,B&gt;;  If &lt;C,D&gt;T</a:t>
            </a:r>
            <a:r>
              <a:rPr lang="en-US" baseline="-25000" dirty="0" smtClean="0">
                <a:sym typeface="Symbol"/>
              </a:rPr>
              <a:t>t2</a:t>
            </a:r>
            <a:r>
              <a:rPr lang="en-US" dirty="0" smtClean="0">
                <a:sym typeface="Symbol"/>
              </a:rPr>
              <a:t> such that CA=DB Then Temp=Temp{ED}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} //End for &lt;ED,SE&gt;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Response=Response{&lt;</a:t>
            </a:r>
            <a:r>
              <a:rPr lang="en-US" dirty="0" err="1" smtClean="0">
                <a:sym typeface="Symbol"/>
              </a:rPr>
              <a:t>i,Temp</a:t>
            </a:r>
            <a:r>
              <a:rPr lang="en-US" dirty="0" smtClean="0">
                <a:sym typeface="Symbol"/>
              </a:rPr>
              <a:t>&gt;}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} //End for s</a:t>
            </a:r>
          </a:p>
          <a:p>
            <a:r>
              <a:rPr lang="en-US" dirty="0" smtClean="0">
                <a:sym typeface="Symbol"/>
              </a:rPr>
              <a:t>Returns Response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{t</a:t>
            </a:r>
            <a:r>
              <a:rPr lang="en-US" dirty="0" smtClean="0"/>
              <a:t>,[</a:t>
            </a:r>
            <a:r>
              <a:rPr lang="en-US" dirty="0" err="1" smtClean="0"/>
              <a:t>a,b</a:t>
            </a:r>
            <a:r>
              <a:rPr lang="en-US" dirty="0" smtClean="0"/>
              <a:t>]} </a:t>
            </a:r>
            <a:r>
              <a:rPr lang="en-US" dirty="0" smtClean="0"/>
              <a:t>be the user query</a:t>
            </a:r>
          </a:p>
          <a:p>
            <a:r>
              <a:rPr lang="en-US" dirty="0" smtClean="0"/>
              <a:t>Let Response</a:t>
            </a:r>
            <a:r>
              <a:rPr lang="en-US" dirty="0" smtClean="0"/>
              <a:t>={&lt;</a:t>
            </a:r>
            <a:r>
              <a:rPr lang="en-US" dirty="0" err="1" smtClean="0"/>
              <a:t>i,ED</a:t>
            </a:r>
            <a:r>
              <a:rPr lang="en-US" dirty="0" smtClean="0"/>
              <a:t>&gt;} </a:t>
            </a:r>
            <a:r>
              <a:rPr lang="en-US" dirty="0" smtClean="0"/>
              <a:t>be the result returned from Storage </a:t>
            </a:r>
            <a:r>
              <a:rPr lang="en-US" dirty="0" smtClean="0"/>
              <a:t>nodes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Result=</a:t>
            </a:r>
            <a:r>
              <a:rPr lang="en-US" dirty="0" smtClean="0">
                <a:sym typeface="Symbol"/>
              </a:rPr>
              <a:t></a:t>
            </a:r>
            <a:endParaRPr lang="en-US" dirty="0" smtClean="0"/>
          </a:p>
          <a:p>
            <a:r>
              <a:rPr lang="en-US" dirty="0" smtClean="0"/>
              <a:t>For each </a:t>
            </a:r>
            <a:r>
              <a:rPr lang="en-US" dirty="0" smtClean="0"/>
              <a:t>&lt;</a:t>
            </a:r>
            <a:r>
              <a:rPr lang="en-US" dirty="0" err="1" smtClean="0"/>
              <a:t>i,ED</a:t>
            </a:r>
            <a:r>
              <a:rPr lang="en-US" dirty="0" smtClean="0"/>
              <a:t>&gt;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>
                <a:sym typeface="Symbol"/>
              </a:rPr>
              <a:t>Response</a:t>
            </a:r>
            <a:r>
              <a:rPr lang="en-US" dirty="0" smtClean="0">
                <a:sym typeface="Symbol"/>
              </a:rPr>
              <a:t>, Result=Result</a:t>
            </a:r>
            <a:r>
              <a:rPr lang="en-US" smtClean="0">
                <a:sym typeface="Symbol"/>
              </a:rPr>
              <a:t>{</a:t>
            </a:r>
            <a:r>
              <a:rPr lang="en-US" smtClean="0">
                <a:sym typeface="Symbol"/>
              </a:rPr>
              <a:t>ED</a:t>
            </a:r>
            <a:r>
              <a:rPr lang="en-US" baseline="-25000" smtClean="0">
                <a:sym typeface="Symbol"/>
              </a:rPr>
              <a:t>ki,t</a:t>
            </a:r>
            <a:r>
              <a:rPr lang="en-US" baseline="30000" smtClean="0">
                <a:sym typeface="Symbol"/>
              </a:rPr>
              <a:t>-1</a:t>
            </a:r>
            <a:r>
              <a:rPr lang="en-US" smtClean="0">
                <a:sym typeface="Symbol"/>
              </a:rPr>
              <a:t>}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Returns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548</TotalTime>
  <Words>511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data privacy-preserving</vt:lpstr>
      <vt:lpstr>two-tiered model</vt:lpstr>
      <vt:lpstr>scheme of Sheng-Li</vt:lpstr>
      <vt:lpstr>improving scheme</vt:lpstr>
      <vt:lpstr>deploment</vt:lpstr>
      <vt:lpstr> privacy-preserving storage</vt:lpstr>
      <vt:lpstr> querying</vt:lpstr>
      <vt:lpstr>replying</vt:lpstr>
      <vt:lpstr> final results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privacy-preserving</dc:title>
  <dc:creator>Windows User</dc:creator>
  <cp:lastModifiedBy>Windows User</cp:lastModifiedBy>
  <cp:revision>52</cp:revision>
  <dcterms:created xsi:type="dcterms:W3CDTF">2010-01-01T08:25:22Z</dcterms:created>
  <dcterms:modified xsi:type="dcterms:W3CDTF">2010-01-03T18:05:03Z</dcterms:modified>
</cp:coreProperties>
</file>