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7" r:id="rId3"/>
    <p:sldId id="322" r:id="rId4"/>
    <p:sldId id="333" r:id="rId5"/>
    <p:sldId id="334" r:id="rId6"/>
    <p:sldId id="336" r:id="rId7"/>
    <p:sldId id="337" r:id="rId8"/>
    <p:sldId id="280" r:id="rId9"/>
    <p:sldId id="328" r:id="rId10"/>
    <p:sldId id="323" r:id="rId11"/>
    <p:sldId id="273" r:id="rId12"/>
    <p:sldId id="324" r:id="rId13"/>
    <p:sldId id="329" r:id="rId14"/>
    <p:sldId id="330" r:id="rId15"/>
    <p:sldId id="325" r:id="rId16"/>
    <p:sldId id="331" r:id="rId17"/>
    <p:sldId id="326" r:id="rId18"/>
    <p:sldId id="341" r:id="rId19"/>
    <p:sldId id="344" r:id="rId20"/>
    <p:sldId id="342" r:id="rId21"/>
    <p:sldId id="343" r:id="rId22"/>
    <p:sldId id="332" r:id="rId23"/>
    <p:sldId id="338" r:id="rId24"/>
    <p:sldId id="339" r:id="rId25"/>
    <p:sldId id="340" r:id="rId26"/>
    <p:sldId id="345" r:id="rId27"/>
    <p:sldId id="346" r:id="rId28"/>
    <p:sldId id="309" r:id="rId29"/>
    <p:sldId id="3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3B579-82E4-4973-8A85-B49901518E6D}" type="datetimeFigureOut">
              <a:rPr lang="vi-VN" smtClean="0"/>
              <a:pPr/>
              <a:t>28/12/2010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359B-5C72-4CF0-9D31-5EBE01629564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C7A34-86C7-408D-A4E6-6F98CA9A621C}" type="datetimeFigureOut">
              <a:rPr lang="vi-VN" smtClean="0"/>
              <a:pPr/>
              <a:t>28/12/2010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765B0-8BF0-4E43-A21D-3B6FF3192EF9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34400" y="640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/29</a:t>
            </a:r>
            <a:endParaRPr lang="vi-VN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20002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CẤU TRÚCTOÁN BÊN DƯỚI THÁM MÃ TUYẾN TÍNH &amp; THÁM MÃ SAI PHÂN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>
            <a:normAutofit/>
          </a:bodyPr>
          <a:lstStyle/>
          <a:p>
            <a:r>
              <a:rPr lang="en-US" smtClean="0"/>
              <a:t>SEMINAR CRYPTOANALYSIS</a:t>
            </a:r>
          </a:p>
          <a:p>
            <a:r>
              <a:rPr lang="en-US" smtClean="0"/>
              <a:t>12/2010 – 01/2011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ĐỐI NGẪU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1"/>
            <a:ext cx="8229600" cy="609600"/>
          </a:xfrm>
        </p:spPr>
        <p:txBody>
          <a:bodyPr>
            <a:normAutofit/>
          </a:bodyPr>
          <a:lstStyle/>
          <a:p>
            <a:r>
              <a:rPr lang="en-US" i="1" smtClean="0"/>
              <a:t>A</a:t>
            </a:r>
            <a:r>
              <a:rPr lang="en-US" baseline="-25000" smtClean="0"/>
              <a:t>h</a:t>
            </a:r>
            <a:r>
              <a:rPr lang="en-US" smtClean="0"/>
              <a:t> là ma trận trong một cơ sở đối ngẫu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495425"/>
          <a:ext cx="3046413" cy="1323975"/>
        </p:xfrm>
        <a:graphic>
          <a:graphicData uri="http://schemas.openxmlformats.org/presentationml/2006/ole">
            <p:oleObj spid="_x0000_s92162" name="Equation" r:id="rId3" imgW="1168200" imgH="507960" progId="Equation.DSMT4">
              <p:embed/>
            </p:oleObj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136650" y="3048000"/>
          <a:ext cx="6788150" cy="1323975"/>
        </p:xfrm>
        <a:graphic>
          <a:graphicData uri="http://schemas.openxmlformats.org/presentationml/2006/ole">
            <p:oleObj spid="_x0000_s92163" name="Equation" r:id="rId4" imgW="2603160" imgH="507960" progId="Equation.DSMT4">
              <p:embed/>
            </p:oleObj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114800" y="1373188"/>
          <a:ext cx="3822132" cy="1446212"/>
        </p:xfrm>
        <a:graphic>
          <a:graphicData uri="http://schemas.openxmlformats.org/presentationml/2006/ole">
            <p:oleObj spid="_x0000_s92164" name="Equation" r:id="rId5" imgW="1409400" imgH="533160" progId="Equation.DSMT4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974850" y="4572000"/>
          <a:ext cx="5035550" cy="796925"/>
        </p:xfrm>
        <a:graphic>
          <a:graphicData uri="http://schemas.openxmlformats.org/presentationml/2006/ole">
            <p:oleObj spid="_x0000_s92165" name="Equation" r:id="rId6" imgW="17650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TÍNH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14600"/>
            <a:ext cx="3962400" cy="3886200"/>
          </a:xfrm>
        </p:spPr>
        <p:txBody>
          <a:bodyPr>
            <a:normAutofit/>
          </a:bodyPr>
          <a:lstStyle/>
          <a:p>
            <a:r>
              <a:rPr lang="en-US" smtClean="0"/>
              <a:t>Chọn cơ sở chính tắc, tính toán rất dễ</a:t>
            </a:r>
          </a:p>
          <a:p>
            <a:r>
              <a:rPr lang="en-US" smtClean="0"/>
              <a:t>Sẽ không tính được 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nếu </a:t>
            </a:r>
            <a:r>
              <a:rPr lang="en-US" i="1" smtClean="0"/>
              <a:t>A</a:t>
            </a:r>
            <a:r>
              <a:rPr lang="en-US" baseline="-25000" smtClean="0"/>
              <a:t>h</a:t>
            </a:r>
            <a:r>
              <a:rPr lang="en-US" smtClean="0"/>
              <a:t> không khả nghịch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90800" y="1447800"/>
          <a:ext cx="3731057" cy="796925"/>
        </p:xfrm>
        <a:graphic>
          <a:graphicData uri="http://schemas.openxmlformats.org/presentationml/2006/ole">
            <p:oleObj spid="_x0000_s27650" name="Equation" r:id="rId3" imgW="1307880" imgH="279360" progId="Equation.DSMT4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648200" y="2438399"/>
          <a:ext cx="2971800" cy="1935126"/>
        </p:xfrm>
        <a:graphic>
          <a:graphicData uri="http://schemas.openxmlformats.org/presentationml/2006/ole">
            <p:oleObj spid="_x0000_s27651" name="Equation" r:id="rId4" imgW="1091880" imgH="711000" progId="Equation.DSMT4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572000" y="4724400"/>
          <a:ext cx="3288861" cy="1330326"/>
        </p:xfrm>
        <a:graphic>
          <a:graphicData uri="http://schemas.openxmlformats.org/presentationml/2006/ole">
            <p:oleObj spid="_x0000_s27654" name="Equation" r:id="rId5" imgW="11300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TUYẾN TÍNH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685800" cy="944563"/>
          </a:xfrm>
        </p:spPr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973262" y="1371600"/>
          <a:ext cx="5494338" cy="1312863"/>
        </p:xfrm>
        <a:graphic>
          <a:graphicData uri="http://schemas.openxmlformats.org/presentationml/2006/ole">
            <p:oleObj spid="_x0000_s93187" name="Equation" r:id="rId3" imgW="2019240" imgH="482400" progId="Equation.DSMT4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241425" y="3048000"/>
          <a:ext cx="6911975" cy="3109913"/>
        </p:xfrm>
        <a:graphic>
          <a:graphicData uri="http://schemas.openxmlformats.org/presentationml/2006/ole">
            <p:oleObj spid="_x0000_s93188" name="Equation" r:id="rId4" imgW="253980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XÁC SUẤT CỔ ĐIỂN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3810000" cy="1600200"/>
          </a:xfrm>
        </p:spPr>
        <p:txBody>
          <a:bodyPr>
            <a:normAutofit fontScale="77500" lnSpcReduction="20000"/>
          </a:bodyPr>
          <a:lstStyle/>
          <a:p>
            <a:r>
              <a:rPr lang="vi-VN" smtClean="0"/>
              <a:t>Không gian xác suất</a:t>
            </a:r>
          </a:p>
          <a:p>
            <a:r>
              <a:rPr lang="vi-VN" smtClean="0"/>
              <a:t>Xác suất của biến cố</a:t>
            </a:r>
          </a:p>
          <a:p>
            <a:r>
              <a:rPr lang="vi-VN" smtClean="0"/>
              <a:t>Đại lượng ngẫu nhiên</a:t>
            </a:r>
          </a:p>
          <a:p>
            <a:r>
              <a:rPr lang="vi-VN" smtClean="0"/>
              <a:t>Luật Bayes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" y="2587625"/>
          <a:ext cx="3124200" cy="1984375"/>
        </p:xfrm>
        <a:graphic>
          <a:graphicData uri="http://schemas.openxmlformats.org/presentationml/2006/ole">
            <p:oleObj spid="_x0000_s96258" name="Equation" r:id="rId3" imgW="1600200" imgH="1015920" progId="Equation.DSMT4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967287" y="2590800"/>
          <a:ext cx="3719513" cy="1860550"/>
        </p:xfrm>
        <a:graphic>
          <a:graphicData uri="http://schemas.openxmlformats.org/presentationml/2006/ole">
            <p:oleObj spid="_x0000_s96259" name="Equation" r:id="rId4" imgW="1904760" imgH="952200" progId="Equation.DSMT4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290762" y="1295400"/>
          <a:ext cx="4338638" cy="1339850"/>
        </p:xfrm>
        <a:graphic>
          <a:graphicData uri="http://schemas.openxmlformats.org/presentationml/2006/ole">
            <p:oleObj spid="_x0000_s96260" name="Equation" r:id="rId5" imgW="2222280" imgH="685800" progId="Equation.DSMT4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4953000" y="4648200"/>
          <a:ext cx="3644900" cy="1636712"/>
        </p:xfrm>
        <a:graphic>
          <a:graphicData uri="http://schemas.openxmlformats.org/presentationml/2006/ole">
            <p:oleObj spid="_x0000_s96261" name="Equation" r:id="rId6" imgW="18666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8229600" cy="2620963"/>
          </a:xfrm>
        </p:spPr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687513" y="1219618"/>
          <a:ext cx="6313487" cy="5257382"/>
        </p:xfrm>
        <a:graphic>
          <a:graphicData uri="http://schemas.openxmlformats.org/presentationml/2006/ole">
            <p:oleObj spid="_x0000_s97282" name="Equation" r:id="rId3" imgW="2882880" imgH="240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XẤP XỈ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Có 2 trường hợp khớp nhau, đạt tỉ lệ ½</a:t>
            </a:r>
          </a:p>
          <a:p>
            <a:r>
              <a:rPr lang="en-US" smtClean="0"/>
              <a:t>Chú ý: </a:t>
            </a:r>
            <a:r>
              <a:rPr lang="en-US" i="1" smtClean="0"/>
              <a:t>f</a:t>
            </a:r>
            <a:r>
              <a:rPr lang="en-US" smtClean="0"/>
              <a:t> và </a:t>
            </a:r>
            <a:r>
              <a:rPr lang="en-US" i="1" smtClean="0"/>
              <a:t>f</a:t>
            </a:r>
            <a:r>
              <a:rPr lang="en-US" baseline="-25000" smtClean="0"/>
              <a:t>h</a:t>
            </a:r>
            <a:r>
              <a:rPr lang="en-US" smtClean="0"/>
              <a:t> không độc lập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2243138" y="1295400"/>
          <a:ext cx="4767262" cy="690563"/>
        </p:xfrm>
        <a:graphic>
          <a:graphicData uri="http://schemas.openxmlformats.org/presentationml/2006/ole">
            <p:oleObj spid="_x0000_s94210" name="Equation" r:id="rId3" imgW="1752480" imgH="253800" progId="Equation.DSMT4">
              <p:embed/>
            </p:oleObj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819400" y="2133600"/>
          <a:ext cx="3627438" cy="3041650"/>
        </p:xfrm>
        <a:graphic>
          <a:graphicData uri="http://schemas.openxmlformats.org/presentationml/2006/ole">
            <p:oleObj spid="_x0000_s94211" name="Equation" r:id="rId4" imgW="1333440" imgH="1117440" progId="Equation.DSMT4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158038" y="3200400"/>
          <a:ext cx="1071562" cy="1071563"/>
        </p:xfrm>
        <a:graphic>
          <a:graphicData uri="http://schemas.openxmlformats.org/presentationml/2006/ole">
            <p:oleObj spid="_x0000_s94212" name="Equation" r:id="rId5" imgW="393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THÁM MÃ TUYẾN TÍNH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đầu</a:t>
            </a:r>
          </a:p>
          <a:p>
            <a:r>
              <a:rPr lang="en-US" smtClean="0"/>
              <a:t>Thám mã tuyến tính</a:t>
            </a:r>
          </a:p>
          <a:p>
            <a:pPr lvl="1"/>
            <a:r>
              <a:rPr lang="en-US" smtClean="0"/>
              <a:t>Các xấp xỉ tuyến tính</a:t>
            </a:r>
          </a:p>
          <a:p>
            <a:pPr lvl="1"/>
            <a:r>
              <a:rPr lang="en-US" smtClean="0"/>
              <a:t>Độ chệch</a:t>
            </a:r>
          </a:p>
          <a:p>
            <a:pPr lvl="1"/>
            <a:r>
              <a:rPr lang="en-US" smtClean="0"/>
              <a:t>Xấp xỉ từng bước</a:t>
            </a:r>
          </a:p>
          <a:p>
            <a:pPr lvl="1"/>
            <a:r>
              <a:rPr lang="en-US" smtClean="0"/>
              <a:t>Ước lượng giá trị của khóa</a:t>
            </a:r>
          </a:p>
          <a:p>
            <a:r>
              <a:rPr lang="en-US" smtClean="0"/>
              <a:t>Kết luận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4114800" cy="3916363"/>
          </a:xfrm>
        </p:spPr>
        <p:txBody>
          <a:bodyPr/>
          <a:lstStyle/>
          <a:p>
            <a:r>
              <a:rPr lang="vi-VN" smtClean="0"/>
              <a:t>Độ chệch (</a:t>
            </a:r>
            <a:r>
              <a:rPr lang="vi-VN" smtClean="0"/>
              <a:t>bias)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1219200"/>
            <a:ext cx="8515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2209800"/>
            <a:ext cx="40528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743200"/>
            <a:ext cx="449580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CHỆCH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vi-VN" smtClean="0"/>
              <a:t>Lưu</a:t>
            </a:r>
            <a:r>
              <a:rPr lang="en-US" smtClean="0"/>
              <a:t> ý đến tính độc lập của </a:t>
            </a:r>
            <a:r>
              <a:rPr lang="en-US" i="1" smtClean="0"/>
              <a:t>A</a:t>
            </a:r>
            <a:r>
              <a:rPr lang="en-US" baseline="-25000" smtClean="0"/>
              <a:t>f</a:t>
            </a:r>
            <a:r>
              <a:rPr lang="en-US" smtClean="0"/>
              <a:t> và </a:t>
            </a:r>
            <a:r>
              <a:rPr lang="en-US" i="1" smtClean="0"/>
              <a:t>A</a:t>
            </a:r>
            <a:r>
              <a:rPr lang="en-US" baseline="-25000" smtClean="0"/>
              <a:t>g</a:t>
            </a:r>
            <a:endParaRPr lang="vi-VN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690813" y="1220787"/>
          <a:ext cx="3868737" cy="2589213"/>
        </p:xfrm>
        <a:graphic>
          <a:graphicData uri="http://schemas.openxmlformats.org/presentationml/2006/ole">
            <p:oleObj spid="_x0000_s102402" name="Equation" r:id="rId3" imgW="1422360" imgH="952200" progId="Equation.DSMT4">
              <p:embed/>
            </p:oleObj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565275" y="4105275"/>
          <a:ext cx="2244725" cy="1381125"/>
        </p:xfrm>
        <a:graphic>
          <a:graphicData uri="http://schemas.openxmlformats.org/presentationml/2006/ole">
            <p:oleObj spid="_x0000_s102403" name="Equation" r:id="rId4" imgW="825480" imgH="507960" progId="Equation.DSMT4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4443413" y="4098925"/>
          <a:ext cx="3557587" cy="1311275"/>
        </p:xfrm>
        <a:graphic>
          <a:graphicData uri="http://schemas.openxmlformats.org/presentationml/2006/ole">
            <p:oleObj spid="_x0000_s102404" name="Equation" r:id="rId5" imgW="13078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CHỆCH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vi-VN" smtClean="0"/>
              <a:t>Lưu</a:t>
            </a:r>
            <a:r>
              <a:rPr lang="en-US" smtClean="0"/>
              <a:t> ý đến tính độc lập.</a:t>
            </a:r>
            <a:endParaRPr lang="vi-VN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063875" y="1295400"/>
          <a:ext cx="3108325" cy="690562"/>
        </p:xfrm>
        <a:graphic>
          <a:graphicData uri="http://schemas.openxmlformats.org/presentationml/2006/ole">
            <p:oleObj spid="_x0000_s105475" name="Equation" r:id="rId3" imgW="1143000" imgH="253800" progId="Equation.DSMT4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766763" y="2236787"/>
          <a:ext cx="7667625" cy="3173413"/>
        </p:xfrm>
        <a:graphic>
          <a:graphicData uri="http://schemas.openxmlformats.org/presentationml/2006/ole">
            <p:oleObj spid="_x0000_s105476" name="Equation" r:id="rId4" imgW="2819160" imgH="116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820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vi-VN" sz="2800" smtClean="0">
                <a:latin typeface="Arial" pitchFamily="34" charset="0"/>
                <a:cs typeface="Arial" pitchFamily="34" charset="0"/>
              </a:rPr>
              <a:t>[1] Howard M. Heys, </a:t>
            </a:r>
            <a:r>
              <a:rPr lang="vi-VN" sz="2800" i="1" smtClean="0">
                <a:latin typeface="Arial" pitchFamily="34" charset="0"/>
                <a:cs typeface="Arial" pitchFamily="34" charset="0"/>
              </a:rPr>
              <a:t>A Tutorial on Linear and Differential Cryptanalysis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, 1999 ?.</a:t>
            </a:r>
          </a:p>
          <a:p>
            <a:pPr marL="457200" indent="-457200"/>
            <a:r>
              <a:rPr lang="vi-VN" sz="2800" smtClean="0">
                <a:latin typeface="Arial" pitchFamily="34" charset="0"/>
                <a:cs typeface="Arial" pitchFamily="34" charset="0"/>
              </a:rPr>
              <a:t>[2] Alex Biryukov, Christophe De Cannière, </a:t>
            </a:r>
            <a:r>
              <a:rPr lang="vi-VN" sz="2800" i="1" smtClean="0">
                <a:latin typeface="Arial" pitchFamily="34" charset="0"/>
                <a:cs typeface="Arial" pitchFamily="34" charset="0"/>
              </a:rPr>
              <a:t>Linear Cryptanalysis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, 2003 ?.</a:t>
            </a:r>
          </a:p>
          <a:p>
            <a:pPr marL="457200" indent="-457200"/>
            <a:r>
              <a:rPr lang="vi-VN" sz="2800" smtClean="0">
                <a:latin typeface="Arial" pitchFamily="34" charset="0"/>
                <a:cs typeface="Arial" pitchFamily="34" charset="0"/>
              </a:rPr>
              <a:t>[3] Trần Minh Triết, </a:t>
            </a:r>
            <a:r>
              <a:rPr lang="vi-VN" sz="2800" i="1" smtClean="0">
                <a:latin typeface="Arial" pitchFamily="34" charset="0"/>
                <a:cs typeface="Arial" pitchFamily="34" charset="0"/>
              </a:rPr>
              <a:t>Phát triển các thuật toán mã hiện đại – AES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Luận án TS, 2008 ?.</a:t>
            </a:r>
          </a:p>
          <a:p>
            <a:pPr marL="457200" indent="-457200"/>
            <a:r>
              <a:rPr lang="vi-VN" sz="2800" smtClean="0">
                <a:latin typeface="Arial" pitchFamily="34" charset="0"/>
                <a:cs typeface="Arial" pitchFamily="34" charset="0"/>
              </a:rPr>
              <a:t>[4]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J. Daemen,</a:t>
            </a:r>
            <a:r>
              <a:rPr lang="en-US" sz="2800" i="1" smtClean="0">
                <a:latin typeface="Arial" pitchFamily="34" charset="0"/>
                <a:cs typeface="Arial" pitchFamily="34" charset="0"/>
              </a:rPr>
              <a:t> Cipher and hash function design strategies based on linear and differential cryptanalysis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Doctoral Dissertation, K.U.Leuven, 1995.</a:t>
            </a:r>
            <a:endParaRPr lang="vi-VN" sz="28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XẤP XỈ TỪNG BƯỚC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1"/>
            <a:ext cx="8229600" cy="609600"/>
          </a:xfrm>
        </p:spPr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32025" y="1219200"/>
          <a:ext cx="4702175" cy="1325562"/>
        </p:xfrm>
        <a:graphic>
          <a:graphicData uri="http://schemas.openxmlformats.org/presentationml/2006/ole">
            <p:oleObj spid="_x0000_s103426" name="Equation" r:id="rId3" imgW="1803240" imgH="507960" progId="Equation.DSMT4">
              <p:embed/>
            </p:oleObj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695450" y="2649538"/>
          <a:ext cx="5819775" cy="3032125"/>
        </p:xfrm>
        <a:graphic>
          <a:graphicData uri="http://schemas.openxmlformats.org/presentationml/2006/ole">
            <p:oleObj spid="_x0000_s103428" name="Equation" r:id="rId4" imgW="214596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4648200"/>
            <a:ext cx="5410200" cy="1477963"/>
          </a:xfrm>
        </p:spPr>
        <p:txBody>
          <a:bodyPr/>
          <a:lstStyle/>
          <a:p>
            <a:r>
              <a:rPr lang="en-US" smtClean="0"/>
              <a:t>Xác suất khớp là 15/32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23950"/>
            <a:ext cx="31527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76601" y="1447801"/>
          <a:ext cx="5638800" cy="633688"/>
        </p:xfrm>
        <a:graphic>
          <a:graphicData uri="http://schemas.openxmlformats.org/presentationml/2006/ole">
            <p:oleObj spid="_x0000_s104450" name="Equation" r:id="rId4" imgW="2260440" imgH="253800" progId="Equation.DSMT4">
              <p:embed/>
            </p:oleObj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3155950" y="2438400"/>
          <a:ext cx="5759450" cy="420405"/>
        </p:xfrm>
        <a:graphic>
          <a:graphicData uri="http://schemas.openxmlformats.org/presentationml/2006/ole">
            <p:oleObj spid="_x0000_s104451" name="Equation" r:id="rId5" imgW="3479760" imgH="2538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276600" y="3200400"/>
          <a:ext cx="5539956" cy="609600"/>
        </p:xfrm>
        <a:graphic>
          <a:graphicData uri="http://schemas.openxmlformats.org/presentationml/2006/ole">
            <p:oleObj spid="_x0000_s104452" name="Equation" r:id="rId6" imgW="2082600" imgH="228600" progId="Equation.DSMT4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5791200" y="228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791994" y="3123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ƯỚC LƯỢNG KHÓA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Duyệt qua tất cả </a:t>
            </a:r>
            <a:r>
              <a:rPr lang="en-US" i="1" smtClean="0"/>
              <a:t>k</a:t>
            </a:r>
          </a:p>
          <a:p>
            <a:r>
              <a:rPr lang="en-US" smtClean="0"/>
              <a:t>Duyệt qua toán bộ tập mẫu</a:t>
            </a:r>
          </a:p>
          <a:p>
            <a:r>
              <a:rPr lang="en-US" smtClean="0"/>
              <a:t>Tính </a:t>
            </a:r>
            <a:r>
              <a:rPr lang="en-US" i="1" smtClean="0"/>
              <a:t>u</a:t>
            </a:r>
          </a:p>
          <a:p>
            <a:r>
              <a:rPr lang="en-US" smtClean="0"/>
              <a:t>Bầu cho </a:t>
            </a:r>
            <a:r>
              <a:rPr lang="en-US" i="1" smtClean="0"/>
              <a:t>k</a:t>
            </a:r>
            <a:r>
              <a:rPr lang="en-US" smtClean="0"/>
              <a:t> nếu </a:t>
            </a:r>
            <a:r>
              <a:rPr lang="en-US" i="1" smtClean="0"/>
              <a:t>u</a:t>
            </a:r>
            <a:r>
              <a:rPr lang="en-US" smtClean="0"/>
              <a:t> thỏa phương trình</a:t>
            </a:r>
          </a:p>
          <a:p>
            <a:r>
              <a:rPr lang="en-US" smtClean="0"/>
              <a:t>Chọn </a:t>
            </a:r>
            <a:r>
              <a:rPr lang="en-US" i="1" smtClean="0"/>
              <a:t>k</a:t>
            </a:r>
            <a:r>
              <a:rPr lang="en-US" smtClean="0"/>
              <a:t> được bầu nhiều nhất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5200" y="1447800"/>
          <a:ext cx="1793973" cy="585787"/>
        </p:xfrm>
        <a:graphic>
          <a:graphicData uri="http://schemas.openxmlformats.org/presentationml/2006/ole">
            <p:oleObj spid="_x0000_s106498" name="Equation" r:id="rId3" imgW="622080" imgH="2030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0" y="2360613"/>
          <a:ext cx="2787093" cy="763587"/>
        </p:xfrm>
        <a:graphic>
          <a:graphicData uri="http://schemas.openxmlformats.org/presentationml/2006/ole">
            <p:oleObj spid="_x0000_s106499" name="Equation" r:id="rId4" imgW="9270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(1) [2]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Trong biểu thức đầu</a:t>
            </a:r>
          </a:p>
          <a:p>
            <a:pPr lvl="1"/>
            <a:r>
              <a:rPr lang="en-US" smtClean="0"/>
              <a:t>Vế phải bằng không hoặc 1</a:t>
            </a:r>
          </a:p>
          <a:p>
            <a:pPr lvl="1"/>
            <a:r>
              <a:rPr lang="en-US" smtClean="0"/>
              <a:t>Độ chệch vế trái, về trị tuyệt đối, là bằng nhau</a:t>
            </a:r>
          </a:p>
          <a:p>
            <a:r>
              <a:rPr lang="en-US" smtClean="0"/>
              <a:t>Cấu trúc toán học</a:t>
            </a:r>
          </a:p>
          <a:p>
            <a:pPr lvl="1"/>
            <a:r>
              <a:rPr lang="en-US" smtClean="0"/>
              <a:t>Không gian đối ngẫu</a:t>
            </a:r>
          </a:p>
          <a:p>
            <a:pPr lvl="1"/>
            <a:r>
              <a:rPr lang="en-US" smtClean="0"/>
              <a:t>Xác suất cổ điển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574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5257800" cy="6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8193" idx="2"/>
            <a:endCxn id="8194" idx="0"/>
          </p:cNvCxnSpPr>
          <p:nvPr/>
        </p:nvCxnSpPr>
        <p:spPr>
          <a:xfrm rot="5400000">
            <a:off x="4382503" y="2361197"/>
            <a:ext cx="457200" cy="2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(2) [3, 4]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r>
              <a:rPr lang="en-US" smtClean="0"/>
              <a:t>Nên chuẩn hóa ký hiệu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295400"/>
            <a:ext cx="8658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(3) [3, 4]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837"/>
            <a:ext cx="8229600" cy="639763"/>
          </a:xfrm>
        </p:spPr>
        <p:txBody>
          <a:bodyPr/>
          <a:lstStyle/>
          <a:p>
            <a:r>
              <a:rPr lang="en-US" smtClean="0"/>
              <a:t>Cần cụ thể đầu vào ở bước kế tiếp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195388"/>
            <a:ext cx="86296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(4)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4724400"/>
            <a:ext cx="5410200" cy="1600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Đầu ra phải gắn với đầu vào ở vòng kế tiếp</a:t>
            </a:r>
          </a:p>
          <a:p>
            <a:r>
              <a:rPr lang="en-US" smtClean="0"/>
              <a:t>Cần làm rõ yếu tố độc lập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122" y="1362075"/>
            <a:ext cx="2522078" cy="1533525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23950"/>
            <a:ext cx="31527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867150"/>
            <a:ext cx="5555191" cy="55245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100354" idx="2"/>
            <a:endCxn id="100356" idx="0"/>
          </p:cNvCxnSpPr>
          <p:nvPr/>
        </p:nvCxnSpPr>
        <p:spPr>
          <a:xfrm rot="16200000" flipH="1">
            <a:off x="5568403" y="3381357"/>
            <a:ext cx="971550" cy="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(5)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8077200" cy="1173163"/>
          </a:xfrm>
        </p:spPr>
        <p:txBody>
          <a:bodyPr/>
          <a:lstStyle/>
          <a:p>
            <a:r>
              <a:rPr lang="en-US" smtClean="0"/>
              <a:t>Bài toán ước lượng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118" y="1714500"/>
            <a:ext cx="531268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CHUNG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Cấu trúc toán học để xây dựng mô hình là không gian đối ngẫu</a:t>
            </a:r>
          </a:p>
          <a:p>
            <a:r>
              <a:rPr lang="en-US" smtClean="0"/>
              <a:t>Cấu trúc toán học để thực hiện các tính toán là không gian xác suất cổ điển</a:t>
            </a:r>
          </a:p>
          <a:p>
            <a:r>
              <a:rPr lang="en-US" smtClean="0"/>
              <a:t>Bài toán tìm khóa là bài toán ước lượng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XIN CẢM ƠN</a:t>
            </a:r>
            <a:br>
              <a:rPr lang="en-US" smtClean="0"/>
            </a:br>
            <a:r>
              <a:rPr lang="en-US" smtClean="0"/>
              <a:t>VÌ ĐÃ LẮNG NGHE !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1 (1) [2]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smtClean="0"/>
              <a:t>Cấu trúc toán học ?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0724"/>
            <a:ext cx="81574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194725"/>
            <a:ext cx="5257800" cy="6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8193" idx="2"/>
            <a:endCxn id="8194" idx="0"/>
          </p:cNvCxnSpPr>
          <p:nvPr/>
        </p:nvCxnSpPr>
        <p:spPr>
          <a:xfrm rot="5400000">
            <a:off x="4192003" y="2774621"/>
            <a:ext cx="838201" cy="2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1 (2) [3, 4]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r>
              <a:rPr lang="en-US" smtClean="0"/>
              <a:t>Cấu trúc toán học ?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295400"/>
            <a:ext cx="8658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1 (3) [3, 4]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837"/>
            <a:ext cx="8229600" cy="639763"/>
          </a:xfrm>
        </p:spPr>
        <p:txBody>
          <a:bodyPr/>
          <a:lstStyle/>
          <a:p>
            <a:r>
              <a:rPr lang="en-US" smtClean="0"/>
              <a:t>Cấu trúc toán học ?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195388"/>
            <a:ext cx="86296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1 (4)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4953000"/>
            <a:ext cx="5410200" cy="1173163"/>
          </a:xfrm>
        </p:spPr>
        <p:txBody>
          <a:bodyPr/>
          <a:lstStyle/>
          <a:p>
            <a:r>
              <a:rPr lang="en-US" smtClean="0"/>
              <a:t>Xác suất khớp là 15/32 ?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122" y="1362075"/>
            <a:ext cx="2522078" cy="1533525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23950"/>
            <a:ext cx="31527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867150"/>
            <a:ext cx="5555191" cy="55245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100354" idx="2"/>
            <a:endCxn id="100356" idx="0"/>
          </p:cNvCxnSpPr>
          <p:nvPr/>
        </p:nvCxnSpPr>
        <p:spPr>
          <a:xfrm rot="16200000" flipH="1">
            <a:off x="5568403" y="3381357"/>
            <a:ext cx="971550" cy="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1 (5) [1]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8077200" cy="1173163"/>
          </a:xfrm>
        </p:spPr>
        <p:txBody>
          <a:bodyPr/>
          <a:lstStyle/>
          <a:p>
            <a:r>
              <a:rPr lang="en-US" smtClean="0"/>
              <a:t>Bài toán tìm khóa ?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118" y="1714500"/>
            <a:ext cx="531268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đầu</a:t>
            </a:r>
          </a:p>
          <a:p>
            <a:r>
              <a:rPr lang="en-US" smtClean="0"/>
              <a:t>Thám mã tuyến tính</a:t>
            </a:r>
          </a:p>
          <a:p>
            <a:r>
              <a:rPr lang="en-US" smtClean="0"/>
              <a:t>Kết luận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MỞ ĐẦU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đầu</a:t>
            </a:r>
          </a:p>
          <a:p>
            <a:pPr lvl="1"/>
            <a:r>
              <a:rPr lang="en-US" smtClean="0"/>
              <a:t>Không gian đối ngẫu</a:t>
            </a:r>
          </a:p>
          <a:p>
            <a:pPr lvl="1"/>
            <a:r>
              <a:rPr lang="en-US" smtClean="0"/>
              <a:t>Xác suất cổ điển</a:t>
            </a:r>
          </a:p>
          <a:p>
            <a:pPr lvl="1"/>
            <a:r>
              <a:rPr lang="vi-VN" smtClean="0"/>
              <a:t>Xấp xỉ ánh xạ tuyến tính</a:t>
            </a:r>
            <a:endParaRPr lang="en-US" smtClean="0"/>
          </a:p>
          <a:p>
            <a:r>
              <a:rPr lang="en-US" smtClean="0"/>
              <a:t>Thám mã tuyến tính</a:t>
            </a:r>
          </a:p>
          <a:p>
            <a:r>
              <a:rPr lang="en-US" smtClean="0"/>
              <a:t>Kết luận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21/12/2010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HVĐ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645</Words>
  <Application>Microsoft Office PowerPoint</Application>
  <PresentationFormat>On-screen Show 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CÁC CẤU TRÚCTOÁN BÊN DƯỚI THÁM MÃ TUYẾN TÍNH &amp; THÁM MÃ SAI PHÂN</vt:lpstr>
      <vt:lpstr>TÀI LIỆU THAM KHẢO</vt:lpstr>
      <vt:lpstr>BUỔI 1 (1) [2]</vt:lpstr>
      <vt:lpstr>BUỔI 1 (2) [3, 4]</vt:lpstr>
      <vt:lpstr>BUỔI 1 (3) [3, 4]</vt:lpstr>
      <vt:lpstr>BUỔI 1 (4) [1]</vt:lpstr>
      <vt:lpstr>BUỔI 1 (5) [1]</vt:lpstr>
      <vt:lpstr>NỘI DUNG</vt:lpstr>
      <vt:lpstr>MỞ ĐẦU</vt:lpstr>
      <vt:lpstr>KHÔNG GIAN ĐỐI NGẪU</vt:lpstr>
      <vt:lpstr>TÍNH h(x)</vt:lpstr>
      <vt:lpstr>HỆ TUYẾN TÍNH</vt:lpstr>
      <vt:lpstr>XÁC SUẤT CỔ ĐIỂN</vt:lpstr>
      <vt:lpstr>VÍ DỤ</vt:lpstr>
      <vt:lpstr>XẤP XỈ</vt:lpstr>
      <vt:lpstr>THÁM MÃ TUYẾN TÍNH</vt:lpstr>
      <vt:lpstr>VÍ DỤ [1]</vt:lpstr>
      <vt:lpstr>ĐỘ CHỆCH</vt:lpstr>
      <vt:lpstr>ĐỘ CHỆCH</vt:lpstr>
      <vt:lpstr>XẤP XỈ TỪNG BƯỚC</vt:lpstr>
      <vt:lpstr>VÍ DỤ [1]</vt:lpstr>
      <vt:lpstr>ƯỚC LƯỢNG KHÓA</vt:lpstr>
      <vt:lpstr>KẾT LUẬN (1) [2]</vt:lpstr>
      <vt:lpstr>KẾT LUẬN (2) [3, 4]</vt:lpstr>
      <vt:lpstr>KẾT LUẬN (3) [3, 4]</vt:lpstr>
      <vt:lpstr>KẾT LUẬN (4) [1]</vt:lpstr>
      <vt:lpstr>KẾT LUẬN (5) [1]</vt:lpstr>
      <vt:lpstr>KẾT LUẬN CHUNG</vt:lpstr>
      <vt:lpstr>XIN CẢM ƠN VÌ ĐÃ LẮNG NGHE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TÍNH TOÁN LƯỢNG TỬ</dc:title>
  <dc:creator>ndiep</dc:creator>
  <cp:lastModifiedBy>ndiep</cp:lastModifiedBy>
  <cp:revision>410</cp:revision>
  <dcterms:created xsi:type="dcterms:W3CDTF">2006-08-16T00:00:00Z</dcterms:created>
  <dcterms:modified xsi:type="dcterms:W3CDTF">2010-12-28T03:04:50Z</dcterms:modified>
</cp:coreProperties>
</file>