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0" r:id="rId36"/>
    <p:sldId id="313" r:id="rId37"/>
    <p:sldId id="314" r:id="rId38"/>
    <p:sldId id="315" r:id="rId39"/>
    <p:sldId id="316" r:id="rId40"/>
    <p:sldId id="317" r:id="rId41"/>
    <p:sldId id="318" r:id="rId42"/>
    <p:sldId id="281" r:id="rId43"/>
    <p:sldId id="282" r:id="rId44"/>
    <p:sldId id="283" r:id="rId45"/>
    <p:sldId id="284" r:id="rId46"/>
    <p:sldId id="285" r:id="rId47"/>
    <p:sldId id="319" r:id="rId48"/>
    <p:sldId id="320" r:id="rId49"/>
    <p:sldId id="321" r:id="rId50"/>
    <p:sldId id="286" r:id="rId51"/>
    <p:sldId id="287" r:id="rId52"/>
    <p:sldId id="288" r:id="rId53"/>
    <p:sldId id="289" r:id="rId54"/>
    <p:sldId id="290" r:id="rId55"/>
    <p:sldId id="292" r:id="rId56"/>
    <p:sldId id="291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23" r:id="rId68"/>
    <p:sldId id="324" r:id="rId69"/>
    <p:sldId id="325" r:id="rId70"/>
    <p:sldId id="326" r:id="rId71"/>
    <p:sldId id="327" r:id="rId72"/>
    <p:sldId id="328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Kết luận và hướng phát triển</a:t>
          </a:r>
          <a:endParaRPr lang="en-US" b="1">
            <a:solidFill>
              <a:srgbClr val="FF0000"/>
            </a:solidFill>
          </a:endParaRPr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F0422-723E-4B5E-8C54-06B70ABEC7D3}" type="presOf" srcId="{FCA5203D-7D96-45D9-A47C-B1AB4200A79B}" destId="{71D4DEAE-B8E0-450F-A02D-E864E18D39DB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E9EDD44-406D-4DB5-96B7-4EE2FCE09C7F}" type="presOf" srcId="{09AB8FDF-E2A9-4494-ACC0-47952A5CF9FE}" destId="{A8AEAFF7-41C7-49EE-A8A8-DE75CBCB9E33}" srcOrd="0" destOrd="0" presId="urn:microsoft.com/office/officeart/2005/8/layout/chevron2"/>
    <dgm:cxn modelId="{BBE500D3-73AB-4B5C-B632-7D64DC300A65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442499A7-DBA5-4B64-9F23-219B9CDF81B5}" type="presOf" srcId="{5B9A3D10-50CF-4186-B7DA-213693A101F2}" destId="{321DA0E9-3B85-483C-8462-01040C69153B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93A4390-340D-4A4B-A6D0-2B48F0274D4C}" type="presOf" srcId="{F96FD2CB-132B-443E-8D63-E114E9B6CA9F}" destId="{BBE95D01-2B0E-48A3-8000-0B90989D9E1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578800D7-66DB-4F14-90C1-D5CD148D3D59}" type="presOf" srcId="{9FCA7F40-E9B8-4F57-B6B1-6EE84A19FAE9}" destId="{D03A7E14-C68F-49E3-B459-8514579CF091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767400AE-7FFD-45E1-81D7-F8AA50CCEDC7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16EEC417-344C-421C-A8BB-3299C1ED9A1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D37A8281-8EC5-4340-9129-F43158B59D4B}" type="presOf" srcId="{4416974A-F205-48B2-BDE8-B2C6C2D7BC44}" destId="{CD59D207-92DD-4145-8676-2322E6AFFA49}" srcOrd="0" destOrd="0" presId="urn:microsoft.com/office/officeart/2005/8/layout/chevron2"/>
    <dgm:cxn modelId="{5FE21620-5327-4800-9B6F-C01D2BC101FC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DD40AA00-5A86-40E2-BC14-28F13AD88D92}" type="presOf" srcId="{4753CF23-4F40-42B2-BEDC-C5D3DF5E1772}" destId="{56819505-43D0-4BA7-87F0-454B1EC20CD6}" srcOrd="0" destOrd="0" presId="urn:microsoft.com/office/officeart/2005/8/layout/chevron2"/>
    <dgm:cxn modelId="{80933E07-E91A-4737-8EBE-F91E18829915}" type="presOf" srcId="{3C5349AB-052E-450E-B0E5-3329580E79A5}" destId="{0EBB5D90-5482-4C0B-BF0E-9A060B8C191A}" srcOrd="0" destOrd="0" presId="urn:microsoft.com/office/officeart/2005/8/layout/chevron2"/>
    <dgm:cxn modelId="{6B10B130-3B5B-40EC-82B4-600A8FE9A083}" type="presOf" srcId="{C05C549C-604B-4C57-8632-9E1414014404}" destId="{64AE8AFF-8826-4934-B243-A53B650FD96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9D429F11-DDB9-46F5-8764-7B0DEC10752F}" type="presParOf" srcId="{A8AEAFF7-41C7-49EE-A8A8-DE75CBCB9E33}" destId="{CDB6FDB1-6016-4637-8DDB-88CEE96C8602}" srcOrd="0" destOrd="0" presId="urn:microsoft.com/office/officeart/2005/8/layout/chevron2"/>
    <dgm:cxn modelId="{2B0258E0-ABA1-49F1-A4B0-1AE5E0CB6C5A}" type="presParOf" srcId="{CDB6FDB1-6016-4637-8DDB-88CEE96C8602}" destId="{56819505-43D0-4BA7-87F0-454B1EC20CD6}" srcOrd="0" destOrd="0" presId="urn:microsoft.com/office/officeart/2005/8/layout/chevron2"/>
    <dgm:cxn modelId="{89DBF134-5370-4FE6-AA4E-9E7A05046832}" type="presParOf" srcId="{CDB6FDB1-6016-4637-8DDB-88CEE96C8602}" destId="{0EBB5D90-5482-4C0B-BF0E-9A060B8C191A}" srcOrd="1" destOrd="0" presId="urn:microsoft.com/office/officeart/2005/8/layout/chevron2"/>
    <dgm:cxn modelId="{B77B4D22-7F46-469D-B1A4-D92AD2C9F106}" type="presParOf" srcId="{A8AEAFF7-41C7-49EE-A8A8-DE75CBCB9E33}" destId="{84F3AD3E-C057-46C0-9803-ED244067621D}" srcOrd="1" destOrd="0" presId="urn:microsoft.com/office/officeart/2005/8/layout/chevron2"/>
    <dgm:cxn modelId="{CBCF8BF1-F8B0-438A-8B5A-CB504A94DD8A}" type="presParOf" srcId="{A8AEAFF7-41C7-49EE-A8A8-DE75CBCB9E33}" destId="{FEE34547-9246-4412-88DD-15D3544F366D}" srcOrd="2" destOrd="0" presId="urn:microsoft.com/office/officeart/2005/8/layout/chevron2"/>
    <dgm:cxn modelId="{57C69C5E-B28F-44CB-AA1E-16E268C69940}" type="presParOf" srcId="{FEE34547-9246-4412-88DD-15D3544F366D}" destId="{CD59D207-92DD-4145-8676-2322E6AFFA49}" srcOrd="0" destOrd="0" presId="urn:microsoft.com/office/officeart/2005/8/layout/chevron2"/>
    <dgm:cxn modelId="{56D81E75-D20A-40AD-8C06-EFAEE06E96D6}" type="presParOf" srcId="{FEE34547-9246-4412-88DD-15D3544F366D}" destId="{5D965B73-6353-4EF8-8358-D4DE14D61938}" srcOrd="1" destOrd="0" presId="urn:microsoft.com/office/officeart/2005/8/layout/chevron2"/>
    <dgm:cxn modelId="{1547A060-5350-4469-9C94-A828FEAE9BFF}" type="presParOf" srcId="{A8AEAFF7-41C7-49EE-A8A8-DE75CBCB9E33}" destId="{6F228507-8BD8-4EA3-A733-1B0D1FD8F930}" srcOrd="3" destOrd="0" presId="urn:microsoft.com/office/officeart/2005/8/layout/chevron2"/>
    <dgm:cxn modelId="{944EACF7-97B4-47EE-9247-1830CFAAB9F0}" type="presParOf" srcId="{A8AEAFF7-41C7-49EE-A8A8-DE75CBCB9E33}" destId="{F022D79F-0D04-42AF-B85B-A12C34238FE0}" srcOrd="4" destOrd="0" presId="urn:microsoft.com/office/officeart/2005/8/layout/chevron2"/>
    <dgm:cxn modelId="{93612AE0-C290-4009-8BDA-37E84D04525C}" type="presParOf" srcId="{F022D79F-0D04-42AF-B85B-A12C34238FE0}" destId="{BBE95D01-2B0E-48A3-8000-0B90989D9E13}" srcOrd="0" destOrd="0" presId="urn:microsoft.com/office/officeart/2005/8/layout/chevron2"/>
    <dgm:cxn modelId="{F4F4EC73-05DF-4DD2-A818-4F8A81DCA36B}" type="presParOf" srcId="{F022D79F-0D04-42AF-B85B-A12C34238FE0}" destId="{AE7C6710-F2A4-4745-8315-48F7CF055047}" srcOrd="1" destOrd="0" presId="urn:microsoft.com/office/officeart/2005/8/layout/chevron2"/>
    <dgm:cxn modelId="{C6B6E9E0-8803-483E-BDE8-D104EA24315F}" type="presParOf" srcId="{A8AEAFF7-41C7-49EE-A8A8-DE75CBCB9E33}" destId="{51DAC827-E3E2-402B-8559-824DA3756D45}" srcOrd="5" destOrd="0" presId="urn:microsoft.com/office/officeart/2005/8/layout/chevron2"/>
    <dgm:cxn modelId="{91307C70-A29E-4D94-907C-87D2C88EF674}" type="presParOf" srcId="{A8AEAFF7-41C7-49EE-A8A8-DE75CBCB9E33}" destId="{A77C272A-872F-4A4D-A573-BCD775472907}" srcOrd="6" destOrd="0" presId="urn:microsoft.com/office/officeart/2005/8/layout/chevron2"/>
    <dgm:cxn modelId="{EC0E867E-A7BE-4661-9D5A-CA0B2E8EC952}" type="presParOf" srcId="{A77C272A-872F-4A4D-A573-BCD775472907}" destId="{8D4E7A76-3B2D-4B2D-B920-DEB1E999BFA1}" srcOrd="0" destOrd="0" presId="urn:microsoft.com/office/officeart/2005/8/layout/chevron2"/>
    <dgm:cxn modelId="{DCB8458E-2EE0-4FA7-8C3B-9288119845DD}" type="presParOf" srcId="{A77C272A-872F-4A4D-A573-BCD775472907}" destId="{321DA0E9-3B85-483C-8462-01040C69153B}" srcOrd="1" destOrd="0" presId="urn:microsoft.com/office/officeart/2005/8/layout/chevron2"/>
    <dgm:cxn modelId="{8F39DA3B-9A2E-47A0-9A0D-770EFEABA398}" type="presParOf" srcId="{A8AEAFF7-41C7-49EE-A8A8-DE75CBCB9E33}" destId="{03531B61-2CCE-4124-A0F9-C51FA2A93B62}" srcOrd="7" destOrd="0" presId="urn:microsoft.com/office/officeart/2005/8/layout/chevron2"/>
    <dgm:cxn modelId="{1CB59F17-9173-46E1-8CA6-9BAA7E17BF5D}" type="presParOf" srcId="{A8AEAFF7-41C7-49EE-A8A8-DE75CBCB9E33}" destId="{4C9C0320-A7CE-44A2-AC0A-F0E66620C2A1}" srcOrd="8" destOrd="0" presId="urn:microsoft.com/office/officeart/2005/8/layout/chevron2"/>
    <dgm:cxn modelId="{9D481246-3DCF-44DB-AC1C-B2D0A9394E83}" type="presParOf" srcId="{4C9C0320-A7CE-44A2-AC0A-F0E66620C2A1}" destId="{71D4DEAE-B8E0-450F-A02D-E864E18D39DB}" srcOrd="0" destOrd="0" presId="urn:microsoft.com/office/officeart/2005/8/layout/chevron2"/>
    <dgm:cxn modelId="{42B0A9E6-FCA4-4B71-850C-14426AB3E59A}" type="presParOf" srcId="{4C9C0320-A7CE-44A2-AC0A-F0E66620C2A1}" destId="{80B162B7-F563-4FC4-AA49-AF02E1E01E37}" srcOrd="1" destOrd="0" presId="urn:microsoft.com/office/officeart/2005/8/layout/chevron2"/>
    <dgm:cxn modelId="{E7200000-413E-4F49-90A5-9D49C4C95698}" type="presParOf" srcId="{A8AEAFF7-41C7-49EE-A8A8-DE75CBCB9E33}" destId="{088AB62F-7882-484A-BDA8-AE40C994A394}" srcOrd="9" destOrd="0" presId="urn:microsoft.com/office/officeart/2005/8/layout/chevron2"/>
    <dgm:cxn modelId="{99288C32-FF37-4A32-882F-0CDC549BDD65}" type="presParOf" srcId="{A8AEAFF7-41C7-49EE-A8A8-DE75CBCB9E33}" destId="{02D8A618-93AC-4F04-8890-72AF11AC6988}" srcOrd="10" destOrd="0" presId="urn:microsoft.com/office/officeart/2005/8/layout/chevron2"/>
    <dgm:cxn modelId="{838FFC21-54E5-4D0D-BE9B-99BDAA67B370}" type="presParOf" srcId="{02D8A618-93AC-4F04-8890-72AF11AC6988}" destId="{D03A7E14-C68F-49E3-B459-8514579CF091}" srcOrd="0" destOrd="0" presId="urn:microsoft.com/office/officeart/2005/8/layout/chevron2"/>
    <dgm:cxn modelId="{0A2A146C-920E-4905-9373-920C917AADAF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59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42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 tồn tại APN S-box có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vào và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ra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chẵn.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64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73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gsmworld.com/our-work/programmes-and-initiatives/fraud-and-security/gsm_security_algorithm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loại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tiếp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tiếp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tiếp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mô hình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ZUC:</a:t>
            </a:r>
          </a:p>
          <a:p>
            <a:pPr lvl="1"/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z="3000" b="1" err="1" smtClean="0">
                <a:ea typeface="+mn-ea"/>
                <a:cs typeface="+mn-cs"/>
              </a:rPr>
              <a:t>LFSR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phi </a:t>
            </a:r>
            <a:r>
              <a:rPr lang="en-US" err="1" smtClean="0"/>
              <a:t>tuyến</a:t>
            </a:r>
            <a:endParaRPr lang="en-US" smtClean="0"/>
          </a:p>
          <a:p>
            <a:pPr lvl="1"/>
            <a:r>
              <a:rPr lang="en-US" smtClean="0"/>
              <a:t>Do </a:t>
            </a:r>
            <a:r>
              <a:rPr lang="en-US" b="1" smtClean="0"/>
              <a:t>DACAS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r>
              <a:rPr lang="en-US" smtClean="0"/>
              <a:t> </a:t>
            </a:r>
            <a:r>
              <a:rPr lang="en-US" b="1" smtClean="0"/>
              <a:t>EPS</a:t>
            </a:r>
            <a:r>
              <a:rPr lang="en-US" smtClean="0"/>
              <a:t> (4G).</a:t>
            </a:r>
          </a:p>
          <a:p>
            <a:pPr lvl="1"/>
            <a:r>
              <a:rPr lang="en-US" b="1" smtClean="0"/>
              <a:t>ZUC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128-EEA3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128-EIA3</a:t>
            </a:r>
            <a:r>
              <a:rPr lang="en-US" smtClean="0"/>
              <a:t>. 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thiết</a:t>
            </a:r>
            <a:r>
              <a:rPr lang="en-US" b="1" smtClean="0"/>
              <a:t> </a:t>
            </a:r>
            <a:r>
              <a:rPr lang="en-US" b="1" err="1" smtClean="0"/>
              <a:t>kế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ZUC: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838" y="1752600"/>
            <a:ext cx="4837362" cy="438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b="1" smtClean="0"/>
              <a:t>LFSR: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800" b="1" smtClean="0"/>
              <a:t>s</a:t>
            </a:r>
            <a:r>
              <a:rPr lang="en-US" sz="2800" b="1" baseline="-25000" smtClean="0"/>
              <a:t>16</a:t>
            </a:r>
            <a:r>
              <a:rPr lang="en-US" sz="2800" b="1" smtClean="0"/>
              <a:t> </a:t>
            </a:r>
            <a:r>
              <a:rPr lang="en-US" sz="2400" smtClean="0"/>
              <a:t>= 2</a:t>
            </a:r>
            <a:r>
              <a:rPr lang="en-US" sz="2400" baseline="30000" smtClean="0"/>
              <a:t>15</a:t>
            </a:r>
            <a:r>
              <a:rPr lang="en-US" sz="2400" smtClean="0"/>
              <a:t>s</a:t>
            </a:r>
            <a:r>
              <a:rPr lang="en-US" sz="2400" baseline="-25000" smtClean="0"/>
              <a:t>15</a:t>
            </a:r>
            <a:r>
              <a:rPr lang="en-US" sz="2400" smtClean="0"/>
              <a:t>+2</a:t>
            </a:r>
            <a:r>
              <a:rPr lang="en-US" sz="2400" baseline="30000" smtClean="0"/>
              <a:t>17</a:t>
            </a:r>
            <a:r>
              <a:rPr lang="en-US" sz="2400" smtClean="0"/>
              <a:t>s</a:t>
            </a:r>
            <a:r>
              <a:rPr lang="en-US" sz="2400" baseline="-25000" smtClean="0"/>
              <a:t>13</a:t>
            </a:r>
            <a:r>
              <a:rPr lang="en-US" sz="2400" smtClean="0"/>
              <a:t>+2</a:t>
            </a:r>
            <a:r>
              <a:rPr lang="en-US" sz="2400" baseline="30000" smtClean="0"/>
              <a:t>21</a:t>
            </a:r>
            <a:r>
              <a:rPr lang="en-US" sz="2400" smtClean="0"/>
              <a:t>s</a:t>
            </a:r>
            <a:r>
              <a:rPr lang="en-US" sz="2400" baseline="-25000" smtClean="0"/>
              <a:t>10</a:t>
            </a:r>
            <a:r>
              <a:rPr lang="en-US" sz="2400" smtClean="0"/>
              <a:t>+2</a:t>
            </a:r>
            <a:r>
              <a:rPr lang="en-US" sz="2400" baseline="30000" smtClean="0"/>
              <a:t>20</a:t>
            </a:r>
            <a:r>
              <a:rPr lang="en-US" smtClean="0"/>
              <a:t>s</a:t>
            </a:r>
            <a:r>
              <a:rPr lang="en-US" sz="2400" baseline="-25000" smtClean="0"/>
              <a:t>4</a:t>
            </a:r>
            <a:r>
              <a:rPr lang="en-US" sz="2400" smtClean="0"/>
              <a:t>+(1+2</a:t>
            </a:r>
            <a:r>
              <a:rPr lang="en-US" sz="2400" baseline="30000" smtClean="0"/>
              <a:t>8</a:t>
            </a:r>
            <a:r>
              <a:rPr lang="en-US" sz="2400" smtClean="0"/>
              <a:t>)s</a:t>
            </a:r>
            <a:r>
              <a:rPr lang="en-US" sz="2400" baseline="-25000" smtClean="0"/>
              <a:t>0</a:t>
            </a:r>
            <a:r>
              <a:rPr lang="en-US" sz="2400" smtClean="0"/>
              <a:t> mod (2</a:t>
            </a:r>
            <a:r>
              <a:rPr lang="en-US" sz="2400" baseline="30000" smtClean="0"/>
              <a:t>31</a:t>
            </a:r>
            <a:r>
              <a:rPr lang="en-US" sz="2400" smtClean="0"/>
              <a:t>-1) </a:t>
            </a:r>
          </a:p>
          <a:p>
            <a:pPr lvl="1"/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nạp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khóa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43803"/>
            <a:ext cx="8763000" cy="20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Lớp</a:t>
            </a:r>
            <a:r>
              <a:rPr lang="en-US" b="1" smtClean="0"/>
              <a:t> </a:t>
            </a:r>
            <a:r>
              <a:rPr lang="en-US" b="1" err="1" smtClean="0"/>
              <a:t>tái</a:t>
            </a:r>
            <a:r>
              <a:rPr lang="en-US" b="1" smtClean="0"/>
              <a:t> </a:t>
            </a:r>
            <a:r>
              <a:rPr lang="en-US" b="1" err="1" smtClean="0"/>
              <a:t>cấu</a:t>
            </a:r>
            <a:r>
              <a:rPr lang="en-US" b="1" smtClean="0"/>
              <a:t> </a:t>
            </a:r>
            <a:r>
              <a:rPr lang="en-US" b="1" err="1" smtClean="0"/>
              <a:t>trúc</a:t>
            </a:r>
            <a:r>
              <a:rPr lang="en-US" b="1" smtClean="0"/>
              <a:t> </a:t>
            </a:r>
            <a:r>
              <a:rPr lang="en-US" b="1" err="1" smtClean="0"/>
              <a:t>dãy</a:t>
            </a:r>
            <a:r>
              <a:rPr lang="en-US" b="1" smtClean="0"/>
              <a:t> bit: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0 </a:t>
            </a:r>
            <a:r>
              <a:rPr lang="en-US" sz="2400" smtClean="0"/>
              <a:t>= s</a:t>
            </a:r>
            <a:r>
              <a:rPr lang="en-US" sz="2400" baseline="-25000" smtClean="0"/>
              <a:t>15H</a:t>
            </a:r>
            <a:r>
              <a:rPr lang="en-US" sz="2400" smtClean="0"/>
              <a:t> || s</a:t>
            </a:r>
            <a:r>
              <a:rPr lang="en-US" sz="2400" baseline="-25000" smtClean="0"/>
              <a:t>14L		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=s</a:t>
            </a:r>
            <a:r>
              <a:rPr lang="en-US" sz="2400" baseline="-25000" smtClean="0"/>
              <a:t>11L</a:t>
            </a:r>
            <a:r>
              <a:rPr lang="en-US" sz="2400" smtClean="0"/>
              <a:t> || s</a:t>
            </a:r>
            <a:r>
              <a:rPr lang="en-US" sz="2400" baseline="-25000" smtClean="0"/>
              <a:t>9H</a:t>
            </a:r>
            <a:endParaRPr lang="en-US" sz="2400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2 </a:t>
            </a:r>
            <a:r>
              <a:rPr lang="en-US" sz="2400" smtClean="0"/>
              <a:t>= s</a:t>
            </a:r>
            <a:r>
              <a:rPr lang="en-US" sz="2400" baseline="-25000" smtClean="0"/>
              <a:t>7L </a:t>
            </a:r>
            <a:r>
              <a:rPr lang="en-US" sz="2400" smtClean="0"/>
              <a:t>  || s</a:t>
            </a:r>
            <a:r>
              <a:rPr lang="en-US" sz="2400" baseline="-25000" smtClean="0"/>
              <a:t>5H		</a:t>
            </a:r>
            <a:r>
              <a:rPr lang="en-US" sz="2400" b="1" smtClean="0"/>
              <a:t>X</a:t>
            </a:r>
            <a:r>
              <a:rPr lang="en-US" sz="2400" b="1" baseline="-25000" smtClean="0"/>
              <a:t>3</a:t>
            </a:r>
            <a:r>
              <a:rPr lang="en-US" sz="2400" smtClean="0"/>
              <a:t>=s</a:t>
            </a:r>
            <a:r>
              <a:rPr lang="en-US" sz="2400" baseline="-25000" smtClean="0"/>
              <a:t>2L</a:t>
            </a:r>
            <a:r>
              <a:rPr lang="en-US" sz="2400" smtClean="0"/>
              <a:t>  || s</a:t>
            </a:r>
            <a:r>
              <a:rPr lang="en-US" sz="2400" baseline="-25000" smtClean="0"/>
              <a:t>0H</a:t>
            </a:r>
            <a:endParaRPr lang="en-US" sz="2000" smtClean="0"/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62730"/>
            <a:ext cx="8572500" cy="16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995" y="1813934"/>
            <a:ext cx="6933805" cy="428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09600" y="1981200"/>
            <a:ext cx="5867400" cy="403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F:</a:t>
            </a:r>
          </a:p>
          <a:p>
            <a:endParaRPr lang="en-US" b="1" smtClean="0"/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(X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W=(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4114800"/>
            <a:ext cx="5029200" cy="5334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276600"/>
            <a:ext cx="3276600" cy="457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S</a:t>
            </a:r>
          </a:p>
          <a:p>
            <a:pPr lvl="1"/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b="1" smtClean="0"/>
              <a:t>32x32 S-box. </a:t>
            </a:r>
          </a:p>
          <a:p>
            <a:pPr lvl="1"/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bốn</a:t>
            </a:r>
            <a:r>
              <a:rPr lang="en-US" smtClean="0"/>
              <a:t> </a:t>
            </a:r>
            <a:r>
              <a:rPr lang="en-US" b="1" smtClean="0"/>
              <a:t>8x8 S-box </a:t>
            </a:r>
            <a:r>
              <a:rPr lang="en-US" smtClean="0"/>
              <a:t>con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S</a:t>
            </a:r>
            <a:r>
              <a:rPr lang="en-US" baseline="-25000" smtClean="0"/>
              <a:t>2</a:t>
            </a:r>
            <a:r>
              <a:rPr lang="en-US" i="1" smtClean="0"/>
              <a:t>, S</a:t>
            </a:r>
            <a:r>
              <a:rPr lang="en-US" baseline="-25000" smtClean="0"/>
              <a:t>3</a:t>
            </a:r>
            <a:r>
              <a:rPr lang="en-US" i="1" baseline="-25000" smtClean="0"/>
              <a:t> </a:t>
            </a:r>
            <a:endParaRPr lang="en-US" smtClean="0"/>
          </a:p>
          <a:p>
            <a:pPr lvl="1"/>
            <a:r>
              <a:rPr lang="en-US" smtClean="0"/>
              <a:t>Biến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4 phần:</a:t>
            </a:r>
          </a:p>
          <a:p>
            <a:pPr lvl="2"/>
            <a:r>
              <a:rPr lang="en-US" b="1" i="1" smtClean="0"/>
              <a:t>   X </a:t>
            </a:r>
            <a:r>
              <a:rPr lang="en-US" i="1" smtClean="0"/>
              <a:t>= X</a:t>
            </a:r>
            <a:r>
              <a:rPr lang="en-US" i="1" baseline="-25000" smtClean="0"/>
              <a:t>0</a:t>
            </a:r>
            <a:r>
              <a:rPr lang="en-US" i="1" smtClean="0"/>
              <a:t> || X</a:t>
            </a:r>
            <a:r>
              <a:rPr lang="en-US" i="1" baseline="-25000" smtClean="0"/>
              <a:t>1</a:t>
            </a:r>
            <a:r>
              <a:rPr lang="en-US" i="1" smtClean="0"/>
              <a:t> || X</a:t>
            </a:r>
            <a:r>
              <a:rPr lang="en-US" i="1" baseline="-25000" smtClean="0"/>
              <a:t>2</a:t>
            </a:r>
            <a:r>
              <a:rPr lang="en-US" i="1" smtClean="0"/>
              <a:t> || X</a:t>
            </a:r>
            <a:r>
              <a:rPr lang="en-US" i="1" baseline="-25000" smtClean="0"/>
              <a:t>3</a:t>
            </a:r>
          </a:p>
          <a:p>
            <a:pPr lvl="1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i="1" smtClean="0"/>
              <a:t>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bởi</a:t>
            </a:r>
            <a:r>
              <a:rPr lang="en-US" smtClean="0"/>
              <a:t>:</a:t>
            </a:r>
          </a:p>
          <a:p>
            <a:pPr lvl="2"/>
            <a:r>
              <a:rPr lang="en-US" b="1" i="1" smtClean="0"/>
              <a:t>    Y </a:t>
            </a:r>
            <a:r>
              <a:rPr lang="en-US" i="1" smtClean="0"/>
              <a:t>= S</a:t>
            </a:r>
            <a:r>
              <a:rPr lang="en-US" i="1" baseline="-25000" smtClean="0"/>
              <a:t>0</a:t>
            </a:r>
            <a:r>
              <a:rPr lang="en-US" i="1" smtClean="0"/>
              <a:t>(X</a:t>
            </a:r>
            <a:r>
              <a:rPr lang="en-US" i="1" baseline="-25000" smtClean="0"/>
              <a:t>0</a:t>
            </a:r>
            <a:r>
              <a:rPr lang="en-US" i="1" smtClean="0"/>
              <a:t>) || S</a:t>
            </a:r>
            <a:r>
              <a:rPr lang="en-US" i="1" baseline="-25000" smtClean="0"/>
              <a:t>1</a:t>
            </a:r>
            <a:r>
              <a:rPr lang="en-US" i="1" smtClean="0"/>
              <a:t>(X</a:t>
            </a:r>
            <a:r>
              <a:rPr lang="en-US" i="1" baseline="-25000" smtClean="0"/>
              <a:t>1</a:t>
            </a:r>
            <a:r>
              <a:rPr lang="en-US" i="1" smtClean="0"/>
              <a:t>) || S</a:t>
            </a:r>
            <a:r>
              <a:rPr lang="en-US" i="1" baseline="-25000" smtClean="0"/>
              <a:t>2</a:t>
            </a:r>
            <a:r>
              <a:rPr lang="en-US" i="1" smtClean="0"/>
              <a:t>(X</a:t>
            </a:r>
            <a:r>
              <a:rPr lang="en-US" i="1" baseline="-25000" smtClean="0"/>
              <a:t>2</a:t>
            </a:r>
            <a:r>
              <a:rPr lang="en-US" i="1" smtClean="0"/>
              <a:t>) || S</a:t>
            </a:r>
            <a:r>
              <a:rPr lang="en-US" i="1" baseline="-25000" smtClean="0"/>
              <a:t>3</a:t>
            </a:r>
            <a:r>
              <a:rPr lang="en-US" i="1" smtClean="0"/>
              <a:t>(X</a:t>
            </a:r>
            <a:r>
              <a:rPr lang="en-US" i="1" baseline="-25000" smtClean="0"/>
              <a:t>3</a:t>
            </a:r>
            <a:r>
              <a:rPr lang="en-US" i="1" smtClean="0"/>
              <a:t>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endParaRPr lang="en-US" b="1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905000"/>
          <a:ext cx="6698296" cy="4030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9215"/>
                <a:gridCol w="419215"/>
                <a:gridCol w="419215"/>
                <a:gridCol w="419215"/>
              </a:tblGrid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941512"/>
          <a:ext cx="7155496" cy="41544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829"/>
                <a:gridCol w="447829"/>
                <a:gridCol w="447829"/>
                <a:gridCol w="447829"/>
              </a:tblGrid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34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B0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62000" y="2133600"/>
            <a:ext cx="72390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</a:t>
            </a:r>
            <a:r>
              <a:rPr lang="en-US" b="1" err="1" smtClean="0"/>
              <a:t>biến</a:t>
            </a:r>
            <a:r>
              <a:rPr lang="en-US" b="1" smtClean="0"/>
              <a:t> </a:t>
            </a:r>
            <a:r>
              <a:rPr lang="en-US" b="1" err="1" smtClean="0"/>
              <a:t>đổi</a:t>
            </a:r>
            <a:r>
              <a:rPr lang="en-US" b="1" smtClean="0"/>
              <a:t>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err="1" smtClean="0"/>
              <a:t>tính</a:t>
            </a:r>
            <a:r>
              <a:rPr lang="en-US" b="1" smtClean="0"/>
              <a:t> </a:t>
            </a:r>
            <a:r>
              <a:rPr lang="en-US" b="1" i="1" smtClean="0"/>
              <a:t>L</a:t>
            </a:r>
          </a:p>
          <a:p>
            <a:pPr>
              <a:buNone/>
            </a:pPr>
            <a:endParaRPr lang="en-US" b="1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1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10)⊕(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24)</a:t>
            </a:r>
          </a:p>
          <a:p>
            <a:pPr lvl="1">
              <a:buNone/>
            </a:pPr>
            <a:endParaRPr lang="en-US" sz="2000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2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14)⊕(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30)</a:t>
            </a:r>
          </a:p>
          <a:p>
            <a:pPr lvl="1"/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</a:t>
            </a:r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endParaRPr lang="en-US" b="1" smtClean="0"/>
          </a:p>
          <a:p>
            <a:pPr lvl="1"/>
            <a:r>
              <a:rPr lang="en-US" err="1" smtClean="0"/>
              <a:t>H</a:t>
            </a:r>
            <a:r>
              <a:rPr lang="en-US" smtClean="0"/>
              <a:t>ỗ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hội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thoại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trực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tuyến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thoại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T</a:t>
            </a:r>
            <a:r>
              <a:rPr lang="en-US" smtClean="0"/>
              <a:t>hiết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b="1" smtClean="0"/>
              <a:t>Client- Server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b="1" smtClean="0"/>
              <a:t>128-EEA3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b="1" smtClean="0"/>
              <a:t>pre-shared key</a:t>
            </a:r>
            <a:r>
              <a:rPr lang="en-US" smtClean="0"/>
              <a:t>.</a:t>
            </a:r>
            <a:endParaRPr lang="en-US" b="1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ứng</a:t>
            </a:r>
            <a:r>
              <a:rPr lang="en-US" b="1" smtClean="0"/>
              <a:t> dụng: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5537" name="Picture 1" descr="KL_2 -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7028370" cy="3810000"/>
          </a:xfrm>
          <a:prstGeom prst="rect">
            <a:avLst/>
          </a:prstGeom>
          <a:ln w="25400" cap="sq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4515" name="Picture 3" descr="C:\Users\Huy\Desktop\khoa luan 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114799" cy="3883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4513" name="Picture 1" descr="C:\Users\Huy\Desktop\khoa luan a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267200" cy="3621170"/>
          </a:xfrm>
          <a:prstGeom prst="rect">
            <a:avLst/>
          </a:prstGeom>
          <a:noFill/>
        </p:spPr>
      </p:pic>
      <p:pic>
        <p:nvPicPr>
          <p:cNvPr id="64514" name="Picture 2" descr="C:\Users\Huy\Desktop\khoa luan a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33600"/>
            <a:ext cx="43101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Kết</a:t>
            </a:r>
            <a:r>
              <a:rPr lang="en-US" b="1" smtClean="0"/>
              <a:t> quả: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ban </a:t>
            </a:r>
            <a:r>
              <a:rPr lang="en-US" err="1" smtClean="0"/>
              <a:t>đầu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128-EEA3.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AES.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nghe</a:t>
            </a:r>
            <a:r>
              <a:rPr lang="en-US" smtClean="0"/>
              <a:t> </a:t>
            </a:r>
            <a:r>
              <a:rPr lang="en-US" err="1" smtClean="0"/>
              <a:t>lén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8433" name="Chart 1"/>
          <p:cNvPicPr>
            <a:picLocks noChangeArrowheads="1"/>
          </p:cNvPicPr>
          <p:nvPr/>
        </p:nvPicPr>
        <p:blipFill>
          <a:blip r:embed="rId2"/>
          <a:srcRect b="-18"/>
          <a:stretch>
            <a:fillRect/>
          </a:stretch>
        </p:blipFill>
        <p:spPr bwMode="auto">
          <a:xfrm>
            <a:off x="1447800" y="1828800"/>
            <a:ext cx="647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</a:t>
            </a:r>
            <a:r>
              <a:rPr lang="en-US" b="1" smtClean="0"/>
              <a:t>chí </a:t>
            </a:r>
            <a:r>
              <a:rPr lang="en-US" b="1" smtClean="0"/>
              <a:t>thiết kế lớp BR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2133600" cy="32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Trong đó:        là </a:t>
            </a:r>
            <a:r>
              <a:rPr lang="en-US" b="1" smtClean="0"/>
              <a:t>nghịch đảo</a:t>
            </a:r>
            <a:r>
              <a:rPr lang="en-US" smtClean="0"/>
              <a:t> của     trên trường GF(2</a:t>
            </a:r>
            <a:r>
              <a:rPr lang="en-US" baseline="30000" smtClean="0"/>
              <a:t>8</a:t>
            </a:r>
            <a:r>
              <a:rPr lang="en-US" smtClean="0"/>
              <a:t>) thông qua </a:t>
            </a:r>
            <a:r>
              <a:rPr lang="en-US" b="1" smtClean="0"/>
              <a:t>đa thức bất khả quy</a:t>
            </a:r>
            <a:r>
              <a:rPr lang="en-US" smtClean="0"/>
              <a:t>: 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r>
              <a:rPr lang="en-US" smtClean="0"/>
              <a:t>			</a:t>
            </a:r>
            <a:r>
              <a:rPr lang="en-US" i="1" smtClean="0"/>
              <a:t>B</a:t>
            </a:r>
            <a:r>
              <a:rPr lang="en-US" smtClean="0"/>
              <a:t> = 0x55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2819400" y="2057400"/>
          <a:ext cx="2743200" cy="685800"/>
        </p:xfrm>
        <a:graphic>
          <a:graphicData uri="http://schemas.openxmlformats.org/presentationml/2006/ole">
            <p:oleObj spid="_x0000_s76801" name="Equation" r:id="rId3" imgW="914400" imgH="228600" progId="Equation.3">
              <p:embed/>
            </p:oleObj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67000" y="2819400"/>
          <a:ext cx="696686" cy="609600"/>
        </p:xfrm>
        <a:graphic>
          <a:graphicData uri="http://schemas.openxmlformats.org/presentationml/2006/ole">
            <p:oleObj spid="_x0000_s76803" name="Equation" r:id="rId4" imgW="228501" imgH="203112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096000" y="2971800"/>
          <a:ext cx="387350" cy="419100"/>
        </p:xfrm>
        <a:graphic>
          <a:graphicData uri="http://schemas.openxmlformats.org/presentationml/2006/ole">
            <p:oleObj spid="_x0000_s76805" name="Equation" r:id="rId5" imgW="126720" imgH="139680" progId="Equation.3">
              <p:embed/>
            </p:oleObj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286000" y="3810000"/>
          <a:ext cx="4838700" cy="685800"/>
        </p:xfrm>
        <a:graphic>
          <a:graphicData uri="http://schemas.openxmlformats.org/presentationml/2006/ole">
            <p:oleObj spid="_x0000_s76806" name="Equation" r:id="rId6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2690813" y="2057400"/>
          <a:ext cx="3838575" cy="3363913"/>
        </p:xfrm>
        <a:graphic>
          <a:graphicData uri="http://schemas.openxmlformats.org/presentationml/2006/ole">
            <p:oleObj spid="_x0000_s88065" name="Equation" r:id="rId3" imgW="2082600" imgH="182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B</a:t>
            </a:r>
            <a:r>
              <a:rPr lang="en-US" b="1" smtClean="0">
                <a:solidFill>
                  <a:srgbClr val="0000FF"/>
                </a:solidFill>
              </a:rPr>
              <a:t>ảng chân trị</a:t>
            </a:r>
            <a:r>
              <a:rPr lang="en-US" b="1" smtClean="0"/>
              <a:t>:</a:t>
            </a:r>
            <a:r>
              <a:rPr lang="en-US" smtClean="0"/>
              <a:t>                                          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Trong đó, 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bảng chân trị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bảng chân trị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429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667000" y="3124200"/>
          <a:ext cx="457200" cy="619125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</a:t>
            </a:r>
            <a:r>
              <a:rPr lang="en-US" smtClean="0"/>
              <a:t>bảng chân trị </a:t>
            </a:r>
            <a:r>
              <a:rPr lang="en-US" smtClean="0"/>
              <a:t>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bằng</a:t>
            </a:r>
            <a:r>
              <a:rPr lang="en-US" smtClean="0"/>
              <a:t> kéo theo dòng 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SAC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56321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563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56325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G</a:t>
            </a:r>
            <a:r>
              <a:rPr lang="en-US" baseline="-25000" smtClean="0"/>
              <a:t>1</a:t>
            </a:r>
            <a:r>
              <a:rPr lang="en-US" smtClean="0"/>
              <a:t> và G</a:t>
            </a:r>
            <a:r>
              <a:rPr lang="en-US" baseline="-25000" smtClean="0"/>
              <a:t>2</a:t>
            </a:r>
            <a:r>
              <a:rPr lang="en-US" smtClean="0"/>
              <a:t> là các nhóm Abel hữu hạn. Ánh xạ                được gọi là </a:t>
            </a:r>
            <a:r>
              <a:rPr lang="en-US" b="1" i="1" smtClean="0">
                <a:solidFill>
                  <a:srgbClr val="FF0000"/>
                </a:solidFill>
              </a:rPr>
              <a:t>đồng nhất sai phân</a:t>
            </a:r>
            <a:r>
              <a:rPr lang="en-US" smtClean="0"/>
              <a:t> (differential uniformity) mức     nếu: 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ở đây    được gọi là </a:t>
            </a:r>
            <a:r>
              <a:rPr lang="en-US" b="1" smtClean="0">
                <a:solidFill>
                  <a:srgbClr val="0000FF"/>
                </a:solidFill>
              </a:rPr>
              <a:t>mức đồng nhất sai phân</a:t>
            </a:r>
            <a:r>
              <a:rPr lang="en-US" smtClean="0"/>
              <a:t> của   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773488" y="1828800"/>
          <a:ext cx="1590675" cy="457200"/>
        </p:xfrm>
        <a:graphic>
          <a:graphicData uri="http://schemas.openxmlformats.org/presentationml/2006/ole">
            <p:oleObj spid="_x0000_s58369" name="Equation" r:id="rId3" imgW="761760" imgH="215640" progId="Equation.3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153400" y="2286000"/>
          <a:ext cx="548640" cy="457200"/>
        </p:xfrm>
        <a:graphic>
          <a:graphicData uri="http://schemas.openxmlformats.org/presentationml/2006/ole">
            <p:oleObj spid="_x0000_s58371" name="Equation" r:id="rId4" imgW="139579" imgH="177646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3778" y="3429000"/>
          <a:ext cx="7724422" cy="533400"/>
        </p:xfrm>
        <a:graphic>
          <a:graphicData uri="http://schemas.openxmlformats.org/presentationml/2006/ole">
            <p:oleObj spid="_x0000_s58373" name="Equation" r:id="rId5" imgW="3721100" imgH="2540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4368800"/>
          <a:ext cx="518160" cy="431800"/>
        </p:xfrm>
        <a:graphic>
          <a:graphicData uri="http://schemas.openxmlformats.org/presentationml/2006/ole">
            <p:oleObj spid="_x0000_s58375" name="Equation" r:id="rId6" imgW="139579" imgH="177646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92829" y="4876800"/>
          <a:ext cx="555171" cy="431800"/>
        </p:xfrm>
        <a:graphic>
          <a:graphicData uri="http://schemas.openxmlformats.org/presentationml/2006/ole">
            <p:oleObj spid="_x0000_s58376" name="Equation" r:id="rId7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Mức đồng nhất sai phân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càng nhỏ</a:t>
            </a:r>
            <a:r>
              <a:rPr lang="en-US" smtClean="0"/>
              <a:t> thì ánh xạ    càng an toàn đối với </a:t>
            </a:r>
            <a:r>
              <a:rPr lang="en-US" b="1" smtClean="0"/>
              <a:t>tấn công mật mã sai phân</a:t>
            </a:r>
            <a:r>
              <a:rPr lang="en-US" smtClean="0"/>
              <a:t> và </a:t>
            </a:r>
            <a:r>
              <a:rPr lang="en-US" b="1" smtClean="0"/>
              <a:t>tấn công mật mã tuyến tính</a:t>
            </a:r>
            <a:r>
              <a:rPr lang="en-US" smtClean="0"/>
              <a:t>.</a:t>
            </a:r>
          </a:p>
          <a:p>
            <a:r>
              <a:rPr lang="en-US" smtClean="0"/>
              <a:t>Mức đồng nhất sai phân của           S-box bị chặn dưới bởi                  .</a:t>
            </a:r>
          </a:p>
          <a:p>
            <a:pPr lvl="1"/>
            <a:r>
              <a:rPr lang="en-US" smtClean="0"/>
              <a:t>S-box đạt mức đồng nhất sai phân        được gọi là </a:t>
            </a:r>
            <a:r>
              <a:rPr lang="en-US" b="1" smtClean="0"/>
              <a:t>Almost Perfect Nonlinear</a:t>
            </a:r>
            <a:r>
              <a:rPr lang="en-US" smtClean="0"/>
              <a:t> (APN).</a:t>
            </a:r>
          </a:p>
          <a:p>
            <a:r>
              <a:rPr lang="en-US" smtClean="0"/>
              <a:t>        S-box có mức đồng nhất sai phân tối thiểu (lý tưởng) là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95400" y="1828800"/>
          <a:ext cx="555625" cy="431800"/>
        </p:xfrm>
        <a:graphic>
          <a:graphicData uri="http://schemas.openxmlformats.org/presentationml/2006/ole">
            <p:oleObj spid="_x0000_s59395" name="Equation" r:id="rId4" imgW="152280" imgH="20304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715000" y="2895600"/>
          <a:ext cx="1143000" cy="381000"/>
        </p:xfrm>
        <a:graphic>
          <a:graphicData uri="http://schemas.openxmlformats.org/presentationml/2006/ole">
            <p:oleObj spid="_x0000_s59396" name="Equation" r:id="rId5" imgW="380835" imgH="139639" progId="Equation.3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67088" y="3200400"/>
          <a:ext cx="1814512" cy="533400"/>
        </p:xfrm>
        <a:graphic>
          <a:graphicData uri="http://schemas.openxmlformats.org/presentationml/2006/ole">
            <p:oleObj spid="_x0000_s59397" name="Equation" r:id="rId6" imgW="774360" imgH="228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324600" y="3712029"/>
          <a:ext cx="685800" cy="555171"/>
        </p:xfrm>
        <a:graphic>
          <a:graphicData uri="http://schemas.openxmlformats.org/presentationml/2006/ole">
            <p:oleObj spid="_x0000_s59399" name="Equation" r:id="rId7" imgW="266400" imgH="21564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4670425"/>
          <a:ext cx="793750" cy="504825"/>
        </p:xfrm>
        <a:graphic>
          <a:graphicData uri="http://schemas.openxmlformats.org/presentationml/2006/ole">
            <p:oleObj spid="_x0000_s59400" name="Equation" r:id="rId8" imgW="304560" imgH="17748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65575" y="5105400"/>
          <a:ext cx="1749425" cy="493712"/>
        </p:xfrm>
        <a:graphic>
          <a:graphicData uri="http://schemas.openxmlformats.org/presentationml/2006/ole">
            <p:oleObj spid="_x0000_s59401" name="Equation" r:id="rId9" imgW="698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96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mtClean="0"/>
              <a:t>Tất cả các hàm thành phần đều cân bằng.</a:t>
            </a:r>
          </a:p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112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mtClean="0"/>
              <a:t>Tất cả các hàm thành phần đều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 1/2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2 S-box, trong đó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là mô phỏng theo S-box AES.</a:t>
            </a:r>
          </a:p>
          <a:p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có </a:t>
            </a:r>
            <a:r>
              <a:rPr lang="en-US" b="1" i="1" smtClean="0"/>
              <a:t>độ phi tuyến cao</a:t>
            </a:r>
            <a:r>
              <a:rPr lang="en-US" smtClean="0"/>
              <a:t>, </a:t>
            </a:r>
            <a:r>
              <a:rPr lang="en-US" b="1" i="1" smtClean="0"/>
              <a:t>tính đồng nhất sai phân thấp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có </a:t>
            </a:r>
            <a:r>
              <a:rPr lang="en-US" smtClean="0"/>
              <a:t>khả năng </a:t>
            </a:r>
            <a:r>
              <a:rPr lang="en-US" b="1" i="1" smtClean="0">
                <a:solidFill>
                  <a:srgbClr val="FF0000"/>
                </a:solidFill>
              </a:rPr>
              <a:t>chống lại</a:t>
            </a:r>
            <a:r>
              <a:rPr lang="en-US" smtClean="0"/>
              <a:t> các tấn công </a:t>
            </a:r>
            <a:r>
              <a:rPr lang="en-US" b="1" smtClean="0">
                <a:solidFill>
                  <a:srgbClr val="0000FF"/>
                </a:solidFill>
              </a:rPr>
              <a:t>thám mã tuyến tính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thám mã sai phân</a:t>
            </a:r>
            <a:r>
              <a:rPr lang="en-US" smtClean="0"/>
              <a:t>.</a:t>
            </a:r>
          </a:p>
          <a:p>
            <a:r>
              <a:rPr lang="en-US" smtClean="0"/>
              <a:t>Cả hai S-box đều gần đạt tiêu chuẩn </a:t>
            </a:r>
            <a:r>
              <a:rPr lang="en-US" b="1" smtClean="0">
                <a:solidFill>
                  <a:srgbClr val="0000FF"/>
                </a:solidFill>
              </a:rPr>
              <a:t>SAC</a:t>
            </a:r>
            <a:r>
              <a:rPr lang="en-US" smtClean="0"/>
              <a:t>.</a:t>
            </a:r>
          </a:p>
          <a:p>
            <a:r>
              <a:rPr lang="en-US" smtClean="0"/>
              <a:t>Các hàm thành phần của cả hai S-box cân bằng </a:t>
            </a:r>
            <a:r>
              <a:rPr lang="en-US" smtClean="0">
                <a:sym typeface="Wingdings" pitchFamily="2" charset="2"/>
              </a:rPr>
              <a:t> đầu ra F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  dòng khóa sinh ra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thống hóa khá đầy đủ các lý thuyết quan trọng về mã dòng.</a:t>
            </a:r>
          </a:p>
          <a:p>
            <a:r>
              <a:rPr lang="en-US" smtClean="0"/>
              <a:t>Khảo sát, phân tích, thực nghiệm và đo đạc các đặc tính mật mã quan trọng của mã dòng ZUC.</a:t>
            </a:r>
          </a:p>
          <a:p>
            <a:r>
              <a:rPr lang="en-US" smtClean="0"/>
              <a:t>Xây dựng thành công ứng dụng Voice Chat sử dụng mã dòng ZUC.</a:t>
            </a:r>
          </a:p>
          <a:p>
            <a:pPr lvl="1"/>
            <a:r>
              <a:rPr lang="en-US" smtClean="0"/>
              <a:t>Rút ra được ưu thế của mã dòng ZUC so với mã khối AES về mặt tốc độ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Hướng phát triển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ứng dụng Voice Chat cho điện thoại di động chạy trên các hệ điều hành như Window Mobile, Android.</a:t>
            </a:r>
          </a:p>
          <a:p>
            <a:r>
              <a:rPr lang="en-US" smtClean="0"/>
              <a:t>Nghiên cứu các phương pháp thám mã trên mã dòng, áp dụng để kiểm định tính an toàn của mã dòng ZUC.</a:t>
            </a:r>
          </a:p>
          <a:p>
            <a:r>
              <a:rPr lang="en-US" smtClean="0"/>
              <a:t>Nghiên cứu các phương pháp kiểm định tính ngẫu nhiên của dãy (sequence), áp dụng cho dòng khóa được sinh ra bởi ZUC.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[1]	M.J.B. Robshaw, </a:t>
            </a:r>
            <a:r>
              <a:rPr lang="en-US" sz="1600" i="1" smtClean="0"/>
              <a:t>“Stream Ciphers”</a:t>
            </a:r>
            <a:r>
              <a:rPr lang="en-US" sz="1600" smtClean="0"/>
              <a:t>, RSA Laboratories Technical Report TR-701, 1995, pp. 1 – 3.</a:t>
            </a:r>
          </a:p>
          <a:p>
            <a:r>
              <a:rPr lang="en-US" sz="1600" smtClean="0"/>
              <a:t>[2]	Trang web của hiệp hội GSMA, </a:t>
            </a:r>
            <a:r>
              <a:rPr lang="en-US" sz="1600" i="1" smtClean="0"/>
              <a:t>“GSM Security Algorithms”</a:t>
            </a:r>
            <a:r>
              <a:rPr lang="en-US" sz="1600" smtClean="0"/>
              <a:t>, </a:t>
            </a:r>
            <a:r>
              <a:rPr lang="en-US" sz="1600" smtClean="0">
                <a:hlinkClick r:id="rId2"/>
              </a:rPr>
              <a:t>http://gsmworld.com/our-work/programmes-and-initiatives/fraud-and-security/gsm_security_algorithms.htm</a:t>
            </a:r>
            <a:endParaRPr lang="en-US" sz="1600" smtClean="0"/>
          </a:p>
          <a:p>
            <a:r>
              <a:rPr lang="en-US" sz="1600" smtClean="0"/>
              <a:t>[3]	Majithia Sachin, Dinesh Kumar, </a:t>
            </a:r>
            <a:r>
              <a:rPr lang="en-US" sz="1600" i="1" smtClean="0"/>
              <a:t>“Implementation and Analysis of AES, DES and Triple DES on GSM Network”</a:t>
            </a:r>
            <a:r>
              <a:rPr lang="en-US" sz="1600" smtClean="0"/>
              <a:t>, IJCSNS International Journal of Computer Science and Network Security, VOL.10 No.1, January 2010, pp. 1 – 2.</a:t>
            </a:r>
          </a:p>
          <a:p>
            <a:r>
              <a:rPr lang="en-US" sz="1600" smtClean="0"/>
              <a:t>[4]	Thomas W.Cusick, Cunsheng Ding, Ari Renvall </a:t>
            </a:r>
            <a:r>
              <a:rPr lang="en-US" sz="1600" i="1" smtClean="0"/>
              <a:t>,“Stream Ciphers and Number Theory”</a:t>
            </a:r>
            <a:r>
              <a:rPr lang="en-US" sz="1600" smtClean="0"/>
              <a:t>, North-Holland Mathematical Library, 2003.</a:t>
            </a:r>
          </a:p>
          <a:p>
            <a:r>
              <a:rPr lang="en-US" sz="1600" smtClean="0"/>
              <a:t>[5]	Tom Carter, </a:t>
            </a:r>
            <a:r>
              <a:rPr lang="en-US" sz="1600" i="1" smtClean="0"/>
              <a:t>“An introduction to information theory and entropy”</a:t>
            </a:r>
            <a:r>
              <a:rPr lang="en-US" sz="1600" smtClean="0"/>
              <a:t>, Complex Systems Summer School, June – 2007, pp. 55 – 58.</a:t>
            </a:r>
          </a:p>
          <a:p>
            <a:r>
              <a:rPr lang="en-US" sz="1600" smtClean="0"/>
              <a:t>[6]	Adi Shamir, </a:t>
            </a:r>
            <a:r>
              <a:rPr lang="en-US" sz="1600" i="1" smtClean="0"/>
              <a:t>“Stream Ciphers: Dead or Alive?”</a:t>
            </a:r>
            <a:r>
              <a:rPr lang="en-US" sz="1600" smtClean="0"/>
              <a:t>, ASIACRYPT, 2004, pp. 22 – 41.</a:t>
            </a:r>
          </a:p>
          <a:p>
            <a:r>
              <a:rPr lang="en-US" sz="1600" smtClean="0"/>
              <a:t>[7]	Steve Babbage, </a:t>
            </a:r>
            <a:r>
              <a:rPr lang="en-US" sz="1600" i="1" smtClean="0"/>
              <a:t>“Stream Ciphers – What does industry want?”</a:t>
            </a:r>
            <a:r>
              <a:rPr lang="en-US" sz="1600" smtClean="0"/>
              <a:t>, The State of the Art of Stream Ciphers, Thursday October 14, 2004, pp. 9 – 11.</a:t>
            </a:r>
          </a:p>
          <a:p>
            <a:r>
              <a:rPr lang="en-US" sz="1600" smtClean="0"/>
              <a:t>[8]	Franz Pichler, “</a:t>
            </a:r>
            <a:r>
              <a:rPr lang="en-US" sz="1600" i="1" smtClean="0"/>
              <a:t>Finite state machine modeling of cryptographic systems in loops”</a:t>
            </a:r>
            <a:r>
              <a:rPr lang="en-US" sz="1600" smtClean="0"/>
              <a:t>, Springer, 1998, pp. 1 – 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[9]	W. Diffie, M. Hellman, </a:t>
            </a:r>
            <a:r>
              <a:rPr lang="en-US" sz="1600" i="1" smtClean="0"/>
              <a:t>“Privacy and authentication – An introduction to cryptography”</a:t>
            </a:r>
            <a:r>
              <a:rPr lang="en-US" sz="1600" smtClean="0"/>
              <a:t>, Proc. IEEE 67(3), 1979, pp. 415 – 417.</a:t>
            </a:r>
          </a:p>
          <a:p>
            <a:r>
              <a:rPr lang="en-US" sz="1600" smtClean="0"/>
              <a:t>[10]	Joseph Lano, </a:t>
            </a:r>
            <a:r>
              <a:rPr lang="en-US" sz="1600" i="1" smtClean="0"/>
              <a:t>“CRYPTANALYSIS AND DESIGN OF SYNCHRONOUS STREAM CIPHERS”</a:t>
            </a:r>
            <a:r>
              <a:rPr lang="en-US" sz="1600" smtClean="0"/>
              <a:t>, Katholieke Universiteit Leuven – Faculteit Ingenieurswetenschappen Arenbergkasteel, B-3001 Heverlee (Belgium), 2006.</a:t>
            </a:r>
          </a:p>
          <a:p>
            <a:r>
              <a:rPr lang="en-US" sz="1600" smtClean="0"/>
              <a:t>[11]	Joan B. Plumstead, </a:t>
            </a:r>
            <a:r>
              <a:rPr lang="en-US" sz="1600" i="1" smtClean="0"/>
              <a:t>“Inferring a sequence generated by a linear congruence”</a:t>
            </a:r>
            <a:r>
              <a:rPr lang="en-US" sz="1600" smtClean="0"/>
              <a:t>, Springer, 1998, pp. 317 – 318.</a:t>
            </a:r>
          </a:p>
          <a:p>
            <a:r>
              <a:rPr lang="en-US" sz="1600" smtClean="0"/>
              <a:t>[12]	Chung-Chih Li, Bo Sun, </a:t>
            </a:r>
            <a:r>
              <a:rPr lang="en-US" sz="1600" i="1" smtClean="0"/>
              <a:t>“Using Linear Congruential Generators for Cryptographic Purposes”</a:t>
            </a:r>
            <a:r>
              <a:rPr lang="en-US" sz="1600" smtClean="0"/>
              <a:t>, Computer Science Department – Lamar University – Beaumont, TX 77710, pp. 2 – 3.</a:t>
            </a:r>
          </a:p>
          <a:p>
            <a:r>
              <a:rPr lang="en-US" sz="1600" smtClean="0"/>
              <a:t>[13]	Werner Alexi, Benny Chor, Oded Goldreich, Claus P. Schnorr, </a:t>
            </a:r>
            <a:r>
              <a:rPr lang="en-US" sz="1600" i="1" smtClean="0"/>
              <a:t>“RSA and Rabin functions: certain parts are as hard as the whole”</a:t>
            </a:r>
            <a:r>
              <a:rPr lang="en-US" sz="1600" smtClean="0"/>
              <a:t>, Society for Industrial and Applied Mathematics Philadelphia, PA, USA, ISSN: 0097-5397, 1988, pp. 197 – 208.</a:t>
            </a:r>
          </a:p>
          <a:p>
            <a:r>
              <a:rPr lang="en-US" sz="1600" smtClean="0"/>
              <a:t>[14]	Edgar Ferrer, </a:t>
            </a:r>
            <a:r>
              <a:rPr lang="en-US" sz="1600" i="1" smtClean="0"/>
              <a:t>“Acceleration of Finite Field Arithmetic with an Application to Reverse Engineering Genetic Networks”</a:t>
            </a:r>
            <a:r>
              <a:rPr lang="en-US" sz="1600" smtClean="0"/>
              <a:t>, University of Puerto Rico at Mayaguez, 2008.</a:t>
            </a:r>
          </a:p>
          <a:p>
            <a:r>
              <a:rPr lang="en-US" sz="1600" smtClean="0"/>
              <a:t>[15]	J. Guajardo, S. S. Kumar, C. Paar, J. Pelzl, </a:t>
            </a:r>
            <a:r>
              <a:rPr lang="en-US" sz="1600" i="1" smtClean="0"/>
              <a:t>“Efficient Software-Implementation of Finite Fields with Applications to Cryptography”</a:t>
            </a:r>
            <a:r>
              <a:rPr lang="en-US" sz="1600" smtClean="0"/>
              <a:t>, Springer Science + Business Media B.V. 2006, pp. 3 – 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[16]	Richard A. Mollin, </a:t>
            </a:r>
            <a:r>
              <a:rPr lang="en-US" sz="1600" i="1" smtClean="0"/>
              <a:t>“An Introduction to Cryptography – 2nd ed”</a:t>
            </a:r>
            <a:r>
              <a:rPr lang="en-US" sz="1600" smtClean="0"/>
              <a:t>, Taylor &amp; Francis Group, LLC, 2007.</a:t>
            </a:r>
          </a:p>
          <a:p>
            <a:r>
              <a:rPr lang="en-US" sz="1600" smtClean="0"/>
              <a:t>[17]	James L. Massey, </a:t>
            </a:r>
            <a:r>
              <a:rPr lang="en-US" sz="1600" i="1" smtClean="0"/>
              <a:t>“Shift-Register Synthesis and BCH Decoding”</a:t>
            </a:r>
            <a:r>
              <a:rPr lang="en-US" sz="1600" smtClean="0"/>
              <a:t>, IEEE TRANSACTIONS ON INFORMATION THEORY, 1969, pp. 122 – 125.</a:t>
            </a:r>
          </a:p>
          <a:p>
            <a:r>
              <a:rPr lang="en-US" sz="1600" smtClean="0"/>
              <a:t>[18]	A. Menezes, P. van Oorschot, S. Vanstone, </a:t>
            </a:r>
            <a:r>
              <a:rPr lang="en-US" sz="1600" i="1" smtClean="0"/>
              <a:t>“Handbook of Applied Cryptography”</a:t>
            </a:r>
            <a:r>
              <a:rPr lang="en-US" sz="1600" smtClean="0"/>
              <a:t>, CRC Press, 1997.</a:t>
            </a:r>
          </a:p>
          <a:p>
            <a:r>
              <a:rPr lang="en-US" sz="1600" smtClean="0"/>
              <a:t>[19]	E. Kowalski, “</a:t>
            </a:r>
            <a:r>
              <a:rPr lang="en-US" sz="1600" i="1" smtClean="0"/>
              <a:t>Exponential sums over finite fields, I: elementary methods</a:t>
            </a:r>
            <a:r>
              <a:rPr lang="en-US" sz="1600" smtClean="0"/>
              <a:t>”, ETH Zurich – D-MATH, Ramistrasse 101, 8092 Zurich, Switzerland, pp. 1 – 15.</a:t>
            </a:r>
          </a:p>
          <a:p>
            <a:r>
              <a:rPr lang="en-US" sz="1600" smtClean="0"/>
              <a:t>[20]	János Folláth, </a:t>
            </a:r>
            <a:r>
              <a:rPr lang="en-US" sz="1600" i="1" smtClean="0"/>
              <a:t>“Pseudorandom Binary Sequences Over Fields of Characteristic 2”</a:t>
            </a:r>
            <a:r>
              <a:rPr lang="en-US" sz="1600" smtClean="0"/>
              <a:t>, International Conference on Uniform Distribution Marseille, CIRM, 21-25/01/2008, pp. 8 – 11.</a:t>
            </a:r>
          </a:p>
          <a:p>
            <a:r>
              <a:rPr lang="en-US" sz="1600" smtClean="0"/>
              <a:t>[21]	Nguyễn Chánh Tú, </a:t>
            </a:r>
            <a:r>
              <a:rPr lang="en-US" sz="1600" i="1" smtClean="0"/>
              <a:t>“Lí thuyết mở rộng trường và Galois”</a:t>
            </a:r>
            <a:r>
              <a:rPr lang="en-US" sz="1600" smtClean="0"/>
              <a:t>, Giáo trình điện tử, Khoa Toán ĐHSP Huế, 12 – 2006.</a:t>
            </a:r>
          </a:p>
          <a:p>
            <a:r>
              <a:rPr lang="en-US" sz="1600" smtClean="0"/>
              <a:t>[22]	Randy Yates, </a:t>
            </a:r>
            <a:r>
              <a:rPr lang="en-US" sz="1600" i="1" smtClean="0"/>
              <a:t>“A Coding Theory Tutorial”</a:t>
            </a:r>
            <a:r>
              <a:rPr lang="en-US" sz="1600" smtClean="0"/>
              <a:t>, Digital Signal Labs, 19–Aug–2009.</a:t>
            </a:r>
          </a:p>
          <a:p>
            <a:r>
              <a:rPr lang="en-US" sz="1600" smtClean="0"/>
              <a:t>[23]	T.Beth and F.Piper. “</a:t>
            </a:r>
            <a:r>
              <a:rPr lang="en-US" sz="1600" i="1" smtClean="0"/>
              <a:t>The stop-and-go generator</a:t>
            </a:r>
            <a:r>
              <a:rPr lang="en-US" sz="1600" smtClean="0"/>
              <a:t>”, T. Beth and N. Cot and I. Ingemarsson, editors, Advances in Cryptology – Eurocrypt '84, pp. 88-92, Springer-Verlag, Berlin, 1984, pp. 88 – 92.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[24]	D. Gollmann, “</a:t>
            </a:r>
            <a:r>
              <a:rPr lang="en-US" sz="1600" i="1" smtClean="0"/>
              <a:t>Pseudo-random properties of cascade connections of clock controlled shift registers</a:t>
            </a:r>
            <a:r>
              <a:rPr lang="en-US" sz="1600" smtClean="0"/>
              <a:t>”, T. Beth, N. Cot, and I. Ingemarsson, editors, Advances in Cryptology – Eurocrypt '84, pp. 93-98, Springer-Verlag, Berlin, 1985, pp. 93 – 98.</a:t>
            </a:r>
          </a:p>
          <a:p>
            <a:r>
              <a:rPr lang="en-US" sz="1600" smtClean="0"/>
              <a:t>[25]	W. Meier and O. Staffelbach, “</a:t>
            </a:r>
            <a:r>
              <a:rPr lang="en-US" sz="1600" i="1" smtClean="0"/>
              <a:t>The self-Shrinking generator</a:t>
            </a:r>
            <a:r>
              <a:rPr lang="en-US" sz="1600" smtClean="0"/>
              <a:t>”, Advances in Cryptology  –  Eurocrypt '94, Springer-Verlag, 1995, pp. 205 – 214.</a:t>
            </a:r>
          </a:p>
          <a:p>
            <a:r>
              <a:rPr lang="en-US" sz="1600" smtClean="0"/>
              <a:t>[26]	Dong Hoon Lee, Jaeheon Kim, Jin Hong, Jae Woo Han, Dukjae Moon, “</a:t>
            </a:r>
            <a:r>
              <a:rPr lang="en-US" sz="1600" i="1" smtClean="0"/>
              <a:t>Algebraic Attacks on Summation Generators</a:t>
            </a:r>
            <a:r>
              <a:rPr lang="en-US" sz="1600" smtClean="0"/>
              <a:t>”,</a:t>
            </a:r>
            <a:r>
              <a:rPr lang="en-US" sz="1600" b="1" smtClean="0"/>
              <a:t> </a:t>
            </a:r>
            <a:r>
              <a:rPr lang="en-US" sz="1600" smtClean="0"/>
              <a:t>Fast Software Encryption  2004, 2004, pp. 34 – 48.</a:t>
            </a:r>
          </a:p>
          <a:p>
            <a:r>
              <a:rPr lang="en-US" sz="1600" smtClean="0"/>
              <a:t>[27]	Martin Hell, Thomas Johansson, Willi Meier, “</a:t>
            </a:r>
            <a:r>
              <a:rPr lang="en-US" sz="1600" i="1" smtClean="0"/>
              <a:t>Grain - a stream cipher for constrained environments</a:t>
            </a:r>
            <a:r>
              <a:rPr lang="en-US" sz="1600" smtClean="0"/>
              <a:t>”, International Journal of Wireless and Mobile Computing, Vol. 2, No. 1, 2007, pp. 86 – 93.</a:t>
            </a:r>
          </a:p>
          <a:p>
            <a:r>
              <a:rPr lang="en-US" sz="1600" smtClean="0"/>
              <a:t>[28] 	Paul Yousef, </a:t>
            </a:r>
            <a:r>
              <a:rPr lang="en-US" sz="1600" i="1" smtClean="0"/>
              <a:t>“GSM-Security a Survey and Evaluation of the Current Situation</a:t>
            </a:r>
            <a:r>
              <a:rPr lang="en-US" sz="1600" smtClean="0"/>
              <a:t>” , Master's thesis, Linkoping Institute of Technology, 5-Mar-2004.</a:t>
            </a:r>
          </a:p>
          <a:p>
            <a:r>
              <a:rPr lang="en-US" sz="1600" smtClean="0"/>
              <a:t>[29]	3rd Generation Partnership Project, Technical Specification Group Services and System Aspects, “</a:t>
            </a:r>
            <a:r>
              <a:rPr lang="en-US" sz="1600" i="1" smtClean="0"/>
              <a:t>Specification of the A5/3 Encryption Algorithms for GSM and ECSD, and the GEA3 Encryption Algorithm for GPRS</a:t>
            </a:r>
            <a:r>
              <a:rPr lang="en-US" sz="1600" smtClean="0"/>
              <a:t>”. Document 1: “</a:t>
            </a:r>
            <a:r>
              <a:rPr lang="en-US" sz="1600" i="1" smtClean="0"/>
              <a:t>A5/3 and GEA3 Specifications</a:t>
            </a:r>
            <a:r>
              <a:rPr lang="en-US" sz="1600" smtClean="0"/>
              <a:t>” (Release 6), Sep-2003.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[30]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1: “</a:t>
            </a:r>
            <a:r>
              <a:rPr lang="en-US" sz="1600" i="1" smtClean="0"/>
              <a:t>128-EEA3 and 128-EIA3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[31]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2: “</a:t>
            </a:r>
            <a:r>
              <a:rPr lang="en-US" sz="1600" i="1" smtClean="0"/>
              <a:t>ZUC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[32]	Jennifer Seberry, Xian-Mo Zhang, Yuliang Zheng, </a:t>
            </a:r>
            <a:r>
              <a:rPr lang="en-US" sz="1600" i="1" smtClean="0"/>
              <a:t>“Nonlinearity and Propagation Characteristics of Balanced Boolean Functions”</a:t>
            </a:r>
            <a:r>
              <a:rPr lang="en-US" sz="1600" smtClean="0"/>
              <a:t>, Department of Computer Science – The University of Wollongong, pp. 2 – 25.</a:t>
            </a:r>
          </a:p>
          <a:p>
            <a:r>
              <a:rPr lang="en-US" sz="1600" smtClean="0"/>
              <a:t>[33]	Trần Minh Triết, </a:t>
            </a:r>
            <a:r>
              <a:rPr lang="en-US" sz="1600" i="1" smtClean="0"/>
              <a:t>“Nghiên cứu và phát triển các phương pháp bảo vệ thông tin dựa trên AES”</a:t>
            </a:r>
            <a:r>
              <a:rPr lang="en-US" sz="1600" smtClean="0"/>
              <a:t>, Luận án Tiến sĩ, Đại học Khoa học Tự nhiên Tp.HCM, 2009.</a:t>
            </a:r>
          </a:p>
          <a:p>
            <a:r>
              <a:rPr lang="en-US" sz="1600" smtClean="0"/>
              <a:t>[34]	K. Nyberg, </a:t>
            </a:r>
            <a:r>
              <a:rPr lang="en-US" sz="1600" i="1" smtClean="0"/>
              <a:t>“Differentially uniform mappings for cryptography”</a:t>
            </a:r>
            <a:r>
              <a:rPr lang="en-US" sz="1600" smtClean="0"/>
              <a:t>, EUROCRYPT ’93, LNCS vol. 765, Springer-Verlag, 1993, pp. 57 – 65.</a:t>
            </a:r>
          </a:p>
          <a:p>
            <a:r>
              <a:rPr lang="en-US" sz="1600" smtClean="0"/>
              <a:t>[35]	3rd Generation Partnership Project, Technical Specification Group Services and System Aspects, </a:t>
            </a:r>
            <a:r>
              <a:rPr lang="en-US" sz="1600" i="1" smtClean="0"/>
              <a:t>“Specification of the 3GPP Confidentiality and Integrity Algorithms 128-EEA3 &amp; 128-EIA3”</a:t>
            </a:r>
            <a:r>
              <a:rPr lang="en-US" sz="1600" smtClean="0"/>
              <a:t>. Document 4: </a:t>
            </a:r>
            <a:r>
              <a:rPr lang="en-US" sz="1600" i="1" smtClean="0"/>
              <a:t>“Design and Evaluation Report”</a:t>
            </a:r>
            <a:r>
              <a:rPr lang="en-US" sz="1600" smtClean="0"/>
              <a:t>, 18-Jan-2011.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[36]	Claude Carlet, </a:t>
            </a:r>
            <a:r>
              <a:rPr lang="en-US" sz="1600" i="1" smtClean="0"/>
              <a:t>“Boolean Functions for Cryptography and Error Correcting Codes”</a:t>
            </a:r>
            <a:r>
              <a:rPr lang="en-US" sz="1600" smtClean="0"/>
              <a:t>, University of Paris 8, France.</a:t>
            </a:r>
          </a:p>
          <a:p>
            <a:r>
              <a:rPr lang="en-US" sz="1600" smtClean="0"/>
              <a:t>[37]	Josef Pieprzyk, Chris Charnes, Jennifer Seberry, </a:t>
            </a:r>
            <a:r>
              <a:rPr lang="en-US" sz="1600" i="1" smtClean="0"/>
              <a:t>“On the Immunity of S-boxes against Linear Cryptanalysis”</a:t>
            </a:r>
            <a:r>
              <a:rPr lang="en-US" sz="1600" smtClean="0"/>
              <a:t>, Center for Computer Security Research, Department of Computer Science, University of Wollongong, pp. 1 – 9.</a:t>
            </a:r>
          </a:p>
          <a:p>
            <a:r>
              <a:rPr lang="en-US" sz="1600" smtClean="0"/>
              <a:t>[38]	Xian-Mo Zhang, Yuliang Zheng, </a:t>
            </a:r>
            <a:r>
              <a:rPr lang="en-US" sz="1600" i="1" smtClean="0"/>
              <a:t>“On Nonlinear Resilient Functions”</a:t>
            </a:r>
            <a:r>
              <a:rPr lang="en-US" sz="1600" smtClean="0"/>
              <a:t>, EUROCRYPT’95, France, May 1995, pp. 3 – 15.</a:t>
            </a:r>
          </a:p>
          <a:p>
            <a:r>
              <a:rPr lang="en-US" sz="1600" smtClean="0"/>
              <a:t>[39]	Simon Fischer, Willi Meier, </a:t>
            </a:r>
            <a:r>
              <a:rPr lang="en-US" sz="1600" i="1" smtClean="0"/>
              <a:t>“Algebraic Immunity of S-boxes and Augmented Functions”</a:t>
            </a:r>
            <a:r>
              <a:rPr lang="en-US" sz="1600" smtClean="0"/>
              <a:t>, FHNW, CH-5210 Windisch, Switzerland.</a:t>
            </a:r>
          </a:p>
          <a:p>
            <a:r>
              <a:rPr lang="en-US" sz="1600" smtClean="0"/>
              <a:t>[40]	Hồ Văn Quân, </a:t>
            </a:r>
            <a:r>
              <a:rPr lang="en-US" sz="1600" i="1" smtClean="0"/>
              <a:t>“Lý thuyết thông tin”</a:t>
            </a:r>
            <a:r>
              <a:rPr lang="en-US" sz="1600" smtClean="0"/>
              <a:t>, Khoa CNTT – ĐHBK TPHCM, pp. 45 – 53.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mtClean="0"/>
              <a:t>Cảm ơn quý thầy cô và các bạn đã theo dõi 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26/06/2011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5780</TotalTime>
  <Words>4862</Words>
  <Application>Microsoft Office PowerPoint</Application>
  <PresentationFormat>On-screen Show (4:3)</PresentationFormat>
  <Paragraphs>1413</Paragraphs>
  <Slides>73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Nikita-template</vt:lpstr>
      <vt:lpstr>Equation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Nội dung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Nội dung</vt:lpstr>
      <vt:lpstr>Chọn đa thức hồi tiếp của lớp LFSR</vt:lpstr>
      <vt:lpstr>Chọn đa thức hồi tiếp của lớp LFSR</vt:lpstr>
      <vt:lpstr>Chọn đa thức hồi tiếp của lớp LFSR</vt:lpstr>
      <vt:lpstr>Tiêu chí thiết kế lớp BR</vt:lpstr>
      <vt:lpstr>Tính an toàn của hàm phi tuyến F</vt:lpstr>
      <vt:lpstr>Tính an toàn của hàm phi tuyến F</vt:lpstr>
      <vt:lpstr>Tính an toàn của hàm phi tuyến F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  <vt:lpstr>Tính đồng nhất sai phân</vt:lpstr>
      <vt:lpstr>Kết quả thực nghiệm F</vt:lpstr>
      <vt:lpstr>Kiểm tra S0 thỏa SAC</vt:lpstr>
      <vt:lpstr>Kiểm tra S1 thỏa SAC</vt:lpstr>
      <vt:lpstr>So sánh</vt:lpstr>
      <vt:lpstr>Nhận xét tính an toàn của F</vt:lpstr>
      <vt:lpstr>Nội dung</vt:lpstr>
      <vt:lpstr>Kết luận</vt:lpstr>
      <vt:lpstr>Hướng phát triển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Cảm ơn quý thầy cô và các bạn đã theo dõi !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220</cp:revision>
  <dcterms:created xsi:type="dcterms:W3CDTF">2007-02-19T21:53:36Z</dcterms:created>
  <dcterms:modified xsi:type="dcterms:W3CDTF">2011-06-26T14:50:19Z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