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280" r:id="rId36"/>
    <p:sldId id="313" r:id="rId37"/>
    <p:sldId id="314" r:id="rId38"/>
    <p:sldId id="315" r:id="rId39"/>
    <p:sldId id="316" r:id="rId40"/>
    <p:sldId id="317" r:id="rId41"/>
    <p:sldId id="318" r:id="rId42"/>
    <p:sldId id="281" r:id="rId43"/>
    <p:sldId id="282" r:id="rId44"/>
    <p:sldId id="283" r:id="rId45"/>
    <p:sldId id="284" r:id="rId46"/>
    <p:sldId id="285" r:id="rId47"/>
    <p:sldId id="319" r:id="rId48"/>
    <p:sldId id="320" r:id="rId49"/>
    <p:sldId id="321" r:id="rId50"/>
    <p:sldId id="286" r:id="rId51"/>
    <p:sldId id="287" r:id="rId52"/>
    <p:sldId id="288" r:id="rId53"/>
    <p:sldId id="289" r:id="rId54"/>
    <p:sldId id="290" r:id="rId55"/>
    <p:sldId id="292" r:id="rId56"/>
    <p:sldId id="291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23" r:id="rId68"/>
    <p:sldId id="324" r:id="rId69"/>
    <p:sldId id="325" r:id="rId70"/>
    <p:sldId id="326" r:id="rId71"/>
    <p:sldId id="327" r:id="rId72"/>
    <p:sldId id="328" r:id="rId73"/>
    <p:sldId id="32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60"/>
  </p:normalViewPr>
  <p:slideViewPr>
    <p:cSldViewPr>
      <p:cViewPr varScale="1">
        <p:scale>
          <a:sx n="63" d="100"/>
          <a:sy n="63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5EE87F-B241-4A71-A580-931F2CD88866}" type="presOf" srcId="{12844161-CF06-4017-8FD2-ACD8BE51C613}" destId="{8D4E7A76-3B2D-4B2D-B920-DEB1E999BFA1}" srcOrd="0" destOrd="0" presId="urn:microsoft.com/office/officeart/2005/8/layout/chevron2"/>
    <dgm:cxn modelId="{3CD29334-9821-4540-AB33-34D260139C16}" type="presOf" srcId="{4753CF23-4F40-42B2-BEDC-C5D3DF5E1772}" destId="{56819505-43D0-4BA7-87F0-454B1EC20CD6}" srcOrd="0" destOrd="0" presId="urn:microsoft.com/office/officeart/2005/8/layout/chevron2"/>
    <dgm:cxn modelId="{62ADB6C5-9F3B-4B09-A963-1979A43CD0AE}" type="presOf" srcId="{FCA5203D-7D96-45D9-A47C-B1AB4200A79B}" destId="{71D4DEAE-B8E0-450F-A02D-E864E18D39D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948D2181-E3CF-4EF6-AC9C-C2E87117E97A}" type="presOf" srcId="{9FCA7F40-E9B8-4F57-B6B1-6EE84A19FAE9}" destId="{D03A7E14-C68F-49E3-B459-8514579CF091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53A7A46-332B-4333-8133-0663BBAB5A5D}" type="presOf" srcId="{93337A5E-9476-46FC-8DDC-E7F8A1E0989B}" destId="{80B162B7-F563-4FC4-AA49-AF02E1E01E37}" srcOrd="0" destOrd="0" presId="urn:microsoft.com/office/officeart/2005/8/layout/chevron2"/>
    <dgm:cxn modelId="{185BDEDE-4920-46D9-A6C8-6790AC9CDBEF}" type="presOf" srcId="{6DEB8F58-B38E-4CAD-BA9D-07202DC9FAC0}" destId="{AE7C6710-F2A4-4745-8315-48F7CF05504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C45EC411-3EA3-4270-842B-C234E41C5C8E}" type="presOf" srcId="{4416974A-F205-48B2-BDE8-B2C6C2D7BC44}" destId="{CD59D207-92DD-4145-8676-2322E6AFFA49}" srcOrd="0" destOrd="0" presId="urn:microsoft.com/office/officeart/2005/8/layout/chevron2"/>
    <dgm:cxn modelId="{111D67DB-7ABE-4C68-9F4F-54D639761940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4F90268C-5580-463E-A349-9D56639EC10E}" type="presOf" srcId="{5B9A3D10-50CF-4186-B7DA-213693A101F2}" destId="{321DA0E9-3B85-483C-8462-01040C69153B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3F1306FC-4D3C-4D7D-876F-2FC7013DAAB2}" type="presOf" srcId="{3C5349AB-052E-450E-B0E5-3329580E79A5}" destId="{0EBB5D90-5482-4C0B-BF0E-9A060B8C191A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4B7D463F-4D93-4E52-920B-3E05D53673E2}" type="presOf" srcId="{F96FD2CB-132B-443E-8D63-E114E9B6CA9F}" destId="{BBE95D01-2B0E-48A3-8000-0B90989D9E13}" srcOrd="0" destOrd="0" presId="urn:microsoft.com/office/officeart/2005/8/layout/chevron2"/>
    <dgm:cxn modelId="{74272A87-4D31-4A2C-82C8-0A0BE2A9BCD4}" type="presOf" srcId="{DBAB9713-274A-4E92-900F-BDC24139EC70}" destId="{5D965B73-6353-4EF8-8358-D4DE14D61938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C5DE9EFE-AE16-4524-ABEF-0D063F28E59E}" type="presOf" srcId="{09AB8FDF-E2A9-4494-ACC0-47952A5CF9FE}" destId="{A8AEAFF7-41C7-49EE-A8A8-DE75CBCB9E33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6E2BD5F-48C9-4777-A079-92FD06561A43}" type="presParOf" srcId="{A8AEAFF7-41C7-49EE-A8A8-DE75CBCB9E33}" destId="{CDB6FDB1-6016-4637-8DDB-88CEE96C8602}" srcOrd="0" destOrd="0" presId="urn:microsoft.com/office/officeart/2005/8/layout/chevron2"/>
    <dgm:cxn modelId="{46EF9FDC-9509-4EBE-9012-1F8E56FAE129}" type="presParOf" srcId="{CDB6FDB1-6016-4637-8DDB-88CEE96C8602}" destId="{56819505-43D0-4BA7-87F0-454B1EC20CD6}" srcOrd="0" destOrd="0" presId="urn:microsoft.com/office/officeart/2005/8/layout/chevron2"/>
    <dgm:cxn modelId="{D17D989F-BD2D-4B6F-A7F1-7908964301D9}" type="presParOf" srcId="{CDB6FDB1-6016-4637-8DDB-88CEE96C8602}" destId="{0EBB5D90-5482-4C0B-BF0E-9A060B8C191A}" srcOrd="1" destOrd="0" presId="urn:microsoft.com/office/officeart/2005/8/layout/chevron2"/>
    <dgm:cxn modelId="{D09424E6-72A2-448C-9024-8CFEA781649B}" type="presParOf" srcId="{A8AEAFF7-41C7-49EE-A8A8-DE75CBCB9E33}" destId="{84F3AD3E-C057-46C0-9803-ED244067621D}" srcOrd="1" destOrd="0" presId="urn:microsoft.com/office/officeart/2005/8/layout/chevron2"/>
    <dgm:cxn modelId="{114E1DCC-E841-440C-BFDD-54B1D84D7170}" type="presParOf" srcId="{A8AEAFF7-41C7-49EE-A8A8-DE75CBCB9E33}" destId="{FEE34547-9246-4412-88DD-15D3544F366D}" srcOrd="2" destOrd="0" presId="urn:microsoft.com/office/officeart/2005/8/layout/chevron2"/>
    <dgm:cxn modelId="{140AD49E-A8E4-4307-810A-A3F7DE546CA6}" type="presParOf" srcId="{FEE34547-9246-4412-88DD-15D3544F366D}" destId="{CD59D207-92DD-4145-8676-2322E6AFFA49}" srcOrd="0" destOrd="0" presId="urn:microsoft.com/office/officeart/2005/8/layout/chevron2"/>
    <dgm:cxn modelId="{875EB523-819E-4410-BA9C-425056697C8D}" type="presParOf" srcId="{FEE34547-9246-4412-88DD-15D3544F366D}" destId="{5D965B73-6353-4EF8-8358-D4DE14D61938}" srcOrd="1" destOrd="0" presId="urn:microsoft.com/office/officeart/2005/8/layout/chevron2"/>
    <dgm:cxn modelId="{66A1C7A3-B6AE-469E-99FE-4C0EF203A273}" type="presParOf" srcId="{A8AEAFF7-41C7-49EE-A8A8-DE75CBCB9E33}" destId="{6F228507-8BD8-4EA3-A733-1B0D1FD8F930}" srcOrd="3" destOrd="0" presId="urn:microsoft.com/office/officeart/2005/8/layout/chevron2"/>
    <dgm:cxn modelId="{8290F3B1-BE5A-4396-8DE3-1393EA87A735}" type="presParOf" srcId="{A8AEAFF7-41C7-49EE-A8A8-DE75CBCB9E33}" destId="{F022D79F-0D04-42AF-B85B-A12C34238FE0}" srcOrd="4" destOrd="0" presId="urn:microsoft.com/office/officeart/2005/8/layout/chevron2"/>
    <dgm:cxn modelId="{634D382D-4562-4487-BC7D-1551ADD0C118}" type="presParOf" srcId="{F022D79F-0D04-42AF-B85B-A12C34238FE0}" destId="{BBE95D01-2B0E-48A3-8000-0B90989D9E13}" srcOrd="0" destOrd="0" presId="urn:microsoft.com/office/officeart/2005/8/layout/chevron2"/>
    <dgm:cxn modelId="{461B3FAB-C7B2-458D-8142-C9B527A7BBE5}" type="presParOf" srcId="{F022D79F-0D04-42AF-B85B-A12C34238FE0}" destId="{AE7C6710-F2A4-4745-8315-48F7CF055047}" srcOrd="1" destOrd="0" presId="urn:microsoft.com/office/officeart/2005/8/layout/chevron2"/>
    <dgm:cxn modelId="{C0E08224-FA2C-428C-8648-99E388678E02}" type="presParOf" srcId="{A8AEAFF7-41C7-49EE-A8A8-DE75CBCB9E33}" destId="{51DAC827-E3E2-402B-8559-824DA3756D45}" srcOrd="5" destOrd="0" presId="urn:microsoft.com/office/officeart/2005/8/layout/chevron2"/>
    <dgm:cxn modelId="{DECE496E-52C3-418D-9B54-6F5C7BE8D4E9}" type="presParOf" srcId="{A8AEAFF7-41C7-49EE-A8A8-DE75CBCB9E33}" destId="{A77C272A-872F-4A4D-A573-BCD775472907}" srcOrd="6" destOrd="0" presId="urn:microsoft.com/office/officeart/2005/8/layout/chevron2"/>
    <dgm:cxn modelId="{86C99C39-5F68-4727-B386-9098C00A91BB}" type="presParOf" srcId="{A77C272A-872F-4A4D-A573-BCD775472907}" destId="{8D4E7A76-3B2D-4B2D-B920-DEB1E999BFA1}" srcOrd="0" destOrd="0" presId="urn:microsoft.com/office/officeart/2005/8/layout/chevron2"/>
    <dgm:cxn modelId="{C2F4F184-DA02-45EB-BF3B-B7731E9E61D0}" type="presParOf" srcId="{A77C272A-872F-4A4D-A573-BCD775472907}" destId="{321DA0E9-3B85-483C-8462-01040C69153B}" srcOrd="1" destOrd="0" presId="urn:microsoft.com/office/officeart/2005/8/layout/chevron2"/>
    <dgm:cxn modelId="{3DA99FDE-044D-4D3A-B1D4-156103B606D3}" type="presParOf" srcId="{A8AEAFF7-41C7-49EE-A8A8-DE75CBCB9E33}" destId="{03531B61-2CCE-4124-A0F9-C51FA2A93B62}" srcOrd="7" destOrd="0" presId="urn:microsoft.com/office/officeart/2005/8/layout/chevron2"/>
    <dgm:cxn modelId="{59A8CB92-2C8E-4F7B-B320-5BC474CCCFBC}" type="presParOf" srcId="{A8AEAFF7-41C7-49EE-A8A8-DE75CBCB9E33}" destId="{4C9C0320-A7CE-44A2-AC0A-F0E66620C2A1}" srcOrd="8" destOrd="0" presId="urn:microsoft.com/office/officeart/2005/8/layout/chevron2"/>
    <dgm:cxn modelId="{FAC8C2B8-9456-4C60-B85E-74C2A574350F}" type="presParOf" srcId="{4C9C0320-A7CE-44A2-AC0A-F0E66620C2A1}" destId="{71D4DEAE-B8E0-450F-A02D-E864E18D39DB}" srcOrd="0" destOrd="0" presId="urn:microsoft.com/office/officeart/2005/8/layout/chevron2"/>
    <dgm:cxn modelId="{A656F824-A0C8-445A-8987-CA6DA1D4AB4D}" type="presParOf" srcId="{4C9C0320-A7CE-44A2-AC0A-F0E66620C2A1}" destId="{80B162B7-F563-4FC4-AA49-AF02E1E01E37}" srcOrd="1" destOrd="0" presId="urn:microsoft.com/office/officeart/2005/8/layout/chevron2"/>
    <dgm:cxn modelId="{4F87AA69-2BF0-4C57-955C-1618B40731AC}" type="presParOf" srcId="{A8AEAFF7-41C7-49EE-A8A8-DE75CBCB9E33}" destId="{088AB62F-7882-484A-BDA8-AE40C994A394}" srcOrd="9" destOrd="0" presId="urn:microsoft.com/office/officeart/2005/8/layout/chevron2"/>
    <dgm:cxn modelId="{073977F5-62D8-48C3-85B9-344288D94570}" type="presParOf" srcId="{A8AEAFF7-41C7-49EE-A8A8-DE75CBCB9E33}" destId="{02D8A618-93AC-4F04-8890-72AF11AC6988}" srcOrd="10" destOrd="0" presId="urn:microsoft.com/office/officeart/2005/8/layout/chevron2"/>
    <dgm:cxn modelId="{C8502658-4D35-4543-86A8-7E0A6C40D32C}" type="presParOf" srcId="{02D8A618-93AC-4F04-8890-72AF11AC6988}" destId="{D03A7E14-C68F-49E3-B459-8514579CF091}" srcOrd="0" destOrd="0" presId="urn:microsoft.com/office/officeart/2005/8/layout/chevron2"/>
    <dgm:cxn modelId="{3ED419C3-2871-4B9D-8A54-B0C910E86FB3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Giới thiệu và mục tiêu đề tài</a:t>
          </a:r>
          <a:endParaRPr lang="en-US" b="1">
            <a:solidFill>
              <a:srgbClr val="FF0000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F95795B6-29C2-4110-8076-0782AA63B153}" type="presOf" srcId="{6DEB8F58-B38E-4CAD-BA9D-07202DC9FAC0}" destId="{AE7C6710-F2A4-4745-8315-48F7CF055047}" srcOrd="0" destOrd="0" presId="urn:microsoft.com/office/officeart/2005/8/layout/chevron2"/>
    <dgm:cxn modelId="{FA09E795-BBA7-468B-B34A-AD40CD84689A}" type="presOf" srcId="{9FCA7F40-E9B8-4F57-B6B1-6EE84A19FAE9}" destId="{D03A7E14-C68F-49E3-B459-8514579CF091}" srcOrd="0" destOrd="0" presId="urn:microsoft.com/office/officeart/2005/8/layout/chevron2"/>
    <dgm:cxn modelId="{764FFE1C-EF75-4A2F-98BD-A74EF95AB07E}" type="presOf" srcId="{DBAB9713-274A-4E92-900F-BDC24139EC70}" destId="{5D965B73-6353-4EF8-8358-D4DE14D61938}" srcOrd="0" destOrd="0" presId="urn:microsoft.com/office/officeart/2005/8/layout/chevron2"/>
    <dgm:cxn modelId="{EF4A104B-259E-4120-B20B-82430B91D4FB}" type="presOf" srcId="{93337A5E-9476-46FC-8DDC-E7F8A1E0989B}" destId="{80B162B7-F563-4FC4-AA49-AF02E1E01E3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7751A5D4-3A5B-41DD-8EC7-CF02434C5335}" type="presOf" srcId="{F96FD2CB-132B-443E-8D63-E114E9B6CA9F}" destId="{BBE95D01-2B0E-48A3-8000-0B90989D9E13}" srcOrd="0" destOrd="0" presId="urn:microsoft.com/office/officeart/2005/8/layout/chevron2"/>
    <dgm:cxn modelId="{5467998C-3E52-42CA-9582-032B43F66BC6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B7A039E2-4340-47ED-8402-53CA106B21CD}" type="presOf" srcId="{5B9A3D10-50CF-4186-B7DA-213693A101F2}" destId="{321DA0E9-3B85-483C-8462-01040C69153B}" srcOrd="0" destOrd="0" presId="urn:microsoft.com/office/officeart/2005/8/layout/chevron2"/>
    <dgm:cxn modelId="{3810442D-A1A1-4D3E-BC45-6C0FB1B5EF2A}" type="presOf" srcId="{C05C549C-604B-4C57-8632-9E1414014404}" destId="{64AE8AFF-8826-4934-B243-A53B650FD96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00A520B5-8B1E-4ED1-904C-A848A3302F99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CA5B3AB9-44D9-4FE9-95D9-60C50B5000BA}" type="presOf" srcId="{4753CF23-4F40-42B2-BEDC-C5D3DF5E1772}" destId="{56819505-43D0-4BA7-87F0-454B1EC20CD6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FDE95D95-313D-426B-8C78-3A5D40D940F4}" type="presOf" srcId="{4416974A-F205-48B2-BDE8-B2C6C2D7BC44}" destId="{CD59D207-92DD-4145-8676-2322E6AFFA49}" srcOrd="0" destOrd="0" presId="urn:microsoft.com/office/officeart/2005/8/layout/chevron2"/>
    <dgm:cxn modelId="{E403CD2F-8C65-4CB2-AF83-243C5C869405}" type="presOf" srcId="{FCA5203D-7D96-45D9-A47C-B1AB4200A79B}" destId="{71D4DEAE-B8E0-450F-A02D-E864E18D39DB}" srcOrd="0" destOrd="0" presId="urn:microsoft.com/office/officeart/2005/8/layout/chevron2"/>
    <dgm:cxn modelId="{43ECC9EC-CBA4-4C99-B380-CC0962CBEE58}" type="presOf" srcId="{3C5349AB-052E-450E-B0E5-3329580E79A5}" destId="{0EBB5D90-5482-4C0B-BF0E-9A060B8C191A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BC5D76D5-C156-4D79-940E-69EE94D8CF26}" type="presParOf" srcId="{A8AEAFF7-41C7-49EE-A8A8-DE75CBCB9E33}" destId="{CDB6FDB1-6016-4637-8DDB-88CEE96C8602}" srcOrd="0" destOrd="0" presId="urn:microsoft.com/office/officeart/2005/8/layout/chevron2"/>
    <dgm:cxn modelId="{BC3DEC24-85DE-40B0-9E8E-1138CF321C3A}" type="presParOf" srcId="{CDB6FDB1-6016-4637-8DDB-88CEE96C8602}" destId="{56819505-43D0-4BA7-87F0-454B1EC20CD6}" srcOrd="0" destOrd="0" presId="urn:microsoft.com/office/officeart/2005/8/layout/chevron2"/>
    <dgm:cxn modelId="{A51E5DAA-34CD-443D-B9D0-04C5A5225691}" type="presParOf" srcId="{CDB6FDB1-6016-4637-8DDB-88CEE96C8602}" destId="{0EBB5D90-5482-4C0B-BF0E-9A060B8C191A}" srcOrd="1" destOrd="0" presId="urn:microsoft.com/office/officeart/2005/8/layout/chevron2"/>
    <dgm:cxn modelId="{79C1EF22-E960-4BA9-A01E-001DEB26890C}" type="presParOf" srcId="{A8AEAFF7-41C7-49EE-A8A8-DE75CBCB9E33}" destId="{84F3AD3E-C057-46C0-9803-ED244067621D}" srcOrd="1" destOrd="0" presId="urn:microsoft.com/office/officeart/2005/8/layout/chevron2"/>
    <dgm:cxn modelId="{313DD3D8-367A-4513-B6CD-17E8F1CC653A}" type="presParOf" srcId="{A8AEAFF7-41C7-49EE-A8A8-DE75CBCB9E33}" destId="{FEE34547-9246-4412-88DD-15D3544F366D}" srcOrd="2" destOrd="0" presId="urn:microsoft.com/office/officeart/2005/8/layout/chevron2"/>
    <dgm:cxn modelId="{D8A7DC20-BA82-4BCA-9F1D-2EC684893CE0}" type="presParOf" srcId="{FEE34547-9246-4412-88DD-15D3544F366D}" destId="{CD59D207-92DD-4145-8676-2322E6AFFA49}" srcOrd="0" destOrd="0" presId="urn:microsoft.com/office/officeart/2005/8/layout/chevron2"/>
    <dgm:cxn modelId="{84E8F046-ABD1-48E7-8FD8-D8AD5BD340E4}" type="presParOf" srcId="{FEE34547-9246-4412-88DD-15D3544F366D}" destId="{5D965B73-6353-4EF8-8358-D4DE14D61938}" srcOrd="1" destOrd="0" presId="urn:microsoft.com/office/officeart/2005/8/layout/chevron2"/>
    <dgm:cxn modelId="{16E2631A-1DD6-4577-A73B-8A070D4513C1}" type="presParOf" srcId="{A8AEAFF7-41C7-49EE-A8A8-DE75CBCB9E33}" destId="{6F228507-8BD8-4EA3-A733-1B0D1FD8F930}" srcOrd="3" destOrd="0" presId="urn:microsoft.com/office/officeart/2005/8/layout/chevron2"/>
    <dgm:cxn modelId="{D2BF5D15-0F9E-4B19-A7E3-5F188D0CC56E}" type="presParOf" srcId="{A8AEAFF7-41C7-49EE-A8A8-DE75CBCB9E33}" destId="{F022D79F-0D04-42AF-B85B-A12C34238FE0}" srcOrd="4" destOrd="0" presId="urn:microsoft.com/office/officeart/2005/8/layout/chevron2"/>
    <dgm:cxn modelId="{3C3DE720-42B8-48A8-B75D-2C70AD1ABCBD}" type="presParOf" srcId="{F022D79F-0D04-42AF-B85B-A12C34238FE0}" destId="{BBE95D01-2B0E-48A3-8000-0B90989D9E13}" srcOrd="0" destOrd="0" presId="urn:microsoft.com/office/officeart/2005/8/layout/chevron2"/>
    <dgm:cxn modelId="{1FAACDA6-4A72-4B02-A4D8-C19AB574B2D4}" type="presParOf" srcId="{F022D79F-0D04-42AF-B85B-A12C34238FE0}" destId="{AE7C6710-F2A4-4745-8315-48F7CF055047}" srcOrd="1" destOrd="0" presId="urn:microsoft.com/office/officeart/2005/8/layout/chevron2"/>
    <dgm:cxn modelId="{C26848D5-9115-42F0-A517-A9AB2760EB41}" type="presParOf" srcId="{A8AEAFF7-41C7-49EE-A8A8-DE75CBCB9E33}" destId="{51DAC827-E3E2-402B-8559-824DA3756D45}" srcOrd="5" destOrd="0" presId="urn:microsoft.com/office/officeart/2005/8/layout/chevron2"/>
    <dgm:cxn modelId="{6241F100-E862-4F51-9D90-8497D53B9003}" type="presParOf" srcId="{A8AEAFF7-41C7-49EE-A8A8-DE75CBCB9E33}" destId="{A77C272A-872F-4A4D-A573-BCD775472907}" srcOrd="6" destOrd="0" presId="urn:microsoft.com/office/officeart/2005/8/layout/chevron2"/>
    <dgm:cxn modelId="{CD755FC0-E972-4397-AA3D-D317A269C63F}" type="presParOf" srcId="{A77C272A-872F-4A4D-A573-BCD775472907}" destId="{8D4E7A76-3B2D-4B2D-B920-DEB1E999BFA1}" srcOrd="0" destOrd="0" presId="urn:microsoft.com/office/officeart/2005/8/layout/chevron2"/>
    <dgm:cxn modelId="{9C53EA9F-101E-4700-9373-53BAD978A378}" type="presParOf" srcId="{A77C272A-872F-4A4D-A573-BCD775472907}" destId="{321DA0E9-3B85-483C-8462-01040C69153B}" srcOrd="1" destOrd="0" presId="urn:microsoft.com/office/officeart/2005/8/layout/chevron2"/>
    <dgm:cxn modelId="{429CFC7E-4B17-4FB7-8047-79C805658A1E}" type="presParOf" srcId="{A8AEAFF7-41C7-49EE-A8A8-DE75CBCB9E33}" destId="{03531B61-2CCE-4124-A0F9-C51FA2A93B62}" srcOrd="7" destOrd="0" presId="urn:microsoft.com/office/officeart/2005/8/layout/chevron2"/>
    <dgm:cxn modelId="{AF0BC874-39BA-470D-B3B4-05A1722E1DDB}" type="presParOf" srcId="{A8AEAFF7-41C7-49EE-A8A8-DE75CBCB9E33}" destId="{4C9C0320-A7CE-44A2-AC0A-F0E66620C2A1}" srcOrd="8" destOrd="0" presId="urn:microsoft.com/office/officeart/2005/8/layout/chevron2"/>
    <dgm:cxn modelId="{1C6B689C-7549-4500-92FE-0AE56D592AF2}" type="presParOf" srcId="{4C9C0320-A7CE-44A2-AC0A-F0E66620C2A1}" destId="{71D4DEAE-B8E0-450F-A02D-E864E18D39DB}" srcOrd="0" destOrd="0" presId="urn:microsoft.com/office/officeart/2005/8/layout/chevron2"/>
    <dgm:cxn modelId="{CFE93C9E-38CB-4E58-813C-B8CBD8E31484}" type="presParOf" srcId="{4C9C0320-A7CE-44A2-AC0A-F0E66620C2A1}" destId="{80B162B7-F563-4FC4-AA49-AF02E1E01E37}" srcOrd="1" destOrd="0" presId="urn:microsoft.com/office/officeart/2005/8/layout/chevron2"/>
    <dgm:cxn modelId="{377A6CC9-2037-44C8-A477-5372EF12A88F}" type="presParOf" srcId="{A8AEAFF7-41C7-49EE-A8A8-DE75CBCB9E33}" destId="{088AB62F-7882-484A-BDA8-AE40C994A394}" srcOrd="9" destOrd="0" presId="urn:microsoft.com/office/officeart/2005/8/layout/chevron2"/>
    <dgm:cxn modelId="{59B899EE-EAFB-4526-A862-18A173AE475F}" type="presParOf" srcId="{A8AEAFF7-41C7-49EE-A8A8-DE75CBCB9E33}" destId="{02D8A618-93AC-4F04-8890-72AF11AC6988}" srcOrd="10" destOrd="0" presId="urn:microsoft.com/office/officeart/2005/8/layout/chevron2"/>
    <dgm:cxn modelId="{8995BE5C-77B5-484E-BF90-E8FA18019353}" type="presParOf" srcId="{02D8A618-93AC-4F04-8890-72AF11AC6988}" destId="{D03A7E14-C68F-49E3-B459-8514579CF091}" srcOrd="0" destOrd="0" presId="urn:microsoft.com/office/officeart/2005/8/layout/chevron2"/>
    <dgm:cxn modelId="{C3546E55-D425-472D-A536-4EE5AAB3526D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D1A51-94B8-4B2E-8D80-FAA6FE8C6BBD}" type="doc">
      <dgm:prSet loTypeId="urn:microsoft.com/office/officeart/2005/8/layout/gear1" loCatId="relationship" qsTypeId="urn:microsoft.com/office/officeart/2005/8/quickstyle/3d7" qsCatId="3D" csTypeId="urn:microsoft.com/office/officeart/2005/8/colors/accent1_2" csCatId="accent1" phldr="1"/>
      <dgm:spPr/>
    </dgm:pt>
    <dgm:pt modelId="{5A704B28-122F-412B-9412-E6A46AB6F5C7}">
      <dgm:prSet phldrT="[Text]" custT="1"/>
      <dgm:spPr/>
      <dgm:t>
        <a:bodyPr/>
        <a:lstStyle/>
        <a:p>
          <a:r>
            <a:rPr lang="en-US" sz="2800" b="1" smtClean="0"/>
            <a:t>ZUC</a:t>
          </a:r>
          <a:endParaRPr lang="en-US" sz="2800" b="1"/>
        </a:p>
      </dgm:t>
    </dgm:pt>
    <dgm:pt modelId="{75F8D5C6-D583-4AAD-9CB4-A130719FDCF9}" type="parTrans" cxnId="{2E54D60E-A497-4406-9855-B02411C081D3}">
      <dgm:prSet/>
      <dgm:spPr/>
      <dgm:t>
        <a:bodyPr/>
        <a:lstStyle/>
        <a:p>
          <a:endParaRPr lang="en-US"/>
        </a:p>
      </dgm:t>
    </dgm:pt>
    <dgm:pt modelId="{13C8D353-33C8-46E4-B017-EBD507EF73F9}" type="sibTrans" cxnId="{2E54D60E-A497-4406-9855-B02411C081D3}">
      <dgm:prSet/>
      <dgm:spPr/>
      <dgm:t>
        <a:bodyPr/>
        <a:lstStyle/>
        <a:p>
          <a:endParaRPr lang="en-US"/>
        </a:p>
      </dgm:t>
    </dgm:pt>
    <dgm:pt modelId="{2A95CAF4-6D7B-441D-A401-0F186CF64FCB}">
      <dgm:prSet phldrT="[Text]"/>
      <dgm:spPr/>
      <dgm:t>
        <a:bodyPr/>
        <a:lstStyle/>
        <a:p>
          <a:r>
            <a:rPr lang="en-US" b="1" smtClean="0"/>
            <a:t>128-EEA3</a:t>
          </a:r>
          <a:endParaRPr lang="en-US" b="1"/>
        </a:p>
      </dgm:t>
    </dgm:pt>
    <dgm:pt modelId="{A2415888-3D75-4DF7-9589-F1550582504B}" type="parTrans" cxnId="{6A80F06C-7FEA-408C-B760-6E4D4A76926A}">
      <dgm:prSet/>
      <dgm:spPr/>
      <dgm:t>
        <a:bodyPr/>
        <a:lstStyle/>
        <a:p>
          <a:endParaRPr lang="en-US"/>
        </a:p>
      </dgm:t>
    </dgm:pt>
    <dgm:pt modelId="{FCD01336-8C0D-4F0F-986C-9A7D28DBA4E9}" type="sibTrans" cxnId="{6A80F06C-7FEA-408C-B760-6E4D4A76926A}">
      <dgm:prSet/>
      <dgm:spPr/>
      <dgm:t>
        <a:bodyPr/>
        <a:lstStyle/>
        <a:p>
          <a:endParaRPr lang="en-US"/>
        </a:p>
      </dgm:t>
    </dgm:pt>
    <dgm:pt modelId="{5DE1C90A-3B2E-4552-A3EB-337CBCC85DAB}">
      <dgm:prSet phldrT="[Text]"/>
      <dgm:spPr/>
      <dgm:t>
        <a:bodyPr/>
        <a:lstStyle/>
        <a:p>
          <a:r>
            <a:rPr lang="en-US" b="1" smtClean="0"/>
            <a:t>128-EIA3</a:t>
          </a:r>
          <a:endParaRPr lang="en-US" b="1"/>
        </a:p>
      </dgm:t>
    </dgm:pt>
    <dgm:pt modelId="{9D79C3FE-2CF9-4308-9BC7-494F8C803811}" type="parTrans" cxnId="{8005C2F3-414F-48A9-A3A2-CEB1075C103F}">
      <dgm:prSet/>
      <dgm:spPr/>
      <dgm:t>
        <a:bodyPr/>
        <a:lstStyle/>
        <a:p>
          <a:endParaRPr lang="en-US"/>
        </a:p>
      </dgm:t>
    </dgm:pt>
    <dgm:pt modelId="{80D5E55B-68A1-4B77-BC2A-8ED5072C2B4E}" type="sibTrans" cxnId="{8005C2F3-414F-48A9-A3A2-CEB1075C103F}">
      <dgm:prSet/>
      <dgm:spPr/>
      <dgm:t>
        <a:bodyPr/>
        <a:lstStyle/>
        <a:p>
          <a:endParaRPr lang="en-US"/>
        </a:p>
      </dgm:t>
    </dgm:pt>
    <dgm:pt modelId="{98D49B4E-D5CD-46FB-A83E-BE18ACC62044}" type="pres">
      <dgm:prSet presAssocID="{D6DD1A51-94B8-4B2E-8D80-FAA6FE8C6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263B4D9-8133-4B3E-ABE6-7BF9FD271AD6}" type="pres">
      <dgm:prSet presAssocID="{5A704B28-122F-412B-9412-E6A46AB6F5C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C4EBD-D3AE-4CA0-B5F3-B7370D3B46C7}" type="pres">
      <dgm:prSet presAssocID="{5A704B28-122F-412B-9412-E6A46AB6F5C7}" presName="gear1srcNode" presStyleLbl="node1" presStyleIdx="0" presStyleCnt="3"/>
      <dgm:spPr/>
      <dgm:t>
        <a:bodyPr/>
        <a:lstStyle/>
        <a:p>
          <a:endParaRPr lang="en-US"/>
        </a:p>
      </dgm:t>
    </dgm:pt>
    <dgm:pt modelId="{1D5C093B-C833-4693-8B01-A9E3F47F929D}" type="pres">
      <dgm:prSet presAssocID="{5A704B28-122F-412B-9412-E6A46AB6F5C7}" presName="gear1dstNode" presStyleLbl="node1" presStyleIdx="0" presStyleCnt="3"/>
      <dgm:spPr/>
      <dgm:t>
        <a:bodyPr/>
        <a:lstStyle/>
        <a:p>
          <a:endParaRPr lang="en-US"/>
        </a:p>
      </dgm:t>
    </dgm:pt>
    <dgm:pt modelId="{08720DBE-2387-400F-9DFE-5F0DA10C7444}" type="pres">
      <dgm:prSet presAssocID="{2A95CAF4-6D7B-441D-A401-0F186CF64FCB}" presName="gear2" presStyleLbl="node1" presStyleIdx="1" presStyleCnt="3" custLinFactNeighborX="-4659" custLinFactNeighborY="415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9841E-F70A-4701-AC20-C76351FA9881}" type="pres">
      <dgm:prSet presAssocID="{2A95CAF4-6D7B-441D-A401-0F186CF64FCB}" presName="gear2srcNode" presStyleLbl="node1" presStyleIdx="1" presStyleCnt="3"/>
      <dgm:spPr/>
      <dgm:t>
        <a:bodyPr/>
        <a:lstStyle/>
        <a:p>
          <a:endParaRPr lang="en-US"/>
        </a:p>
      </dgm:t>
    </dgm:pt>
    <dgm:pt modelId="{0AB44E68-94EC-4D40-AA4F-2DC4E8224B8C}" type="pres">
      <dgm:prSet presAssocID="{2A95CAF4-6D7B-441D-A401-0F186CF64FCB}" presName="gear2dstNode" presStyleLbl="node1" presStyleIdx="1" presStyleCnt="3"/>
      <dgm:spPr/>
      <dgm:t>
        <a:bodyPr/>
        <a:lstStyle/>
        <a:p>
          <a:endParaRPr lang="en-US"/>
        </a:p>
      </dgm:t>
    </dgm:pt>
    <dgm:pt modelId="{9DA9A6AF-8754-4924-BC96-63A0F4467914}" type="pres">
      <dgm:prSet presAssocID="{5DE1C90A-3B2E-4552-A3EB-337CBCC85DAB}" presName="gear3" presStyleLbl="node1" presStyleIdx="2" presStyleCnt="3" custLinFactNeighborX="8807" custLinFactNeighborY="18371"/>
      <dgm:spPr/>
      <dgm:t>
        <a:bodyPr/>
        <a:lstStyle/>
        <a:p>
          <a:endParaRPr lang="en-US"/>
        </a:p>
      </dgm:t>
    </dgm:pt>
    <dgm:pt modelId="{C67FEE9D-4A54-4BBC-A136-2B5E5A58DC52}" type="pres">
      <dgm:prSet presAssocID="{5DE1C90A-3B2E-4552-A3EB-337CBCC85DA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70525-8636-4C0F-B2C0-87293245D1F0}" type="pres">
      <dgm:prSet presAssocID="{5DE1C90A-3B2E-4552-A3EB-337CBCC85DAB}" presName="gear3srcNode" presStyleLbl="node1" presStyleIdx="2" presStyleCnt="3"/>
      <dgm:spPr/>
      <dgm:t>
        <a:bodyPr/>
        <a:lstStyle/>
        <a:p>
          <a:endParaRPr lang="en-US"/>
        </a:p>
      </dgm:t>
    </dgm:pt>
    <dgm:pt modelId="{E91EE3EC-431B-45A2-B9BD-918562FAAAA1}" type="pres">
      <dgm:prSet presAssocID="{5DE1C90A-3B2E-4552-A3EB-337CBCC85DAB}" presName="gear3dstNode" presStyleLbl="node1" presStyleIdx="2" presStyleCnt="3"/>
      <dgm:spPr/>
      <dgm:t>
        <a:bodyPr/>
        <a:lstStyle/>
        <a:p>
          <a:endParaRPr lang="en-US"/>
        </a:p>
      </dgm:t>
    </dgm:pt>
    <dgm:pt modelId="{E7E0A696-8E57-4721-99AC-971B7E1A1E83}" type="pres">
      <dgm:prSet presAssocID="{13C8D353-33C8-46E4-B017-EBD507EF73F9}" presName="connector1" presStyleLbl="sibTrans2D1" presStyleIdx="0" presStyleCnt="3" custAng="727357" custLinFactNeighborX="-1036" custLinFactNeighborY="2534"/>
      <dgm:spPr/>
      <dgm:t>
        <a:bodyPr/>
        <a:lstStyle/>
        <a:p>
          <a:endParaRPr lang="en-US"/>
        </a:p>
      </dgm:t>
    </dgm:pt>
    <dgm:pt modelId="{D8091964-1D05-437E-BFD2-6E0F7B45E6F9}" type="pres">
      <dgm:prSet presAssocID="{FCD01336-8C0D-4F0F-986C-9A7D28DBA4E9}" presName="connector2" presStyleLbl="sibTrans2D1" presStyleIdx="1" presStyleCnt="3" custLinFactNeighborX="-9344" custLinFactNeighborY="38953"/>
      <dgm:spPr/>
      <dgm:t>
        <a:bodyPr/>
        <a:lstStyle/>
        <a:p>
          <a:endParaRPr lang="en-US"/>
        </a:p>
      </dgm:t>
    </dgm:pt>
    <dgm:pt modelId="{03B8146B-D6FA-4B83-BE19-E228861F4EB5}" type="pres">
      <dgm:prSet presAssocID="{80D5E55B-68A1-4B77-BC2A-8ED5072C2B4E}" presName="connector3" presStyleLbl="sibTrans2D1" presStyleIdx="2" presStyleCnt="3" custAng="822840" custLinFactNeighborX="8714" custLinFactNeighborY="9571"/>
      <dgm:spPr/>
      <dgm:t>
        <a:bodyPr/>
        <a:lstStyle/>
        <a:p>
          <a:endParaRPr lang="en-US"/>
        </a:p>
      </dgm:t>
    </dgm:pt>
  </dgm:ptLst>
  <dgm:cxnLst>
    <dgm:cxn modelId="{27DA835D-1C9F-4FF4-B14A-6D0B114E93D5}" type="presOf" srcId="{13C8D353-33C8-46E4-B017-EBD507EF73F9}" destId="{E7E0A696-8E57-4721-99AC-971B7E1A1E83}" srcOrd="0" destOrd="0" presId="urn:microsoft.com/office/officeart/2005/8/layout/gear1"/>
    <dgm:cxn modelId="{415B1975-FE7C-4665-9E20-F5E38C2AD6BD}" type="presOf" srcId="{FCD01336-8C0D-4F0F-986C-9A7D28DBA4E9}" destId="{D8091964-1D05-437E-BFD2-6E0F7B45E6F9}" srcOrd="0" destOrd="0" presId="urn:microsoft.com/office/officeart/2005/8/layout/gear1"/>
    <dgm:cxn modelId="{2E54D60E-A497-4406-9855-B02411C081D3}" srcId="{D6DD1A51-94B8-4B2E-8D80-FAA6FE8C6BBD}" destId="{5A704B28-122F-412B-9412-E6A46AB6F5C7}" srcOrd="0" destOrd="0" parTransId="{75F8D5C6-D583-4AAD-9CB4-A130719FDCF9}" sibTransId="{13C8D353-33C8-46E4-B017-EBD507EF73F9}"/>
    <dgm:cxn modelId="{6ECA81B0-C291-4A77-BE31-B55F914DAC00}" type="presOf" srcId="{5DE1C90A-3B2E-4552-A3EB-337CBCC85DAB}" destId="{3EE70525-8636-4C0F-B2C0-87293245D1F0}" srcOrd="2" destOrd="0" presId="urn:microsoft.com/office/officeart/2005/8/layout/gear1"/>
    <dgm:cxn modelId="{8005C2F3-414F-48A9-A3A2-CEB1075C103F}" srcId="{D6DD1A51-94B8-4B2E-8D80-FAA6FE8C6BBD}" destId="{5DE1C90A-3B2E-4552-A3EB-337CBCC85DAB}" srcOrd="2" destOrd="0" parTransId="{9D79C3FE-2CF9-4308-9BC7-494F8C803811}" sibTransId="{80D5E55B-68A1-4B77-BC2A-8ED5072C2B4E}"/>
    <dgm:cxn modelId="{8F2F62D3-6136-48D8-AFE1-642B4F8D07A3}" type="presOf" srcId="{5A704B28-122F-412B-9412-E6A46AB6F5C7}" destId="{6263B4D9-8133-4B3E-ABE6-7BF9FD271AD6}" srcOrd="0" destOrd="0" presId="urn:microsoft.com/office/officeart/2005/8/layout/gear1"/>
    <dgm:cxn modelId="{023488EC-9724-430A-BFAD-A32A0D052A86}" type="presOf" srcId="{2A95CAF4-6D7B-441D-A401-0F186CF64FCB}" destId="{DD09841E-F70A-4701-AC20-C76351FA9881}" srcOrd="1" destOrd="0" presId="urn:microsoft.com/office/officeart/2005/8/layout/gear1"/>
    <dgm:cxn modelId="{37BF5998-FB62-4F61-8911-8E61F15331DA}" type="presOf" srcId="{5A704B28-122F-412B-9412-E6A46AB6F5C7}" destId="{0FFC4EBD-D3AE-4CA0-B5F3-B7370D3B46C7}" srcOrd="1" destOrd="0" presId="urn:microsoft.com/office/officeart/2005/8/layout/gear1"/>
    <dgm:cxn modelId="{6A80F06C-7FEA-408C-B760-6E4D4A76926A}" srcId="{D6DD1A51-94B8-4B2E-8D80-FAA6FE8C6BBD}" destId="{2A95CAF4-6D7B-441D-A401-0F186CF64FCB}" srcOrd="1" destOrd="0" parTransId="{A2415888-3D75-4DF7-9589-F1550582504B}" sibTransId="{FCD01336-8C0D-4F0F-986C-9A7D28DBA4E9}"/>
    <dgm:cxn modelId="{A7009371-F550-4F38-A8F8-3CC5A3572BA6}" type="presOf" srcId="{5A704B28-122F-412B-9412-E6A46AB6F5C7}" destId="{1D5C093B-C833-4693-8B01-A9E3F47F929D}" srcOrd="2" destOrd="0" presId="urn:microsoft.com/office/officeart/2005/8/layout/gear1"/>
    <dgm:cxn modelId="{ECC62453-7898-4A16-BA7A-98C91E0BD504}" type="presOf" srcId="{2A95CAF4-6D7B-441D-A401-0F186CF64FCB}" destId="{08720DBE-2387-400F-9DFE-5F0DA10C7444}" srcOrd="0" destOrd="0" presId="urn:microsoft.com/office/officeart/2005/8/layout/gear1"/>
    <dgm:cxn modelId="{7CD42137-DB65-47B0-840E-484A0CA429C5}" type="presOf" srcId="{5DE1C90A-3B2E-4552-A3EB-337CBCC85DAB}" destId="{E91EE3EC-431B-45A2-B9BD-918562FAAAA1}" srcOrd="3" destOrd="0" presId="urn:microsoft.com/office/officeart/2005/8/layout/gear1"/>
    <dgm:cxn modelId="{95DBD596-5C0D-445B-BE9C-6A18FED2BD00}" type="presOf" srcId="{5DE1C90A-3B2E-4552-A3EB-337CBCC85DAB}" destId="{9DA9A6AF-8754-4924-BC96-63A0F4467914}" srcOrd="0" destOrd="0" presId="urn:microsoft.com/office/officeart/2005/8/layout/gear1"/>
    <dgm:cxn modelId="{7149D5C5-BB2B-495D-89FA-935E865FC971}" type="presOf" srcId="{2A95CAF4-6D7B-441D-A401-0F186CF64FCB}" destId="{0AB44E68-94EC-4D40-AA4F-2DC4E8224B8C}" srcOrd="2" destOrd="0" presId="urn:microsoft.com/office/officeart/2005/8/layout/gear1"/>
    <dgm:cxn modelId="{1E6C319E-C57C-4283-B858-BE529BB8403C}" type="presOf" srcId="{80D5E55B-68A1-4B77-BC2A-8ED5072C2B4E}" destId="{03B8146B-D6FA-4B83-BE19-E228861F4EB5}" srcOrd="0" destOrd="0" presId="urn:microsoft.com/office/officeart/2005/8/layout/gear1"/>
    <dgm:cxn modelId="{D5218F64-07D3-4DB5-BE54-8365ADC0B88B}" type="presOf" srcId="{5DE1C90A-3B2E-4552-A3EB-337CBCC85DAB}" destId="{C67FEE9D-4A54-4BBC-A136-2B5E5A58DC52}" srcOrd="1" destOrd="0" presId="urn:microsoft.com/office/officeart/2005/8/layout/gear1"/>
    <dgm:cxn modelId="{FA483F3B-CD04-4A5B-86CB-E7B2C430B482}" type="presOf" srcId="{D6DD1A51-94B8-4B2E-8D80-FAA6FE8C6BBD}" destId="{98D49B4E-D5CD-46FB-A83E-BE18ACC62044}" srcOrd="0" destOrd="0" presId="urn:microsoft.com/office/officeart/2005/8/layout/gear1"/>
    <dgm:cxn modelId="{1889A8A2-F4C0-490A-969A-7B52166B404F}" type="presParOf" srcId="{98D49B4E-D5CD-46FB-A83E-BE18ACC62044}" destId="{6263B4D9-8133-4B3E-ABE6-7BF9FD271AD6}" srcOrd="0" destOrd="0" presId="urn:microsoft.com/office/officeart/2005/8/layout/gear1"/>
    <dgm:cxn modelId="{45660D85-D363-4165-A9D5-C351E8D34E65}" type="presParOf" srcId="{98D49B4E-D5CD-46FB-A83E-BE18ACC62044}" destId="{0FFC4EBD-D3AE-4CA0-B5F3-B7370D3B46C7}" srcOrd="1" destOrd="0" presId="urn:microsoft.com/office/officeart/2005/8/layout/gear1"/>
    <dgm:cxn modelId="{E5698F78-FDBA-41EE-BD1F-3F2CDE9A2833}" type="presParOf" srcId="{98D49B4E-D5CD-46FB-A83E-BE18ACC62044}" destId="{1D5C093B-C833-4693-8B01-A9E3F47F929D}" srcOrd="2" destOrd="0" presId="urn:microsoft.com/office/officeart/2005/8/layout/gear1"/>
    <dgm:cxn modelId="{DCC37F3D-179E-421B-A7FE-7EE9FFA3FAAC}" type="presParOf" srcId="{98D49B4E-D5CD-46FB-A83E-BE18ACC62044}" destId="{08720DBE-2387-400F-9DFE-5F0DA10C7444}" srcOrd="3" destOrd="0" presId="urn:microsoft.com/office/officeart/2005/8/layout/gear1"/>
    <dgm:cxn modelId="{9D4351FC-7C47-4106-983A-BCD515745B44}" type="presParOf" srcId="{98D49B4E-D5CD-46FB-A83E-BE18ACC62044}" destId="{DD09841E-F70A-4701-AC20-C76351FA9881}" srcOrd="4" destOrd="0" presId="urn:microsoft.com/office/officeart/2005/8/layout/gear1"/>
    <dgm:cxn modelId="{0B2CDF30-FA4F-4D45-869C-929EF006FE67}" type="presParOf" srcId="{98D49B4E-D5CD-46FB-A83E-BE18ACC62044}" destId="{0AB44E68-94EC-4D40-AA4F-2DC4E8224B8C}" srcOrd="5" destOrd="0" presId="urn:microsoft.com/office/officeart/2005/8/layout/gear1"/>
    <dgm:cxn modelId="{F2216B61-A937-4551-9AEC-3A17F946C69A}" type="presParOf" srcId="{98D49B4E-D5CD-46FB-A83E-BE18ACC62044}" destId="{9DA9A6AF-8754-4924-BC96-63A0F4467914}" srcOrd="6" destOrd="0" presId="urn:microsoft.com/office/officeart/2005/8/layout/gear1"/>
    <dgm:cxn modelId="{BE557CFE-C7DA-4486-9813-BFF380F839F7}" type="presParOf" srcId="{98D49B4E-D5CD-46FB-A83E-BE18ACC62044}" destId="{C67FEE9D-4A54-4BBC-A136-2B5E5A58DC52}" srcOrd="7" destOrd="0" presId="urn:microsoft.com/office/officeart/2005/8/layout/gear1"/>
    <dgm:cxn modelId="{B974E9A8-B20B-4045-818F-A6AA41346ABA}" type="presParOf" srcId="{98D49B4E-D5CD-46FB-A83E-BE18ACC62044}" destId="{3EE70525-8636-4C0F-B2C0-87293245D1F0}" srcOrd="8" destOrd="0" presId="urn:microsoft.com/office/officeart/2005/8/layout/gear1"/>
    <dgm:cxn modelId="{B7FB5AFA-C54C-46B9-A76F-E67F2760796B}" type="presParOf" srcId="{98D49B4E-D5CD-46FB-A83E-BE18ACC62044}" destId="{E91EE3EC-431B-45A2-B9BD-918562FAAAA1}" srcOrd="9" destOrd="0" presId="urn:microsoft.com/office/officeart/2005/8/layout/gear1"/>
    <dgm:cxn modelId="{49E4C779-E711-4F2F-BE39-7EF13F45F1BC}" type="presParOf" srcId="{98D49B4E-D5CD-46FB-A83E-BE18ACC62044}" destId="{E7E0A696-8E57-4721-99AC-971B7E1A1E83}" srcOrd="10" destOrd="0" presId="urn:microsoft.com/office/officeart/2005/8/layout/gear1"/>
    <dgm:cxn modelId="{80E09DD7-D296-47CD-B783-425EC1972314}" type="presParOf" srcId="{98D49B4E-D5CD-46FB-A83E-BE18ACC62044}" destId="{D8091964-1D05-437E-BFD2-6E0F7B45E6F9}" srcOrd="11" destOrd="0" presId="urn:microsoft.com/office/officeart/2005/8/layout/gear1"/>
    <dgm:cxn modelId="{23448C47-2AD2-49FD-A539-1C4942F56FD4}" type="presParOf" srcId="{98D49B4E-D5CD-46FB-A83E-BE18ACC62044}" destId="{03B8146B-D6FA-4B83-BE19-E228861F4EB5}" srcOrd="12" destOrd="0" presId="urn:microsoft.com/office/officeart/2005/8/layout/gear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8C993-65E6-4E86-83C1-62E1DA0CC8CB}" type="doc">
      <dgm:prSet loTypeId="urn:microsoft.com/office/officeart/2005/8/layout/vProcess5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82548-060C-49DD-A03A-0A3DA6D97343}">
      <dgm:prSet phldrT="[Text]" custT="1"/>
      <dgm:spPr/>
      <dgm:t>
        <a:bodyPr/>
        <a:lstStyle/>
        <a:p>
          <a:pPr algn="ctr"/>
          <a:r>
            <a:rPr lang="en-US" sz="2800" b="0" i="0" smtClean="0"/>
            <a:t>Nghiên cứu cơ sở lý thuyết và  nguyên lý thiết kế mô hình mã dòng</a:t>
          </a:r>
          <a:endParaRPr lang="en-US" sz="2800" b="0" i="0"/>
        </a:p>
      </dgm:t>
    </dgm:pt>
    <dgm:pt modelId="{08E710A9-01F8-4B6D-834B-38739D662B24}" type="parTrans" cxnId="{76B7ED7C-9F45-44BE-9075-CD4972824F4A}">
      <dgm:prSet/>
      <dgm:spPr/>
      <dgm:t>
        <a:bodyPr/>
        <a:lstStyle/>
        <a:p>
          <a:endParaRPr lang="en-US" b="0"/>
        </a:p>
      </dgm:t>
    </dgm:pt>
    <dgm:pt modelId="{E1AAA9AF-F738-462B-A49C-0E356814CD23}" type="sibTrans" cxnId="{76B7ED7C-9F45-44BE-9075-CD4972824F4A}">
      <dgm:prSet/>
      <dgm:spPr/>
      <dgm:t>
        <a:bodyPr/>
        <a:lstStyle/>
        <a:p>
          <a:endParaRPr lang="en-US" b="0"/>
        </a:p>
      </dgm:t>
    </dgm:pt>
    <dgm:pt modelId="{0A373F26-9F4C-479D-8502-BAAA76504BF1}">
      <dgm:prSet phldrT="[Text]" custT="1"/>
      <dgm:spPr/>
      <dgm:t>
        <a:bodyPr/>
        <a:lstStyle/>
        <a:p>
          <a:pPr algn="ctr"/>
          <a:r>
            <a:rPr lang="en-US" sz="2800" b="0" smtClean="0"/>
            <a:t>Khảo sát chi tiết mã dòng ZUC</a:t>
          </a:r>
          <a:endParaRPr lang="en-US" sz="2800" b="0"/>
        </a:p>
      </dgm:t>
    </dgm:pt>
    <dgm:pt modelId="{5FD65D6B-50EC-4B40-B320-96A36F058925}" type="parTrans" cxnId="{0F72563C-853E-4B54-A17D-EC8D025C7AE3}">
      <dgm:prSet/>
      <dgm:spPr/>
      <dgm:t>
        <a:bodyPr/>
        <a:lstStyle/>
        <a:p>
          <a:endParaRPr lang="en-US" b="0"/>
        </a:p>
      </dgm:t>
    </dgm:pt>
    <dgm:pt modelId="{B2BF6BE3-0B75-4965-B29E-0D8DB3DA8843}" type="sibTrans" cxnId="{0F72563C-853E-4B54-A17D-EC8D025C7AE3}">
      <dgm:prSet/>
      <dgm:spPr/>
      <dgm:t>
        <a:bodyPr/>
        <a:lstStyle/>
        <a:p>
          <a:endParaRPr lang="en-US" b="0"/>
        </a:p>
      </dgm:t>
    </dgm:pt>
    <dgm:pt modelId="{0F0E6CF9-2B84-482C-9FE7-B997DE66007E}">
      <dgm:prSet phldrT="[Text]" custT="1"/>
      <dgm:spPr/>
      <dgm:t>
        <a:bodyPr/>
        <a:lstStyle/>
        <a:p>
          <a:pPr algn="ctr"/>
          <a:r>
            <a:rPr lang="en-US" sz="2800" b="0" smtClean="0"/>
            <a:t>Hiện thực chương trình minh họa</a:t>
          </a:r>
          <a:endParaRPr lang="en-US" sz="2800" b="0"/>
        </a:p>
      </dgm:t>
    </dgm:pt>
    <dgm:pt modelId="{2F0F38B6-E2E4-43F4-A356-AF94140F6B02}" type="parTrans" cxnId="{7D875DF5-5F31-4B9A-A38A-FFEC7ED1CDBB}">
      <dgm:prSet/>
      <dgm:spPr/>
      <dgm:t>
        <a:bodyPr/>
        <a:lstStyle/>
        <a:p>
          <a:endParaRPr lang="en-US" b="0"/>
        </a:p>
      </dgm:t>
    </dgm:pt>
    <dgm:pt modelId="{F2CB26F1-90DF-4EC0-A7F0-46BC512D4641}" type="sibTrans" cxnId="{7D875DF5-5F31-4B9A-A38A-FFEC7ED1CDBB}">
      <dgm:prSet/>
      <dgm:spPr/>
      <dgm:t>
        <a:bodyPr/>
        <a:lstStyle/>
        <a:p>
          <a:endParaRPr lang="en-US" b="0"/>
        </a:p>
      </dgm:t>
    </dgm:pt>
    <dgm:pt modelId="{4C86DB32-D473-432B-B54E-9463BF83C3A8}">
      <dgm:prSet phldrT="[Text]" custT="1"/>
      <dgm:spPr/>
      <dgm:t>
        <a:bodyPr/>
        <a:lstStyle/>
        <a:p>
          <a:pPr algn="ctr"/>
          <a:r>
            <a:rPr lang="en-US" sz="2800" b="0" smtClean="0"/>
            <a:t>So sánh tốc độ ZUC với mã khối. Đo đạc các đặc tính mật mã của ZUC</a:t>
          </a:r>
          <a:endParaRPr lang="en-US" sz="2800" b="0"/>
        </a:p>
      </dgm:t>
    </dgm:pt>
    <dgm:pt modelId="{4CDFB860-B795-4D38-BD25-995A35DA041E}" type="parTrans" cxnId="{972F395F-859B-4AC7-BE42-6718AF3AA247}">
      <dgm:prSet/>
      <dgm:spPr/>
      <dgm:t>
        <a:bodyPr/>
        <a:lstStyle/>
        <a:p>
          <a:endParaRPr lang="en-US" b="0"/>
        </a:p>
      </dgm:t>
    </dgm:pt>
    <dgm:pt modelId="{20FE42E4-073E-4228-83BC-03D18846177C}" type="sibTrans" cxnId="{972F395F-859B-4AC7-BE42-6718AF3AA247}">
      <dgm:prSet/>
      <dgm:spPr/>
      <dgm:t>
        <a:bodyPr/>
        <a:lstStyle/>
        <a:p>
          <a:endParaRPr lang="en-US" b="0"/>
        </a:p>
      </dgm:t>
    </dgm:pt>
    <dgm:pt modelId="{C3E5E6DB-11D9-4365-9B76-46C32981A174}" type="pres">
      <dgm:prSet presAssocID="{17D8C993-65E6-4E86-83C1-62E1DA0CC8C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549C6-C78F-4C58-A2C8-7B659A9734D7}" type="pres">
      <dgm:prSet presAssocID="{17D8C993-65E6-4E86-83C1-62E1DA0CC8CB}" presName="dummyMaxCanvas" presStyleCnt="0">
        <dgm:presLayoutVars/>
      </dgm:prSet>
      <dgm:spPr/>
    </dgm:pt>
    <dgm:pt modelId="{47B2D493-6887-473D-9F40-BA2159EDC69A}" type="pres">
      <dgm:prSet presAssocID="{17D8C993-65E6-4E86-83C1-62E1DA0CC8C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F0DD-E0E7-4A51-8195-02A473B41B65}" type="pres">
      <dgm:prSet presAssocID="{17D8C993-65E6-4E86-83C1-62E1DA0CC8C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8B361-B839-44F1-B398-02108B65D047}" type="pres">
      <dgm:prSet presAssocID="{17D8C993-65E6-4E86-83C1-62E1DA0CC8C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4200B-68D4-4571-92B5-142B3DC00243}" type="pres">
      <dgm:prSet presAssocID="{17D8C993-65E6-4E86-83C1-62E1DA0CC8C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D22E2-1C21-4C4A-B92C-EC9EBBE995B0}" type="pres">
      <dgm:prSet presAssocID="{17D8C993-65E6-4E86-83C1-62E1DA0CC8C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5991D-07C5-4ED5-9996-CB1264C74B3F}" type="pres">
      <dgm:prSet presAssocID="{17D8C993-65E6-4E86-83C1-62E1DA0CC8C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7FB6-99B7-45DE-9868-D8C0AF5908F6}" type="pres">
      <dgm:prSet presAssocID="{17D8C993-65E6-4E86-83C1-62E1DA0CC8C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63946-97AC-4D5D-9146-E1F46450816C}" type="pres">
      <dgm:prSet presAssocID="{17D8C993-65E6-4E86-83C1-62E1DA0CC8C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052A1-E5ED-410F-95E8-4E7411360E62}" type="pres">
      <dgm:prSet presAssocID="{17D8C993-65E6-4E86-83C1-62E1DA0CC8C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F3967-4593-4AA3-B318-12207C4FA76C}" type="pres">
      <dgm:prSet presAssocID="{17D8C993-65E6-4E86-83C1-62E1DA0CC8C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E3B0B-537B-452F-8987-E819AA6F8545}" type="pres">
      <dgm:prSet presAssocID="{17D8C993-65E6-4E86-83C1-62E1DA0CC8C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00FDD-A635-4413-99CB-19FC6B9B1290}" type="presOf" srcId="{B2BF6BE3-0B75-4965-B29E-0D8DB3DA8843}" destId="{D1D5991D-07C5-4ED5-9996-CB1264C74B3F}" srcOrd="0" destOrd="0" presId="urn:microsoft.com/office/officeart/2005/8/layout/vProcess5"/>
    <dgm:cxn modelId="{AF8BD3B4-C033-4798-A3DB-6787A3EB0D34}" type="presOf" srcId="{0A373F26-9F4C-479D-8502-BAAA76504BF1}" destId="{B40FF0DD-E0E7-4A51-8195-02A473B41B65}" srcOrd="0" destOrd="0" presId="urn:microsoft.com/office/officeart/2005/8/layout/vProcess5"/>
    <dgm:cxn modelId="{CF2D9468-43F0-4A8B-B00A-E2BE4A7FD9DF}" type="presOf" srcId="{0F0E6CF9-2B84-482C-9FE7-B997DE66007E}" destId="{B31F3967-4593-4AA3-B318-12207C4FA76C}" srcOrd="1" destOrd="0" presId="urn:microsoft.com/office/officeart/2005/8/layout/vProcess5"/>
    <dgm:cxn modelId="{76B7ED7C-9F45-44BE-9075-CD4972824F4A}" srcId="{17D8C993-65E6-4E86-83C1-62E1DA0CC8CB}" destId="{2AA82548-060C-49DD-A03A-0A3DA6D97343}" srcOrd="0" destOrd="0" parTransId="{08E710A9-01F8-4B6D-834B-38739D662B24}" sibTransId="{E1AAA9AF-F738-462B-A49C-0E356814CD23}"/>
    <dgm:cxn modelId="{A16D70AF-C114-4077-ADFC-65DD6B077FBA}" type="presOf" srcId="{4C86DB32-D473-432B-B54E-9463BF83C3A8}" destId="{C544200B-68D4-4571-92B5-142B3DC00243}" srcOrd="0" destOrd="0" presId="urn:microsoft.com/office/officeart/2005/8/layout/vProcess5"/>
    <dgm:cxn modelId="{52705A31-C52E-436B-B485-7AEA119BA798}" type="presOf" srcId="{2AA82548-060C-49DD-A03A-0A3DA6D97343}" destId="{47B2D493-6887-473D-9F40-BA2159EDC69A}" srcOrd="0" destOrd="0" presId="urn:microsoft.com/office/officeart/2005/8/layout/vProcess5"/>
    <dgm:cxn modelId="{0F72563C-853E-4B54-A17D-EC8D025C7AE3}" srcId="{17D8C993-65E6-4E86-83C1-62E1DA0CC8CB}" destId="{0A373F26-9F4C-479D-8502-BAAA76504BF1}" srcOrd="1" destOrd="0" parTransId="{5FD65D6B-50EC-4B40-B320-96A36F058925}" sibTransId="{B2BF6BE3-0B75-4965-B29E-0D8DB3DA8843}"/>
    <dgm:cxn modelId="{00B0D506-E0B5-4E83-9738-CBA62624A58E}" type="presOf" srcId="{2AA82548-060C-49DD-A03A-0A3DA6D97343}" destId="{D0263946-97AC-4D5D-9146-E1F46450816C}" srcOrd="1" destOrd="0" presId="urn:microsoft.com/office/officeart/2005/8/layout/vProcess5"/>
    <dgm:cxn modelId="{BE996C9D-E049-48DA-BF58-309A4BAE8E14}" type="presOf" srcId="{F2CB26F1-90DF-4EC0-A7F0-46BC512D4641}" destId="{6A537FB6-99B7-45DE-9868-D8C0AF5908F6}" srcOrd="0" destOrd="0" presId="urn:microsoft.com/office/officeart/2005/8/layout/vProcess5"/>
    <dgm:cxn modelId="{644B92CE-2B5F-437F-84F2-5184EB3AFFF0}" type="presOf" srcId="{0A373F26-9F4C-479D-8502-BAAA76504BF1}" destId="{BCB052A1-E5ED-410F-95E8-4E7411360E62}" srcOrd="1" destOrd="0" presId="urn:microsoft.com/office/officeart/2005/8/layout/vProcess5"/>
    <dgm:cxn modelId="{489AB16F-C8FD-48FA-993F-03448A25954E}" type="presOf" srcId="{0F0E6CF9-2B84-482C-9FE7-B997DE66007E}" destId="{9418B361-B839-44F1-B398-02108B65D047}" srcOrd="0" destOrd="0" presId="urn:microsoft.com/office/officeart/2005/8/layout/vProcess5"/>
    <dgm:cxn modelId="{9A8AE035-C054-464B-A239-73B305B4904E}" type="presOf" srcId="{4C86DB32-D473-432B-B54E-9463BF83C3A8}" destId="{A2CE3B0B-537B-452F-8987-E819AA6F8545}" srcOrd="1" destOrd="0" presId="urn:microsoft.com/office/officeart/2005/8/layout/vProcess5"/>
    <dgm:cxn modelId="{30F0857F-EDD8-49DB-A58F-B90EACBEC326}" type="presOf" srcId="{E1AAA9AF-F738-462B-A49C-0E356814CD23}" destId="{4ECD22E2-1C21-4C4A-B92C-EC9EBBE995B0}" srcOrd="0" destOrd="0" presId="urn:microsoft.com/office/officeart/2005/8/layout/vProcess5"/>
    <dgm:cxn modelId="{7D875DF5-5F31-4B9A-A38A-FFEC7ED1CDBB}" srcId="{17D8C993-65E6-4E86-83C1-62E1DA0CC8CB}" destId="{0F0E6CF9-2B84-482C-9FE7-B997DE66007E}" srcOrd="2" destOrd="0" parTransId="{2F0F38B6-E2E4-43F4-A356-AF94140F6B02}" sibTransId="{F2CB26F1-90DF-4EC0-A7F0-46BC512D4641}"/>
    <dgm:cxn modelId="{55D4976E-B8CA-4536-885D-194C94FA90A4}" type="presOf" srcId="{17D8C993-65E6-4E86-83C1-62E1DA0CC8CB}" destId="{C3E5E6DB-11D9-4365-9B76-46C32981A174}" srcOrd="0" destOrd="0" presId="urn:microsoft.com/office/officeart/2005/8/layout/vProcess5"/>
    <dgm:cxn modelId="{972F395F-859B-4AC7-BE42-6718AF3AA247}" srcId="{17D8C993-65E6-4E86-83C1-62E1DA0CC8CB}" destId="{4C86DB32-D473-432B-B54E-9463BF83C3A8}" srcOrd="3" destOrd="0" parTransId="{4CDFB860-B795-4D38-BD25-995A35DA041E}" sibTransId="{20FE42E4-073E-4228-83BC-03D18846177C}"/>
    <dgm:cxn modelId="{4C2EF334-457C-4745-B348-BA6EEBDDF693}" type="presParOf" srcId="{C3E5E6DB-11D9-4365-9B76-46C32981A174}" destId="{9A5549C6-C78F-4C58-A2C8-7B659A9734D7}" srcOrd="0" destOrd="0" presId="urn:microsoft.com/office/officeart/2005/8/layout/vProcess5"/>
    <dgm:cxn modelId="{7BE67580-A53B-455E-AB8A-5A47870360AC}" type="presParOf" srcId="{C3E5E6DB-11D9-4365-9B76-46C32981A174}" destId="{47B2D493-6887-473D-9F40-BA2159EDC69A}" srcOrd="1" destOrd="0" presId="urn:microsoft.com/office/officeart/2005/8/layout/vProcess5"/>
    <dgm:cxn modelId="{E07E523E-CCC2-40D6-B6F4-7DFBA3F65B03}" type="presParOf" srcId="{C3E5E6DB-11D9-4365-9B76-46C32981A174}" destId="{B40FF0DD-E0E7-4A51-8195-02A473B41B65}" srcOrd="2" destOrd="0" presId="urn:microsoft.com/office/officeart/2005/8/layout/vProcess5"/>
    <dgm:cxn modelId="{D63D1ECB-E79D-4D69-91BB-39FC1F2827FA}" type="presParOf" srcId="{C3E5E6DB-11D9-4365-9B76-46C32981A174}" destId="{9418B361-B839-44F1-B398-02108B65D047}" srcOrd="3" destOrd="0" presId="urn:microsoft.com/office/officeart/2005/8/layout/vProcess5"/>
    <dgm:cxn modelId="{28A9C64B-2526-4554-B050-1247532026F3}" type="presParOf" srcId="{C3E5E6DB-11D9-4365-9B76-46C32981A174}" destId="{C544200B-68D4-4571-92B5-142B3DC00243}" srcOrd="4" destOrd="0" presId="urn:microsoft.com/office/officeart/2005/8/layout/vProcess5"/>
    <dgm:cxn modelId="{74154413-FE37-4601-84A9-844F2C66522B}" type="presParOf" srcId="{C3E5E6DB-11D9-4365-9B76-46C32981A174}" destId="{4ECD22E2-1C21-4C4A-B92C-EC9EBBE995B0}" srcOrd="5" destOrd="0" presId="urn:microsoft.com/office/officeart/2005/8/layout/vProcess5"/>
    <dgm:cxn modelId="{63A77489-E31D-404C-B055-B42594CE2112}" type="presParOf" srcId="{C3E5E6DB-11D9-4365-9B76-46C32981A174}" destId="{D1D5991D-07C5-4ED5-9996-CB1264C74B3F}" srcOrd="6" destOrd="0" presId="urn:microsoft.com/office/officeart/2005/8/layout/vProcess5"/>
    <dgm:cxn modelId="{6334F7CE-B118-48F8-87C8-A2FFC3BE5519}" type="presParOf" srcId="{C3E5E6DB-11D9-4365-9B76-46C32981A174}" destId="{6A537FB6-99B7-45DE-9868-D8C0AF5908F6}" srcOrd="7" destOrd="0" presId="urn:microsoft.com/office/officeart/2005/8/layout/vProcess5"/>
    <dgm:cxn modelId="{812BFC82-2859-460B-812D-42CB315ACEA4}" type="presParOf" srcId="{C3E5E6DB-11D9-4365-9B76-46C32981A174}" destId="{D0263946-97AC-4D5D-9146-E1F46450816C}" srcOrd="8" destOrd="0" presId="urn:microsoft.com/office/officeart/2005/8/layout/vProcess5"/>
    <dgm:cxn modelId="{D48F2015-2470-40F0-9441-F923B1E12D86}" type="presParOf" srcId="{C3E5E6DB-11D9-4365-9B76-46C32981A174}" destId="{BCB052A1-E5ED-410F-95E8-4E7411360E62}" srcOrd="9" destOrd="0" presId="urn:microsoft.com/office/officeart/2005/8/layout/vProcess5"/>
    <dgm:cxn modelId="{66A001D1-84CE-4C14-9A0D-8DF1CF4F6AC8}" type="presParOf" srcId="{C3E5E6DB-11D9-4365-9B76-46C32981A174}" destId="{B31F3967-4593-4AA3-B318-12207C4FA76C}" srcOrd="10" destOrd="0" presId="urn:microsoft.com/office/officeart/2005/8/layout/vProcess5"/>
    <dgm:cxn modelId="{044B1070-7551-4F85-83AF-6D2DED3C3AAC}" type="presParOf" srcId="{C3E5E6DB-11D9-4365-9B76-46C32981A174}" destId="{A2CE3B0B-537B-452F-8987-E819AA6F8545}" srcOrd="11" destOrd="0" presId="urn:microsoft.com/office/officeart/2005/8/layout/v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Lý thuyết căn bản mã dòng</a:t>
          </a:r>
          <a:endParaRPr lang="en-US" b="1">
            <a:solidFill>
              <a:srgbClr val="FF0000"/>
            </a:solidFill>
          </a:endParaRPr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3A949E35-F835-46E3-9DBF-5196F47F240F}" type="presOf" srcId="{4416974A-F205-48B2-BDE8-B2C6C2D7BC44}" destId="{CD59D207-92DD-4145-8676-2322E6AFFA49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DFC47734-4D74-49BA-BAFA-0B7AE0DA88AB}" type="presOf" srcId="{DBAB9713-274A-4E92-900F-BDC24139EC70}" destId="{5D965B73-6353-4EF8-8358-D4DE14D61938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66F8E5AB-A48B-4108-80C6-CEDE932DF4ED}" type="presOf" srcId="{93337A5E-9476-46FC-8DDC-E7F8A1E0989B}" destId="{80B162B7-F563-4FC4-AA49-AF02E1E01E37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0B307694-210F-4FEF-87F8-7A5C95239C79}" type="presOf" srcId="{FCA5203D-7D96-45D9-A47C-B1AB4200A79B}" destId="{71D4DEAE-B8E0-450F-A02D-E864E18D39DB}" srcOrd="0" destOrd="0" presId="urn:microsoft.com/office/officeart/2005/8/layout/chevron2"/>
    <dgm:cxn modelId="{64A8AE0A-4FC4-44AC-9C2B-37381ED2BC75}" type="presOf" srcId="{12844161-CF06-4017-8FD2-ACD8BE51C613}" destId="{8D4E7A76-3B2D-4B2D-B920-DEB1E999BFA1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F584B838-ABCC-48CA-B736-946997801A42}" type="presOf" srcId="{3C5349AB-052E-450E-B0E5-3329580E79A5}" destId="{0EBB5D90-5482-4C0B-BF0E-9A060B8C191A}" srcOrd="0" destOrd="0" presId="urn:microsoft.com/office/officeart/2005/8/layout/chevron2"/>
    <dgm:cxn modelId="{2866E6C8-2492-43FB-AA67-8C69FF9B0805}" type="presOf" srcId="{4753CF23-4F40-42B2-BEDC-C5D3DF5E1772}" destId="{56819505-43D0-4BA7-87F0-454B1EC20CD6}" srcOrd="0" destOrd="0" presId="urn:microsoft.com/office/officeart/2005/8/layout/chevron2"/>
    <dgm:cxn modelId="{4CA6E7A7-6739-4552-81BB-10DA63C7E7C2}" type="presOf" srcId="{09AB8FDF-E2A9-4494-ACC0-47952A5CF9FE}" destId="{A8AEAFF7-41C7-49EE-A8A8-DE75CBCB9E33}" srcOrd="0" destOrd="0" presId="urn:microsoft.com/office/officeart/2005/8/layout/chevron2"/>
    <dgm:cxn modelId="{EE50D8AC-131D-48C8-B385-33D1912106E4}" type="presOf" srcId="{9FCA7F40-E9B8-4F57-B6B1-6EE84A19FAE9}" destId="{D03A7E14-C68F-49E3-B459-8514579CF091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5DB8C85-DD58-401B-828E-33DA6C0C506A}" type="presOf" srcId="{C05C549C-604B-4C57-8632-9E1414014404}" destId="{64AE8AFF-8826-4934-B243-A53B650FD967}" srcOrd="0" destOrd="0" presId="urn:microsoft.com/office/officeart/2005/8/layout/chevron2"/>
    <dgm:cxn modelId="{D0ED4974-FCA4-44AD-B807-23F8C6956355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58F7484-07D0-4E03-A83C-195ACCFFAA46}" type="presOf" srcId="{6DEB8F58-B38E-4CAD-BA9D-07202DC9FAC0}" destId="{AE7C6710-F2A4-4745-8315-48F7CF055047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C14BEAB-58DA-49C7-BB16-84373844698F}" type="presOf" srcId="{F96FD2CB-132B-443E-8D63-E114E9B6CA9F}" destId="{BBE95D01-2B0E-48A3-8000-0B90989D9E13}" srcOrd="0" destOrd="0" presId="urn:microsoft.com/office/officeart/2005/8/layout/chevron2"/>
    <dgm:cxn modelId="{7E9628E7-AC5A-4452-8776-F5CA521E59CF}" type="presParOf" srcId="{A8AEAFF7-41C7-49EE-A8A8-DE75CBCB9E33}" destId="{CDB6FDB1-6016-4637-8DDB-88CEE96C8602}" srcOrd="0" destOrd="0" presId="urn:microsoft.com/office/officeart/2005/8/layout/chevron2"/>
    <dgm:cxn modelId="{764E84D2-9283-40CD-A7E8-C95BB9426503}" type="presParOf" srcId="{CDB6FDB1-6016-4637-8DDB-88CEE96C8602}" destId="{56819505-43D0-4BA7-87F0-454B1EC20CD6}" srcOrd="0" destOrd="0" presId="urn:microsoft.com/office/officeart/2005/8/layout/chevron2"/>
    <dgm:cxn modelId="{6BFC945D-BBEA-4D70-8D07-11AD18FC037C}" type="presParOf" srcId="{CDB6FDB1-6016-4637-8DDB-88CEE96C8602}" destId="{0EBB5D90-5482-4C0B-BF0E-9A060B8C191A}" srcOrd="1" destOrd="0" presId="urn:microsoft.com/office/officeart/2005/8/layout/chevron2"/>
    <dgm:cxn modelId="{FD43ED2F-EA54-4B1B-ABE8-A7B7106AE136}" type="presParOf" srcId="{A8AEAFF7-41C7-49EE-A8A8-DE75CBCB9E33}" destId="{84F3AD3E-C057-46C0-9803-ED244067621D}" srcOrd="1" destOrd="0" presId="urn:microsoft.com/office/officeart/2005/8/layout/chevron2"/>
    <dgm:cxn modelId="{9DD81A43-E8BC-40CE-8CA2-A891BDB24239}" type="presParOf" srcId="{A8AEAFF7-41C7-49EE-A8A8-DE75CBCB9E33}" destId="{FEE34547-9246-4412-88DD-15D3544F366D}" srcOrd="2" destOrd="0" presId="urn:microsoft.com/office/officeart/2005/8/layout/chevron2"/>
    <dgm:cxn modelId="{6B4A6AE7-8DFB-4CE7-9949-F653B2818A63}" type="presParOf" srcId="{FEE34547-9246-4412-88DD-15D3544F366D}" destId="{CD59D207-92DD-4145-8676-2322E6AFFA49}" srcOrd="0" destOrd="0" presId="urn:microsoft.com/office/officeart/2005/8/layout/chevron2"/>
    <dgm:cxn modelId="{361C1DF2-0D9B-44A9-8879-FE9E9A5DC210}" type="presParOf" srcId="{FEE34547-9246-4412-88DD-15D3544F366D}" destId="{5D965B73-6353-4EF8-8358-D4DE14D61938}" srcOrd="1" destOrd="0" presId="urn:microsoft.com/office/officeart/2005/8/layout/chevron2"/>
    <dgm:cxn modelId="{8B3437B5-C017-422E-A5B7-0CE0E995AEA5}" type="presParOf" srcId="{A8AEAFF7-41C7-49EE-A8A8-DE75CBCB9E33}" destId="{6F228507-8BD8-4EA3-A733-1B0D1FD8F930}" srcOrd="3" destOrd="0" presId="urn:microsoft.com/office/officeart/2005/8/layout/chevron2"/>
    <dgm:cxn modelId="{E2E7CACA-4C1E-4076-BDF8-548BF2943DBE}" type="presParOf" srcId="{A8AEAFF7-41C7-49EE-A8A8-DE75CBCB9E33}" destId="{F022D79F-0D04-42AF-B85B-A12C34238FE0}" srcOrd="4" destOrd="0" presId="urn:microsoft.com/office/officeart/2005/8/layout/chevron2"/>
    <dgm:cxn modelId="{4D27FA5A-F6F0-476B-BBE0-5815D1DA20BB}" type="presParOf" srcId="{F022D79F-0D04-42AF-B85B-A12C34238FE0}" destId="{BBE95D01-2B0E-48A3-8000-0B90989D9E13}" srcOrd="0" destOrd="0" presId="urn:microsoft.com/office/officeart/2005/8/layout/chevron2"/>
    <dgm:cxn modelId="{1A71DDB2-0C08-42B1-8094-ADAF207985D5}" type="presParOf" srcId="{F022D79F-0D04-42AF-B85B-A12C34238FE0}" destId="{AE7C6710-F2A4-4745-8315-48F7CF055047}" srcOrd="1" destOrd="0" presId="urn:microsoft.com/office/officeart/2005/8/layout/chevron2"/>
    <dgm:cxn modelId="{E07F0127-2F61-4324-8B00-A73F185F8D9F}" type="presParOf" srcId="{A8AEAFF7-41C7-49EE-A8A8-DE75CBCB9E33}" destId="{51DAC827-E3E2-402B-8559-824DA3756D45}" srcOrd="5" destOrd="0" presId="urn:microsoft.com/office/officeart/2005/8/layout/chevron2"/>
    <dgm:cxn modelId="{2321420D-235F-4766-B9E0-3BCD3C6CD824}" type="presParOf" srcId="{A8AEAFF7-41C7-49EE-A8A8-DE75CBCB9E33}" destId="{A77C272A-872F-4A4D-A573-BCD775472907}" srcOrd="6" destOrd="0" presId="urn:microsoft.com/office/officeart/2005/8/layout/chevron2"/>
    <dgm:cxn modelId="{77981F47-CBAE-4B78-96AB-C7990705F769}" type="presParOf" srcId="{A77C272A-872F-4A4D-A573-BCD775472907}" destId="{8D4E7A76-3B2D-4B2D-B920-DEB1E999BFA1}" srcOrd="0" destOrd="0" presId="urn:microsoft.com/office/officeart/2005/8/layout/chevron2"/>
    <dgm:cxn modelId="{C0C7DC16-BC4A-4763-9621-656D5F2CC2AF}" type="presParOf" srcId="{A77C272A-872F-4A4D-A573-BCD775472907}" destId="{321DA0E9-3B85-483C-8462-01040C69153B}" srcOrd="1" destOrd="0" presId="urn:microsoft.com/office/officeart/2005/8/layout/chevron2"/>
    <dgm:cxn modelId="{62EE6158-D3B9-4489-8A8B-E210183140F0}" type="presParOf" srcId="{A8AEAFF7-41C7-49EE-A8A8-DE75CBCB9E33}" destId="{03531B61-2CCE-4124-A0F9-C51FA2A93B62}" srcOrd="7" destOrd="0" presId="urn:microsoft.com/office/officeart/2005/8/layout/chevron2"/>
    <dgm:cxn modelId="{659B534C-0D28-4FD9-8939-6DDED20A54BF}" type="presParOf" srcId="{A8AEAFF7-41C7-49EE-A8A8-DE75CBCB9E33}" destId="{4C9C0320-A7CE-44A2-AC0A-F0E66620C2A1}" srcOrd="8" destOrd="0" presId="urn:microsoft.com/office/officeart/2005/8/layout/chevron2"/>
    <dgm:cxn modelId="{62E27FF8-6FFA-47C7-95B9-F2312ABA4986}" type="presParOf" srcId="{4C9C0320-A7CE-44A2-AC0A-F0E66620C2A1}" destId="{71D4DEAE-B8E0-450F-A02D-E864E18D39DB}" srcOrd="0" destOrd="0" presId="urn:microsoft.com/office/officeart/2005/8/layout/chevron2"/>
    <dgm:cxn modelId="{C5C7AC7B-C2D3-4D59-B8AB-EF9AE97A9D5E}" type="presParOf" srcId="{4C9C0320-A7CE-44A2-AC0A-F0E66620C2A1}" destId="{80B162B7-F563-4FC4-AA49-AF02E1E01E37}" srcOrd="1" destOrd="0" presId="urn:microsoft.com/office/officeart/2005/8/layout/chevron2"/>
    <dgm:cxn modelId="{FBF5FB03-71E9-4A32-8F99-751876140D35}" type="presParOf" srcId="{A8AEAFF7-41C7-49EE-A8A8-DE75CBCB9E33}" destId="{088AB62F-7882-484A-BDA8-AE40C994A394}" srcOrd="9" destOrd="0" presId="urn:microsoft.com/office/officeart/2005/8/layout/chevron2"/>
    <dgm:cxn modelId="{7BEE139A-7E9F-455F-ADF8-52DB6BE215DC}" type="presParOf" srcId="{A8AEAFF7-41C7-49EE-A8A8-DE75CBCB9E33}" destId="{02D8A618-93AC-4F04-8890-72AF11AC6988}" srcOrd="10" destOrd="0" presId="urn:microsoft.com/office/officeart/2005/8/layout/chevron2"/>
    <dgm:cxn modelId="{F84413C6-74F9-4B0F-A03B-3115CA1BCFCE}" type="presParOf" srcId="{02D8A618-93AC-4F04-8890-72AF11AC6988}" destId="{D03A7E14-C68F-49E3-B459-8514579CF091}" srcOrd="0" destOrd="0" presId="urn:microsoft.com/office/officeart/2005/8/layout/chevron2"/>
    <dgm:cxn modelId="{5EC8FDF5-6494-4FC8-83CF-C48A9944B5C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>
              <a:solidFill>
                <a:srgbClr val="FF0000"/>
              </a:solidFill>
            </a:rPr>
            <a:t>Mã dòng ZUC</a:t>
          </a:r>
          <a:endParaRPr lang="en-US" b="1">
            <a:solidFill>
              <a:srgbClr val="FF0000"/>
            </a:solidFill>
          </a:endParaRPr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C98F5AB-B9D9-459F-ACA1-616A6F7D5E23}" type="presOf" srcId="{93337A5E-9476-46FC-8DDC-E7F8A1E0989B}" destId="{80B162B7-F563-4FC4-AA49-AF02E1E01E37}" srcOrd="0" destOrd="0" presId="urn:microsoft.com/office/officeart/2005/8/layout/chevron2"/>
    <dgm:cxn modelId="{EC68F44A-517B-4EB2-91E8-77877AD33B38}" type="presOf" srcId="{DBAB9713-274A-4E92-900F-BDC24139EC70}" destId="{5D965B73-6353-4EF8-8358-D4DE14D61938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DFBE29E5-7689-4579-AB7B-E5611B735023}" type="presOf" srcId="{3C5349AB-052E-450E-B0E5-3329580E79A5}" destId="{0EBB5D90-5482-4C0B-BF0E-9A060B8C191A}" srcOrd="0" destOrd="0" presId="urn:microsoft.com/office/officeart/2005/8/layout/chevron2"/>
    <dgm:cxn modelId="{14D341A5-7136-4D96-8CE7-1BE7F2714E0D}" type="presOf" srcId="{FCA5203D-7D96-45D9-A47C-B1AB4200A79B}" destId="{71D4DEAE-B8E0-450F-A02D-E864E18D39DB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0AABEECE-3102-4ECC-8E26-64AC1995AA01}" type="presOf" srcId="{F96FD2CB-132B-443E-8D63-E114E9B6CA9F}" destId="{BBE95D01-2B0E-48A3-8000-0B90989D9E13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8131D770-938C-488E-A536-F10870A7072D}" type="presOf" srcId="{4416974A-F205-48B2-BDE8-B2C6C2D7BC44}" destId="{CD59D207-92DD-4145-8676-2322E6AFFA49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4C434D4-C4D9-4A0F-8A64-DAFB719508CF}" type="presOf" srcId="{4753CF23-4F40-42B2-BEDC-C5D3DF5E1772}" destId="{56819505-43D0-4BA7-87F0-454B1EC20CD6}" srcOrd="0" destOrd="0" presId="urn:microsoft.com/office/officeart/2005/8/layout/chevron2"/>
    <dgm:cxn modelId="{22D206AE-1588-4574-955B-0A088DEF516D}" type="presOf" srcId="{12844161-CF06-4017-8FD2-ACD8BE51C613}" destId="{8D4E7A76-3B2D-4B2D-B920-DEB1E999BFA1}" srcOrd="0" destOrd="0" presId="urn:microsoft.com/office/officeart/2005/8/layout/chevron2"/>
    <dgm:cxn modelId="{DC049055-5B7E-4E39-ADB6-9FF9BE828688}" type="presOf" srcId="{5B9A3D10-50CF-4186-B7DA-213693A101F2}" destId="{321DA0E9-3B85-483C-8462-01040C69153B}" srcOrd="0" destOrd="0" presId="urn:microsoft.com/office/officeart/2005/8/layout/chevron2"/>
    <dgm:cxn modelId="{861A20C2-03C2-4198-B0A5-4F1924FC6571}" type="presOf" srcId="{6DEB8F58-B38E-4CAD-BA9D-07202DC9FAC0}" destId="{AE7C6710-F2A4-4745-8315-48F7CF055047}" srcOrd="0" destOrd="0" presId="urn:microsoft.com/office/officeart/2005/8/layout/chevron2"/>
    <dgm:cxn modelId="{FDE6C090-75EC-47D3-BDA8-2DFFD6FF1F9A}" type="presOf" srcId="{9FCA7F40-E9B8-4F57-B6B1-6EE84A19FAE9}" destId="{D03A7E14-C68F-49E3-B459-8514579CF091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884B5EAE-11B1-4043-B619-8D6C32A3A941}" type="presOf" srcId="{C05C549C-604B-4C57-8632-9E1414014404}" destId="{64AE8AFF-8826-4934-B243-A53B650FD967}" srcOrd="0" destOrd="0" presId="urn:microsoft.com/office/officeart/2005/8/layout/chevron2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5766B294-FA53-412F-B000-47DBF1620E0C}" type="presOf" srcId="{09AB8FDF-E2A9-4494-ACC0-47952A5CF9FE}" destId="{A8AEAFF7-41C7-49EE-A8A8-DE75CBCB9E33}" srcOrd="0" destOrd="0" presId="urn:microsoft.com/office/officeart/2005/8/layout/chevron2"/>
    <dgm:cxn modelId="{0B5BE265-9361-4152-A70B-D27C7C5BA569}" type="presParOf" srcId="{A8AEAFF7-41C7-49EE-A8A8-DE75CBCB9E33}" destId="{CDB6FDB1-6016-4637-8DDB-88CEE96C8602}" srcOrd="0" destOrd="0" presId="urn:microsoft.com/office/officeart/2005/8/layout/chevron2"/>
    <dgm:cxn modelId="{EDC296C0-BF99-4251-8598-68C870606F28}" type="presParOf" srcId="{CDB6FDB1-6016-4637-8DDB-88CEE96C8602}" destId="{56819505-43D0-4BA7-87F0-454B1EC20CD6}" srcOrd="0" destOrd="0" presId="urn:microsoft.com/office/officeart/2005/8/layout/chevron2"/>
    <dgm:cxn modelId="{7FA23DC4-CA6E-4D7D-8C0C-D6BF9B9F0809}" type="presParOf" srcId="{CDB6FDB1-6016-4637-8DDB-88CEE96C8602}" destId="{0EBB5D90-5482-4C0B-BF0E-9A060B8C191A}" srcOrd="1" destOrd="0" presId="urn:microsoft.com/office/officeart/2005/8/layout/chevron2"/>
    <dgm:cxn modelId="{D8537D42-F285-4EB9-8446-F8B1AE013F3A}" type="presParOf" srcId="{A8AEAFF7-41C7-49EE-A8A8-DE75CBCB9E33}" destId="{84F3AD3E-C057-46C0-9803-ED244067621D}" srcOrd="1" destOrd="0" presId="urn:microsoft.com/office/officeart/2005/8/layout/chevron2"/>
    <dgm:cxn modelId="{1C7BF9F7-4EAC-4F15-93ED-9C09E5CC53AE}" type="presParOf" srcId="{A8AEAFF7-41C7-49EE-A8A8-DE75CBCB9E33}" destId="{FEE34547-9246-4412-88DD-15D3544F366D}" srcOrd="2" destOrd="0" presId="urn:microsoft.com/office/officeart/2005/8/layout/chevron2"/>
    <dgm:cxn modelId="{D6DF07B4-F38C-4088-8379-C2FDAAC3C155}" type="presParOf" srcId="{FEE34547-9246-4412-88DD-15D3544F366D}" destId="{CD59D207-92DD-4145-8676-2322E6AFFA49}" srcOrd="0" destOrd="0" presId="urn:microsoft.com/office/officeart/2005/8/layout/chevron2"/>
    <dgm:cxn modelId="{51D08455-514C-4717-B07C-BEC0A8A30B41}" type="presParOf" srcId="{FEE34547-9246-4412-88DD-15D3544F366D}" destId="{5D965B73-6353-4EF8-8358-D4DE14D61938}" srcOrd="1" destOrd="0" presId="urn:microsoft.com/office/officeart/2005/8/layout/chevron2"/>
    <dgm:cxn modelId="{74B56F01-4ED1-4D8F-818F-B801E407BC5C}" type="presParOf" srcId="{A8AEAFF7-41C7-49EE-A8A8-DE75CBCB9E33}" destId="{6F228507-8BD8-4EA3-A733-1B0D1FD8F930}" srcOrd="3" destOrd="0" presId="urn:microsoft.com/office/officeart/2005/8/layout/chevron2"/>
    <dgm:cxn modelId="{ADAC7DA6-25DB-4E47-B585-5285C6B19123}" type="presParOf" srcId="{A8AEAFF7-41C7-49EE-A8A8-DE75CBCB9E33}" destId="{F022D79F-0D04-42AF-B85B-A12C34238FE0}" srcOrd="4" destOrd="0" presId="urn:microsoft.com/office/officeart/2005/8/layout/chevron2"/>
    <dgm:cxn modelId="{2BCBA3B7-9CBB-4604-BF33-5584E5F5F606}" type="presParOf" srcId="{F022D79F-0D04-42AF-B85B-A12C34238FE0}" destId="{BBE95D01-2B0E-48A3-8000-0B90989D9E13}" srcOrd="0" destOrd="0" presId="urn:microsoft.com/office/officeart/2005/8/layout/chevron2"/>
    <dgm:cxn modelId="{906A6108-8F6F-49E6-AF80-DEE37D60DA72}" type="presParOf" srcId="{F022D79F-0D04-42AF-B85B-A12C34238FE0}" destId="{AE7C6710-F2A4-4745-8315-48F7CF055047}" srcOrd="1" destOrd="0" presId="urn:microsoft.com/office/officeart/2005/8/layout/chevron2"/>
    <dgm:cxn modelId="{4855163B-C987-4907-B1D3-4F7E9B21A122}" type="presParOf" srcId="{A8AEAFF7-41C7-49EE-A8A8-DE75CBCB9E33}" destId="{51DAC827-E3E2-402B-8559-824DA3756D45}" srcOrd="5" destOrd="0" presId="urn:microsoft.com/office/officeart/2005/8/layout/chevron2"/>
    <dgm:cxn modelId="{41D3E024-372C-4155-98E7-223FB17981E0}" type="presParOf" srcId="{A8AEAFF7-41C7-49EE-A8A8-DE75CBCB9E33}" destId="{A77C272A-872F-4A4D-A573-BCD775472907}" srcOrd="6" destOrd="0" presId="urn:microsoft.com/office/officeart/2005/8/layout/chevron2"/>
    <dgm:cxn modelId="{79FE4599-8159-46EC-ADDA-245E6C6B38D7}" type="presParOf" srcId="{A77C272A-872F-4A4D-A573-BCD775472907}" destId="{8D4E7A76-3B2D-4B2D-B920-DEB1E999BFA1}" srcOrd="0" destOrd="0" presId="urn:microsoft.com/office/officeart/2005/8/layout/chevron2"/>
    <dgm:cxn modelId="{61456FCE-7D0B-43E6-BBEA-5FAB38FE6FD3}" type="presParOf" srcId="{A77C272A-872F-4A4D-A573-BCD775472907}" destId="{321DA0E9-3B85-483C-8462-01040C69153B}" srcOrd="1" destOrd="0" presId="urn:microsoft.com/office/officeart/2005/8/layout/chevron2"/>
    <dgm:cxn modelId="{D7355571-8ECC-480A-8EEB-6830F82E01E3}" type="presParOf" srcId="{A8AEAFF7-41C7-49EE-A8A8-DE75CBCB9E33}" destId="{03531B61-2CCE-4124-A0F9-C51FA2A93B62}" srcOrd="7" destOrd="0" presId="urn:microsoft.com/office/officeart/2005/8/layout/chevron2"/>
    <dgm:cxn modelId="{BC3654F7-5BDB-47C7-9270-4CA8B3E1D785}" type="presParOf" srcId="{A8AEAFF7-41C7-49EE-A8A8-DE75CBCB9E33}" destId="{4C9C0320-A7CE-44A2-AC0A-F0E66620C2A1}" srcOrd="8" destOrd="0" presId="urn:microsoft.com/office/officeart/2005/8/layout/chevron2"/>
    <dgm:cxn modelId="{62B77B53-40DF-4093-B989-100618811760}" type="presParOf" srcId="{4C9C0320-A7CE-44A2-AC0A-F0E66620C2A1}" destId="{71D4DEAE-B8E0-450F-A02D-E864E18D39DB}" srcOrd="0" destOrd="0" presId="urn:microsoft.com/office/officeart/2005/8/layout/chevron2"/>
    <dgm:cxn modelId="{46DCBE0B-24B0-41CB-8FAE-29AE1B802100}" type="presParOf" srcId="{4C9C0320-A7CE-44A2-AC0A-F0E66620C2A1}" destId="{80B162B7-F563-4FC4-AA49-AF02E1E01E37}" srcOrd="1" destOrd="0" presId="urn:microsoft.com/office/officeart/2005/8/layout/chevron2"/>
    <dgm:cxn modelId="{AA0B9840-A721-4CEF-BFF8-C4C412315958}" type="presParOf" srcId="{A8AEAFF7-41C7-49EE-A8A8-DE75CBCB9E33}" destId="{088AB62F-7882-484A-BDA8-AE40C994A394}" srcOrd="9" destOrd="0" presId="urn:microsoft.com/office/officeart/2005/8/layout/chevron2"/>
    <dgm:cxn modelId="{7133490C-B620-48E9-8BE1-231F8CB570C7}" type="presParOf" srcId="{A8AEAFF7-41C7-49EE-A8A8-DE75CBCB9E33}" destId="{02D8A618-93AC-4F04-8890-72AF11AC6988}" srcOrd="10" destOrd="0" presId="urn:microsoft.com/office/officeart/2005/8/layout/chevron2"/>
    <dgm:cxn modelId="{36ED9983-B5EC-4769-B134-089F28FA434A}" type="presParOf" srcId="{02D8A618-93AC-4F04-8890-72AF11AC6988}" destId="{D03A7E14-C68F-49E3-B459-8514579CF091}" srcOrd="0" destOrd="0" presId="urn:microsoft.com/office/officeart/2005/8/layout/chevron2"/>
    <dgm:cxn modelId="{BF02992E-0E69-4DE8-85D1-7473E2B2FB76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Chương trình thực hiện</a:t>
          </a:r>
          <a:endParaRPr lang="en-US" b="1">
            <a:solidFill>
              <a:srgbClr val="FF0000"/>
            </a:solidFill>
          </a:endParaRPr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44E243E4-984C-4CB5-B61C-E09223BE20DE}" type="presOf" srcId="{4753CF23-4F40-42B2-BEDC-C5D3DF5E1772}" destId="{56819505-43D0-4BA7-87F0-454B1EC20CD6}" srcOrd="0" destOrd="0" presId="urn:microsoft.com/office/officeart/2005/8/layout/chevron2"/>
    <dgm:cxn modelId="{2528A158-DAA3-48B4-8EFD-5F5D75F06A62}" type="presOf" srcId="{FCA5203D-7D96-45D9-A47C-B1AB4200A79B}" destId="{71D4DEAE-B8E0-450F-A02D-E864E18D39DB}" srcOrd="0" destOrd="0" presId="urn:microsoft.com/office/officeart/2005/8/layout/chevron2"/>
    <dgm:cxn modelId="{E95B0B4D-0232-4CF6-9356-1665D89281B1}" type="presOf" srcId="{12844161-CF06-4017-8FD2-ACD8BE51C613}" destId="{8D4E7A76-3B2D-4B2D-B920-DEB1E999BFA1}" srcOrd="0" destOrd="0" presId="urn:microsoft.com/office/officeart/2005/8/layout/chevron2"/>
    <dgm:cxn modelId="{D631EA6A-6E79-4B5C-BDB6-0B951AA02710}" type="presOf" srcId="{09AB8FDF-E2A9-4494-ACC0-47952A5CF9FE}" destId="{A8AEAFF7-41C7-49EE-A8A8-DE75CBCB9E33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C6882F4-C23F-47C4-B2DC-4604A85C7AF5}" type="presOf" srcId="{F96FD2CB-132B-443E-8D63-E114E9B6CA9F}" destId="{BBE95D01-2B0E-48A3-8000-0B90989D9E13}" srcOrd="0" destOrd="0" presId="urn:microsoft.com/office/officeart/2005/8/layout/chevron2"/>
    <dgm:cxn modelId="{E72D91B2-7642-4FDE-B146-D7CEE932B96F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C68488E9-B3BD-4AFF-AC47-2880F0895C65}" type="presOf" srcId="{4416974A-F205-48B2-BDE8-B2C6C2D7BC44}" destId="{CD59D207-92DD-4145-8676-2322E6AFFA49}" srcOrd="0" destOrd="0" presId="urn:microsoft.com/office/officeart/2005/8/layout/chevron2"/>
    <dgm:cxn modelId="{2C74131D-EEA7-4616-B56A-8F29F40ED89F}" type="presOf" srcId="{9FCA7F40-E9B8-4F57-B6B1-6EE84A19FAE9}" destId="{D03A7E14-C68F-49E3-B459-8514579CF091}" srcOrd="0" destOrd="0" presId="urn:microsoft.com/office/officeart/2005/8/layout/chevron2"/>
    <dgm:cxn modelId="{CEEB8839-9617-4FC5-B0C0-D22A12586B8C}" type="presOf" srcId="{6DEB8F58-B38E-4CAD-BA9D-07202DC9FAC0}" destId="{AE7C6710-F2A4-4745-8315-48F7CF05504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2341F4D3-28B9-46F6-8F54-B62CFE1A7244}" type="presOf" srcId="{3C5349AB-052E-450E-B0E5-3329580E79A5}" destId="{0EBB5D90-5482-4C0B-BF0E-9A060B8C191A}" srcOrd="0" destOrd="0" presId="urn:microsoft.com/office/officeart/2005/8/layout/chevron2"/>
    <dgm:cxn modelId="{165AB80A-79FA-43C7-9B28-D73093491644}" type="presOf" srcId="{93337A5E-9476-46FC-8DDC-E7F8A1E0989B}" destId="{80B162B7-F563-4FC4-AA49-AF02E1E01E37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6D5CEC57-27CE-4255-B440-B65CBA304B43}" type="presOf" srcId="{DBAB9713-274A-4E92-900F-BDC24139EC70}" destId="{5D965B73-6353-4EF8-8358-D4DE14D61938}" srcOrd="0" destOrd="0" presId="urn:microsoft.com/office/officeart/2005/8/layout/chevron2"/>
    <dgm:cxn modelId="{1B14973F-6BC1-42A8-BD50-BD1AFF90913B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11498572-DBB2-4A3A-87C1-BEE2DCEE0F58}" type="presParOf" srcId="{A8AEAFF7-41C7-49EE-A8A8-DE75CBCB9E33}" destId="{CDB6FDB1-6016-4637-8DDB-88CEE96C8602}" srcOrd="0" destOrd="0" presId="urn:microsoft.com/office/officeart/2005/8/layout/chevron2"/>
    <dgm:cxn modelId="{A74BB8F5-C44E-4124-AD9D-BB97E376BE83}" type="presParOf" srcId="{CDB6FDB1-6016-4637-8DDB-88CEE96C8602}" destId="{56819505-43D0-4BA7-87F0-454B1EC20CD6}" srcOrd="0" destOrd="0" presId="urn:microsoft.com/office/officeart/2005/8/layout/chevron2"/>
    <dgm:cxn modelId="{77935B34-4571-4540-AA74-3E911AD1E203}" type="presParOf" srcId="{CDB6FDB1-6016-4637-8DDB-88CEE96C8602}" destId="{0EBB5D90-5482-4C0B-BF0E-9A060B8C191A}" srcOrd="1" destOrd="0" presId="urn:microsoft.com/office/officeart/2005/8/layout/chevron2"/>
    <dgm:cxn modelId="{D75D649F-B8DA-4C3C-893A-938A7362DF46}" type="presParOf" srcId="{A8AEAFF7-41C7-49EE-A8A8-DE75CBCB9E33}" destId="{84F3AD3E-C057-46C0-9803-ED244067621D}" srcOrd="1" destOrd="0" presId="urn:microsoft.com/office/officeart/2005/8/layout/chevron2"/>
    <dgm:cxn modelId="{66A2EEA1-E092-4E59-8C66-E488C0B0B023}" type="presParOf" srcId="{A8AEAFF7-41C7-49EE-A8A8-DE75CBCB9E33}" destId="{FEE34547-9246-4412-88DD-15D3544F366D}" srcOrd="2" destOrd="0" presId="urn:microsoft.com/office/officeart/2005/8/layout/chevron2"/>
    <dgm:cxn modelId="{4FE19877-CB0D-4E34-B0BB-B2ED79AA996A}" type="presParOf" srcId="{FEE34547-9246-4412-88DD-15D3544F366D}" destId="{CD59D207-92DD-4145-8676-2322E6AFFA49}" srcOrd="0" destOrd="0" presId="urn:microsoft.com/office/officeart/2005/8/layout/chevron2"/>
    <dgm:cxn modelId="{8ECFCB77-1AD9-47DA-941B-61F0644C4436}" type="presParOf" srcId="{FEE34547-9246-4412-88DD-15D3544F366D}" destId="{5D965B73-6353-4EF8-8358-D4DE14D61938}" srcOrd="1" destOrd="0" presId="urn:microsoft.com/office/officeart/2005/8/layout/chevron2"/>
    <dgm:cxn modelId="{3D8BC829-723D-4176-8C70-D0B08552265B}" type="presParOf" srcId="{A8AEAFF7-41C7-49EE-A8A8-DE75CBCB9E33}" destId="{6F228507-8BD8-4EA3-A733-1B0D1FD8F930}" srcOrd="3" destOrd="0" presId="urn:microsoft.com/office/officeart/2005/8/layout/chevron2"/>
    <dgm:cxn modelId="{D920BBBB-F6FA-485A-B981-6039E1C5C748}" type="presParOf" srcId="{A8AEAFF7-41C7-49EE-A8A8-DE75CBCB9E33}" destId="{F022D79F-0D04-42AF-B85B-A12C34238FE0}" srcOrd="4" destOrd="0" presId="urn:microsoft.com/office/officeart/2005/8/layout/chevron2"/>
    <dgm:cxn modelId="{DF81D39D-75A1-49C4-983F-362EEE24DB23}" type="presParOf" srcId="{F022D79F-0D04-42AF-B85B-A12C34238FE0}" destId="{BBE95D01-2B0E-48A3-8000-0B90989D9E13}" srcOrd="0" destOrd="0" presId="urn:microsoft.com/office/officeart/2005/8/layout/chevron2"/>
    <dgm:cxn modelId="{D4F4EB7C-A8FF-440E-939F-CE3E5A5EA9F3}" type="presParOf" srcId="{F022D79F-0D04-42AF-B85B-A12C34238FE0}" destId="{AE7C6710-F2A4-4745-8315-48F7CF055047}" srcOrd="1" destOrd="0" presId="urn:microsoft.com/office/officeart/2005/8/layout/chevron2"/>
    <dgm:cxn modelId="{FF0EFC3B-FD5D-4D3E-A3A3-9F15F7847F33}" type="presParOf" srcId="{A8AEAFF7-41C7-49EE-A8A8-DE75CBCB9E33}" destId="{51DAC827-E3E2-402B-8559-824DA3756D45}" srcOrd="5" destOrd="0" presId="urn:microsoft.com/office/officeart/2005/8/layout/chevron2"/>
    <dgm:cxn modelId="{22C6DB72-30C6-46F1-AAB5-9088A1905AD8}" type="presParOf" srcId="{A8AEAFF7-41C7-49EE-A8A8-DE75CBCB9E33}" destId="{A77C272A-872F-4A4D-A573-BCD775472907}" srcOrd="6" destOrd="0" presId="urn:microsoft.com/office/officeart/2005/8/layout/chevron2"/>
    <dgm:cxn modelId="{9A77DE40-F58D-4F73-A286-589FB06A239B}" type="presParOf" srcId="{A77C272A-872F-4A4D-A573-BCD775472907}" destId="{8D4E7A76-3B2D-4B2D-B920-DEB1E999BFA1}" srcOrd="0" destOrd="0" presId="urn:microsoft.com/office/officeart/2005/8/layout/chevron2"/>
    <dgm:cxn modelId="{07230E4A-42B6-4187-A6D2-6FAC44194999}" type="presParOf" srcId="{A77C272A-872F-4A4D-A573-BCD775472907}" destId="{321DA0E9-3B85-483C-8462-01040C69153B}" srcOrd="1" destOrd="0" presId="urn:microsoft.com/office/officeart/2005/8/layout/chevron2"/>
    <dgm:cxn modelId="{9DF0E171-0B35-4231-BBC4-0E07CE394233}" type="presParOf" srcId="{A8AEAFF7-41C7-49EE-A8A8-DE75CBCB9E33}" destId="{03531B61-2CCE-4124-A0F9-C51FA2A93B62}" srcOrd="7" destOrd="0" presId="urn:microsoft.com/office/officeart/2005/8/layout/chevron2"/>
    <dgm:cxn modelId="{72457603-3720-47C7-A72D-5766D363885F}" type="presParOf" srcId="{A8AEAFF7-41C7-49EE-A8A8-DE75CBCB9E33}" destId="{4C9C0320-A7CE-44A2-AC0A-F0E66620C2A1}" srcOrd="8" destOrd="0" presId="urn:microsoft.com/office/officeart/2005/8/layout/chevron2"/>
    <dgm:cxn modelId="{5020C64D-37C8-46E9-95D3-6E234A51A0D1}" type="presParOf" srcId="{4C9C0320-A7CE-44A2-AC0A-F0E66620C2A1}" destId="{71D4DEAE-B8E0-450F-A02D-E864E18D39DB}" srcOrd="0" destOrd="0" presId="urn:microsoft.com/office/officeart/2005/8/layout/chevron2"/>
    <dgm:cxn modelId="{912640D8-CFD3-49CD-8D76-30BA3AD2BE11}" type="presParOf" srcId="{4C9C0320-A7CE-44A2-AC0A-F0E66620C2A1}" destId="{80B162B7-F563-4FC4-AA49-AF02E1E01E37}" srcOrd="1" destOrd="0" presId="urn:microsoft.com/office/officeart/2005/8/layout/chevron2"/>
    <dgm:cxn modelId="{33AC669C-0C17-493B-BBD1-79C55ED4F454}" type="presParOf" srcId="{A8AEAFF7-41C7-49EE-A8A8-DE75CBCB9E33}" destId="{088AB62F-7882-484A-BDA8-AE40C994A394}" srcOrd="9" destOrd="0" presId="urn:microsoft.com/office/officeart/2005/8/layout/chevron2"/>
    <dgm:cxn modelId="{E07DF4AF-B501-4E1D-B543-26BA66662BA6}" type="presParOf" srcId="{A8AEAFF7-41C7-49EE-A8A8-DE75CBCB9E33}" destId="{02D8A618-93AC-4F04-8890-72AF11AC6988}" srcOrd="10" destOrd="0" presId="urn:microsoft.com/office/officeart/2005/8/layout/chevron2"/>
    <dgm:cxn modelId="{08116B2A-074E-4251-BE55-3A65939E9453}" type="presParOf" srcId="{02D8A618-93AC-4F04-8890-72AF11AC6988}" destId="{D03A7E14-C68F-49E3-B459-8514579CF091}" srcOrd="0" destOrd="0" presId="urn:microsoft.com/office/officeart/2005/8/layout/chevron2"/>
    <dgm:cxn modelId="{85042FBC-9314-494A-9230-6F19B5475E45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>
              <a:solidFill>
                <a:srgbClr val="FF0000"/>
              </a:solidFill>
            </a:rPr>
            <a:t>Tính an toàn của ZUC</a:t>
          </a:r>
          <a:endParaRPr lang="en-US" b="1">
            <a:solidFill>
              <a:srgbClr val="FF0000"/>
            </a:solidFill>
          </a:endParaRPr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17CF3A-0612-416A-B979-949C557F921B}" type="presOf" srcId="{9FCA7F40-E9B8-4F57-B6B1-6EE84A19FAE9}" destId="{D03A7E14-C68F-49E3-B459-8514579CF091}" srcOrd="0" destOrd="0" presId="urn:microsoft.com/office/officeart/2005/8/layout/chevron2"/>
    <dgm:cxn modelId="{CF3DDFB8-52B1-4C64-AF36-3E650B51E590}" type="presOf" srcId="{5B9A3D10-50CF-4186-B7DA-213693A101F2}" destId="{321DA0E9-3B85-483C-8462-01040C69153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A8E3FB1A-84B4-4B6F-972A-D0F5C6F0DF27}" type="presOf" srcId="{DBAB9713-274A-4E92-900F-BDC24139EC70}" destId="{5D965B73-6353-4EF8-8358-D4DE14D61938}" srcOrd="0" destOrd="0" presId="urn:microsoft.com/office/officeart/2005/8/layout/chevron2"/>
    <dgm:cxn modelId="{CCEC07A5-27C1-4C9F-9B38-3896AC105948}" type="presOf" srcId="{12844161-CF06-4017-8FD2-ACD8BE51C613}" destId="{8D4E7A76-3B2D-4B2D-B920-DEB1E999BFA1}" srcOrd="0" destOrd="0" presId="urn:microsoft.com/office/officeart/2005/8/layout/chevron2"/>
    <dgm:cxn modelId="{054B0969-6A81-4718-91A4-6F088BC13F72}" type="presOf" srcId="{3C5349AB-052E-450E-B0E5-3329580E79A5}" destId="{0EBB5D90-5482-4C0B-BF0E-9A060B8C191A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8B808C23-8275-4BFC-AE61-CBF85A7CEBA5}" type="presOf" srcId="{6DEB8F58-B38E-4CAD-BA9D-07202DC9FAC0}" destId="{AE7C6710-F2A4-4745-8315-48F7CF055047}" srcOrd="0" destOrd="0" presId="urn:microsoft.com/office/officeart/2005/8/layout/chevron2"/>
    <dgm:cxn modelId="{74CEF5E4-8FBC-4AB0-99B2-630BE01FF8A7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364D7016-BCE1-40BB-96EA-C0BAA14F72B1}" type="presOf" srcId="{4416974A-F205-48B2-BDE8-B2C6C2D7BC44}" destId="{CD59D207-92DD-4145-8676-2322E6AFFA49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DE72D43B-F728-47B6-AD8B-D53DEC885030}" type="presOf" srcId="{93337A5E-9476-46FC-8DDC-E7F8A1E0989B}" destId="{80B162B7-F563-4FC4-AA49-AF02E1E01E3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093DAF26-0549-4977-B16F-682FB215FE62}" type="presOf" srcId="{C05C549C-604B-4C57-8632-9E1414014404}" destId="{64AE8AFF-8826-4934-B243-A53B650FD967}" srcOrd="0" destOrd="0" presId="urn:microsoft.com/office/officeart/2005/8/layout/chevron2"/>
    <dgm:cxn modelId="{2C71B9AF-1C0B-472F-8831-1920238EF518}" type="presOf" srcId="{F96FD2CB-132B-443E-8D63-E114E9B6CA9F}" destId="{BBE95D01-2B0E-48A3-8000-0B90989D9E13}" srcOrd="0" destOrd="0" presId="urn:microsoft.com/office/officeart/2005/8/layout/chevron2"/>
    <dgm:cxn modelId="{09A6F418-4D37-455A-A369-0E05315B160B}" type="presOf" srcId="{FCA5203D-7D96-45D9-A47C-B1AB4200A79B}" destId="{71D4DEAE-B8E0-450F-A02D-E864E18D39DB}" srcOrd="0" destOrd="0" presId="urn:microsoft.com/office/officeart/2005/8/layout/chevron2"/>
    <dgm:cxn modelId="{82431B8E-14E7-49FA-8D8A-C9BD3B89B78C}" type="presOf" srcId="{4753CF23-4F40-42B2-BEDC-C5D3DF5E1772}" destId="{56819505-43D0-4BA7-87F0-454B1EC20CD6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5947F01-6059-4E23-B381-DA9EECAE9C09}" type="presParOf" srcId="{A8AEAFF7-41C7-49EE-A8A8-DE75CBCB9E33}" destId="{CDB6FDB1-6016-4637-8DDB-88CEE96C8602}" srcOrd="0" destOrd="0" presId="urn:microsoft.com/office/officeart/2005/8/layout/chevron2"/>
    <dgm:cxn modelId="{93DBED42-6F6E-4647-9A50-14EA1F5125DD}" type="presParOf" srcId="{CDB6FDB1-6016-4637-8DDB-88CEE96C8602}" destId="{56819505-43D0-4BA7-87F0-454B1EC20CD6}" srcOrd="0" destOrd="0" presId="urn:microsoft.com/office/officeart/2005/8/layout/chevron2"/>
    <dgm:cxn modelId="{67867CEF-2915-4463-B487-971C1C40629D}" type="presParOf" srcId="{CDB6FDB1-6016-4637-8DDB-88CEE96C8602}" destId="{0EBB5D90-5482-4C0B-BF0E-9A060B8C191A}" srcOrd="1" destOrd="0" presId="urn:microsoft.com/office/officeart/2005/8/layout/chevron2"/>
    <dgm:cxn modelId="{19D71FB1-475F-460E-A5FC-88F84DC2F536}" type="presParOf" srcId="{A8AEAFF7-41C7-49EE-A8A8-DE75CBCB9E33}" destId="{84F3AD3E-C057-46C0-9803-ED244067621D}" srcOrd="1" destOrd="0" presId="urn:microsoft.com/office/officeart/2005/8/layout/chevron2"/>
    <dgm:cxn modelId="{3770E1EC-9927-4A6A-A13E-ACD360C886A5}" type="presParOf" srcId="{A8AEAFF7-41C7-49EE-A8A8-DE75CBCB9E33}" destId="{FEE34547-9246-4412-88DD-15D3544F366D}" srcOrd="2" destOrd="0" presId="urn:microsoft.com/office/officeart/2005/8/layout/chevron2"/>
    <dgm:cxn modelId="{203BDFE5-66F1-4C37-8D79-AA8B09AF78AD}" type="presParOf" srcId="{FEE34547-9246-4412-88DD-15D3544F366D}" destId="{CD59D207-92DD-4145-8676-2322E6AFFA49}" srcOrd="0" destOrd="0" presId="urn:microsoft.com/office/officeart/2005/8/layout/chevron2"/>
    <dgm:cxn modelId="{08B16A30-4474-4553-9DCF-535FA8A89796}" type="presParOf" srcId="{FEE34547-9246-4412-88DD-15D3544F366D}" destId="{5D965B73-6353-4EF8-8358-D4DE14D61938}" srcOrd="1" destOrd="0" presId="urn:microsoft.com/office/officeart/2005/8/layout/chevron2"/>
    <dgm:cxn modelId="{7ABC28FE-6E40-4B88-93CA-456834E7E5C9}" type="presParOf" srcId="{A8AEAFF7-41C7-49EE-A8A8-DE75CBCB9E33}" destId="{6F228507-8BD8-4EA3-A733-1B0D1FD8F930}" srcOrd="3" destOrd="0" presId="urn:microsoft.com/office/officeart/2005/8/layout/chevron2"/>
    <dgm:cxn modelId="{91528145-14FC-44AC-AFC5-ACE01FB1590A}" type="presParOf" srcId="{A8AEAFF7-41C7-49EE-A8A8-DE75CBCB9E33}" destId="{F022D79F-0D04-42AF-B85B-A12C34238FE0}" srcOrd="4" destOrd="0" presId="urn:microsoft.com/office/officeart/2005/8/layout/chevron2"/>
    <dgm:cxn modelId="{9DD63A2A-0ABA-4492-B5E9-D8C4094F10F9}" type="presParOf" srcId="{F022D79F-0D04-42AF-B85B-A12C34238FE0}" destId="{BBE95D01-2B0E-48A3-8000-0B90989D9E13}" srcOrd="0" destOrd="0" presId="urn:microsoft.com/office/officeart/2005/8/layout/chevron2"/>
    <dgm:cxn modelId="{F22581F7-36DC-4E45-B0E7-1E4E1473F35C}" type="presParOf" srcId="{F022D79F-0D04-42AF-B85B-A12C34238FE0}" destId="{AE7C6710-F2A4-4745-8315-48F7CF055047}" srcOrd="1" destOrd="0" presId="urn:microsoft.com/office/officeart/2005/8/layout/chevron2"/>
    <dgm:cxn modelId="{AC247032-31FF-4DE7-9379-CD1CE3560CC1}" type="presParOf" srcId="{A8AEAFF7-41C7-49EE-A8A8-DE75CBCB9E33}" destId="{51DAC827-E3E2-402B-8559-824DA3756D45}" srcOrd="5" destOrd="0" presId="urn:microsoft.com/office/officeart/2005/8/layout/chevron2"/>
    <dgm:cxn modelId="{658C272E-B953-4388-9CD2-236308EAECCF}" type="presParOf" srcId="{A8AEAFF7-41C7-49EE-A8A8-DE75CBCB9E33}" destId="{A77C272A-872F-4A4D-A573-BCD775472907}" srcOrd="6" destOrd="0" presId="urn:microsoft.com/office/officeart/2005/8/layout/chevron2"/>
    <dgm:cxn modelId="{D83C77D3-00D0-4760-9C1A-2C3F75029B3E}" type="presParOf" srcId="{A77C272A-872F-4A4D-A573-BCD775472907}" destId="{8D4E7A76-3B2D-4B2D-B920-DEB1E999BFA1}" srcOrd="0" destOrd="0" presId="urn:microsoft.com/office/officeart/2005/8/layout/chevron2"/>
    <dgm:cxn modelId="{3039F69A-D0C5-4944-A4C9-7A0F6B573F18}" type="presParOf" srcId="{A77C272A-872F-4A4D-A573-BCD775472907}" destId="{321DA0E9-3B85-483C-8462-01040C69153B}" srcOrd="1" destOrd="0" presId="urn:microsoft.com/office/officeart/2005/8/layout/chevron2"/>
    <dgm:cxn modelId="{39CF6798-2A7F-4906-9047-37263926077A}" type="presParOf" srcId="{A8AEAFF7-41C7-49EE-A8A8-DE75CBCB9E33}" destId="{03531B61-2CCE-4124-A0F9-C51FA2A93B62}" srcOrd="7" destOrd="0" presId="urn:microsoft.com/office/officeart/2005/8/layout/chevron2"/>
    <dgm:cxn modelId="{23D47F3A-E561-4801-BF21-D6FA24C1EC66}" type="presParOf" srcId="{A8AEAFF7-41C7-49EE-A8A8-DE75CBCB9E33}" destId="{4C9C0320-A7CE-44A2-AC0A-F0E66620C2A1}" srcOrd="8" destOrd="0" presId="urn:microsoft.com/office/officeart/2005/8/layout/chevron2"/>
    <dgm:cxn modelId="{96EB2CE3-705F-43FE-9465-A6251C2E2064}" type="presParOf" srcId="{4C9C0320-A7CE-44A2-AC0A-F0E66620C2A1}" destId="{71D4DEAE-B8E0-450F-A02D-E864E18D39DB}" srcOrd="0" destOrd="0" presId="urn:microsoft.com/office/officeart/2005/8/layout/chevron2"/>
    <dgm:cxn modelId="{84F72BC4-39A6-4B12-BF3A-141FD96456CF}" type="presParOf" srcId="{4C9C0320-A7CE-44A2-AC0A-F0E66620C2A1}" destId="{80B162B7-F563-4FC4-AA49-AF02E1E01E37}" srcOrd="1" destOrd="0" presId="urn:microsoft.com/office/officeart/2005/8/layout/chevron2"/>
    <dgm:cxn modelId="{55AB0088-E85C-4CD3-88AF-FCAC2F0C7914}" type="presParOf" srcId="{A8AEAFF7-41C7-49EE-A8A8-DE75CBCB9E33}" destId="{088AB62F-7882-484A-BDA8-AE40C994A394}" srcOrd="9" destOrd="0" presId="urn:microsoft.com/office/officeart/2005/8/layout/chevron2"/>
    <dgm:cxn modelId="{FF061D51-7B5F-43D5-ADB3-E758061BC84A}" type="presParOf" srcId="{A8AEAFF7-41C7-49EE-A8A8-DE75CBCB9E33}" destId="{02D8A618-93AC-4F04-8890-72AF11AC6988}" srcOrd="10" destOrd="0" presId="urn:microsoft.com/office/officeart/2005/8/layout/chevron2"/>
    <dgm:cxn modelId="{D9AF7613-7C3F-4ECB-9B87-136A82E201CD}" type="presParOf" srcId="{02D8A618-93AC-4F04-8890-72AF11AC6988}" destId="{D03A7E14-C68F-49E3-B459-8514579CF091}" srcOrd="0" destOrd="0" presId="urn:microsoft.com/office/officeart/2005/8/layout/chevron2"/>
    <dgm:cxn modelId="{745BE314-7C35-43CF-B8A0-CF119F9CDCF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Kết luận và hướng phát triển</a:t>
          </a:r>
          <a:endParaRPr lang="en-US" b="1">
            <a:solidFill>
              <a:srgbClr val="FF0000"/>
            </a:solidFill>
          </a:endParaRPr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6F0422-723E-4B5E-8C54-06B70ABEC7D3}" type="presOf" srcId="{FCA5203D-7D96-45D9-A47C-B1AB4200A79B}" destId="{71D4DEAE-B8E0-450F-A02D-E864E18D39DB}" srcOrd="0" destOrd="0" presId="urn:microsoft.com/office/officeart/2005/8/layout/chevron2"/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E9EDD44-406D-4DB5-96B7-4EE2FCE09C7F}" type="presOf" srcId="{09AB8FDF-E2A9-4494-ACC0-47952A5CF9FE}" destId="{A8AEAFF7-41C7-49EE-A8A8-DE75CBCB9E33}" srcOrd="0" destOrd="0" presId="urn:microsoft.com/office/officeart/2005/8/layout/chevron2"/>
    <dgm:cxn modelId="{BBE500D3-73AB-4B5C-B632-7D64DC300A65}" type="presOf" srcId="{DBAB9713-274A-4E92-900F-BDC24139EC70}" destId="{5D965B73-6353-4EF8-8358-D4DE14D61938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442499A7-DBA5-4B64-9F23-219B9CDF81B5}" type="presOf" srcId="{5B9A3D10-50CF-4186-B7DA-213693A101F2}" destId="{321DA0E9-3B85-483C-8462-01040C69153B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93A4390-340D-4A4B-A6D0-2B48F0274D4C}" type="presOf" srcId="{F96FD2CB-132B-443E-8D63-E114E9B6CA9F}" destId="{BBE95D01-2B0E-48A3-8000-0B90989D9E13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578800D7-66DB-4F14-90C1-D5CD148D3D59}" type="presOf" srcId="{9FCA7F40-E9B8-4F57-B6B1-6EE84A19FAE9}" destId="{D03A7E14-C68F-49E3-B459-8514579CF091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767400AE-7FFD-45E1-81D7-F8AA50CCEDC7}" type="presOf" srcId="{93337A5E-9476-46FC-8DDC-E7F8A1E0989B}" destId="{80B162B7-F563-4FC4-AA49-AF02E1E01E37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16EEC417-344C-421C-A8BB-3299C1ED9A1C}" type="presOf" srcId="{6DEB8F58-B38E-4CAD-BA9D-07202DC9FAC0}" destId="{AE7C6710-F2A4-4745-8315-48F7CF05504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D37A8281-8EC5-4340-9129-F43158B59D4B}" type="presOf" srcId="{4416974A-F205-48B2-BDE8-B2C6C2D7BC44}" destId="{CD59D207-92DD-4145-8676-2322E6AFFA49}" srcOrd="0" destOrd="0" presId="urn:microsoft.com/office/officeart/2005/8/layout/chevron2"/>
    <dgm:cxn modelId="{5FE21620-5327-4800-9B6F-C01D2BC101FC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DD40AA00-5A86-40E2-BC14-28F13AD88D92}" type="presOf" srcId="{4753CF23-4F40-42B2-BEDC-C5D3DF5E1772}" destId="{56819505-43D0-4BA7-87F0-454B1EC20CD6}" srcOrd="0" destOrd="0" presId="urn:microsoft.com/office/officeart/2005/8/layout/chevron2"/>
    <dgm:cxn modelId="{80933E07-E91A-4737-8EBE-F91E18829915}" type="presOf" srcId="{3C5349AB-052E-450E-B0E5-3329580E79A5}" destId="{0EBB5D90-5482-4C0B-BF0E-9A060B8C191A}" srcOrd="0" destOrd="0" presId="urn:microsoft.com/office/officeart/2005/8/layout/chevron2"/>
    <dgm:cxn modelId="{6B10B130-3B5B-40EC-82B4-600A8FE9A083}" type="presOf" srcId="{C05C549C-604B-4C57-8632-9E1414014404}" destId="{64AE8AFF-8826-4934-B243-A53B650FD967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9D429F11-DDB9-46F5-8764-7B0DEC10752F}" type="presParOf" srcId="{A8AEAFF7-41C7-49EE-A8A8-DE75CBCB9E33}" destId="{CDB6FDB1-6016-4637-8DDB-88CEE96C8602}" srcOrd="0" destOrd="0" presId="urn:microsoft.com/office/officeart/2005/8/layout/chevron2"/>
    <dgm:cxn modelId="{2B0258E0-ABA1-49F1-A4B0-1AE5E0CB6C5A}" type="presParOf" srcId="{CDB6FDB1-6016-4637-8DDB-88CEE96C8602}" destId="{56819505-43D0-4BA7-87F0-454B1EC20CD6}" srcOrd="0" destOrd="0" presId="urn:microsoft.com/office/officeart/2005/8/layout/chevron2"/>
    <dgm:cxn modelId="{89DBF134-5370-4FE6-AA4E-9E7A05046832}" type="presParOf" srcId="{CDB6FDB1-6016-4637-8DDB-88CEE96C8602}" destId="{0EBB5D90-5482-4C0B-BF0E-9A060B8C191A}" srcOrd="1" destOrd="0" presId="urn:microsoft.com/office/officeart/2005/8/layout/chevron2"/>
    <dgm:cxn modelId="{B77B4D22-7F46-469D-B1A4-D92AD2C9F106}" type="presParOf" srcId="{A8AEAFF7-41C7-49EE-A8A8-DE75CBCB9E33}" destId="{84F3AD3E-C057-46C0-9803-ED244067621D}" srcOrd="1" destOrd="0" presId="urn:microsoft.com/office/officeart/2005/8/layout/chevron2"/>
    <dgm:cxn modelId="{CBCF8BF1-F8B0-438A-8B5A-CB504A94DD8A}" type="presParOf" srcId="{A8AEAFF7-41C7-49EE-A8A8-DE75CBCB9E33}" destId="{FEE34547-9246-4412-88DD-15D3544F366D}" srcOrd="2" destOrd="0" presId="urn:microsoft.com/office/officeart/2005/8/layout/chevron2"/>
    <dgm:cxn modelId="{57C69C5E-B28F-44CB-AA1E-16E268C69940}" type="presParOf" srcId="{FEE34547-9246-4412-88DD-15D3544F366D}" destId="{CD59D207-92DD-4145-8676-2322E6AFFA49}" srcOrd="0" destOrd="0" presId="urn:microsoft.com/office/officeart/2005/8/layout/chevron2"/>
    <dgm:cxn modelId="{56D81E75-D20A-40AD-8C06-EFAEE06E96D6}" type="presParOf" srcId="{FEE34547-9246-4412-88DD-15D3544F366D}" destId="{5D965B73-6353-4EF8-8358-D4DE14D61938}" srcOrd="1" destOrd="0" presId="urn:microsoft.com/office/officeart/2005/8/layout/chevron2"/>
    <dgm:cxn modelId="{1547A060-5350-4469-9C94-A828FEAE9BFF}" type="presParOf" srcId="{A8AEAFF7-41C7-49EE-A8A8-DE75CBCB9E33}" destId="{6F228507-8BD8-4EA3-A733-1B0D1FD8F930}" srcOrd="3" destOrd="0" presId="urn:microsoft.com/office/officeart/2005/8/layout/chevron2"/>
    <dgm:cxn modelId="{944EACF7-97B4-47EE-9247-1830CFAAB9F0}" type="presParOf" srcId="{A8AEAFF7-41C7-49EE-A8A8-DE75CBCB9E33}" destId="{F022D79F-0D04-42AF-B85B-A12C34238FE0}" srcOrd="4" destOrd="0" presId="urn:microsoft.com/office/officeart/2005/8/layout/chevron2"/>
    <dgm:cxn modelId="{93612AE0-C290-4009-8BDA-37E84D04525C}" type="presParOf" srcId="{F022D79F-0D04-42AF-B85B-A12C34238FE0}" destId="{BBE95D01-2B0E-48A3-8000-0B90989D9E13}" srcOrd="0" destOrd="0" presId="urn:microsoft.com/office/officeart/2005/8/layout/chevron2"/>
    <dgm:cxn modelId="{F4F4EC73-05DF-4DD2-A818-4F8A81DCA36B}" type="presParOf" srcId="{F022D79F-0D04-42AF-B85B-A12C34238FE0}" destId="{AE7C6710-F2A4-4745-8315-48F7CF055047}" srcOrd="1" destOrd="0" presId="urn:microsoft.com/office/officeart/2005/8/layout/chevron2"/>
    <dgm:cxn modelId="{C6B6E9E0-8803-483E-BDE8-D104EA24315F}" type="presParOf" srcId="{A8AEAFF7-41C7-49EE-A8A8-DE75CBCB9E33}" destId="{51DAC827-E3E2-402B-8559-824DA3756D45}" srcOrd="5" destOrd="0" presId="urn:microsoft.com/office/officeart/2005/8/layout/chevron2"/>
    <dgm:cxn modelId="{91307C70-A29E-4D94-907C-87D2C88EF674}" type="presParOf" srcId="{A8AEAFF7-41C7-49EE-A8A8-DE75CBCB9E33}" destId="{A77C272A-872F-4A4D-A573-BCD775472907}" srcOrd="6" destOrd="0" presId="urn:microsoft.com/office/officeart/2005/8/layout/chevron2"/>
    <dgm:cxn modelId="{EC0E867E-A7BE-4661-9D5A-CA0B2E8EC952}" type="presParOf" srcId="{A77C272A-872F-4A4D-A573-BCD775472907}" destId="{8D4E7A76-3B2D-4B2D-B920-DEB1E999BFA1}" srcOrd="0" destOrd="0" presId="urn:microsoft.com/office/officeart/2005/8/layout/chevron2"/>
    <dgm:cxn modelId="{DCB8458E-2EE0-4FA7-8C3B-9288119845DD}" type="presParOf" srcId="{A77C272A-872F-4A4D-A573-BCD775472907}" destId="{321DA0E9-3B85-483C-8462-01040C69153B}" srcOrd="1" destOrd="0" presId="urn:microsoft.com/office/officeart/2005/8/layout/chevron2"/>
    <dgm:cxn modelId="{8F39DA3B-9A2E-47A0-9A0D-770EFEABA398}" type="presParOf" srcId="{A8AEAFF7-41C7-49EE-A8A8-DE75CBCB9E33}" destId="{03531B61-2CCE-4124-A0F9-C51FA2A93B62}" srcOrd="7" destOrd="0" presId="urn:microsoft.com/office/officeart/2005/8/layout/chevron2"/>
    <dgm:cxn modelId="{1CB59F17-9173-46E1-8CA6-9BAA7E17BF5D}" type="presParOf" srcId="{A8AEAFF7-41C7-49EE-A8A8-DE75CBCB9E33}" destId="{4C9C0320-A7CE-44A2-AC0A-F0E66620C2A1}" srcOrd="8" destOrd="0" presId="urn:microsoft.com/office/officeart/2005/8/layout/chevron2"/>
    <dgm:cxn modelId="{9D481246-3DCF-44DB-AC1C-B2D0A9394E83}" type="presParOf" srcId="{4C9C0320-A7CE-44A2-AC0A-F0E66620C2A1}" destId="{71D4DEAE-B8E0-450F-A02D-E864E18D39DB}" srcOrd="0" destOrd="0" presId="urn:microsoft.com/office/officeart/2005/8/layout/chevron2"/>
    <dgm:cxn modelId="{42B0A9E6-FCA4-4B71-850C-14426AB3E59A}" type="presParOf" srcId="{4C9C0320-A7CE-44A2-AC0A-F0E66620C2A1}" destId="{80B162B7-F563-4FC4-AA49-AF02E1E01E37}" srcOrd="1" destOrd="0" presId="urn:microsoft.com/office/officeart/2005/8/layout/chevron2"/>
    <dgm:cxn modelId="{E7200000-413E-4F49-90A5-9D49C4C95698}" type="presParOf" srcId="{A8AEAFF7-41C7-49EE-A8A8-DE75CBCB9E33}" destId="{088AB62F-7882-484A-BDA8-AE40C994A394}" srcOrd="9" destOrd="0" presId="urn:microsoft.com/office/officeart/2005/8/layout/chevron2"/>
    <dgm:cxn modelId="{99288C32-FF37-4A32-882F-0CDC549BDD65}" type="presParOf" srcId="{A8AEAFF7-41C7-49EE-A8A8-DE75CBCB9E33}" destId="{02D8A618-93AC-4F04-8890-72AF11AC6988}" srcOrd="10" destOrd="0" presId="urn:microsoft.com/office/officeart/2005/8/layout/chevron2"/>
    <dgm:cxn modelId="{838FFC21-54E5-4D0D-BE9B-99BDAA67B370}" type="presParOf" srcId="{02D8A618-93AC-4F04-8890-72AF11AC6988}" destId="{D03A7E14-C68F-49E3-B459-8514579CF091}" srcOrd="0" destOrd="0" presId="urn:microsoft.com/office/officeart/2005/8/layout/chevron2"/>
    <dgm:cxn modelId="{0A2A146C-920E-4905-9373-920C917AADAF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59.wmf"/><Relationship Id="rId1" Type="http://schemas.openxmlformats.org/officeDocument/2006/relationships/image" Target="../media/image66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72D6-FB86-4EE7-8DB4-32999EA3F4EF}" type="datetimeFigureOut">
              <a:rPr lang="en-US" smtClean="0"/>
              <a:pPr/>
              <a:t>6/24/2011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F01C-8DF4-43A8-A134-55941FC7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rypt.eu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42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-Trọng số Hamming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mỗi </a:t>
            </a:r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 số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khác không là thấp nhất có thể. Phải hiểu trọng số Hamming của hệ số là trọng số Hamming của biểu diễn nhị phân của hệ số đó.</a:t>
            </a:r>
          </a:p>
          <a:p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Trong số</a:t>
            </a:r>
            <a:r>
              <a:rPr lang="fr-FR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Hamming là số phần tử khác 0 của dãy.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-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 tồn tại APN S-box có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đầu vào và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đầu ra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chẵn.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64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73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mtClean="0"/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ECRYPT (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http://www.ecrypt.eu.org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Steve Babbage (công tác tại Vodafone Group R&amp;D).</a:t>
            </a:r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mtClean="0"/>
              <a:t>Adi Shamir (một trong những người phát minh ra RSA).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là viết tắt của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Chongzhi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một nhà toán học và thiên văn học người Trung Quốc vào thế kỷ thứ 5.</a:t>
            </a:r>
          </a:p>
          <a:p>
            <a:pPr>
              <a:buFontTx/>
              <a:buChar char="-"/>
            </a:pPr>
            <a:r>
              <a:rPr lang="en-US" b="1" smtClean="0"/>
              <a:t> DACAS</a:t>
            </a:r>
            <a:r>
              <a:rPr lang="en-US" smtClean="0"/>
              <a:t> (Trung tâm nghiên cứu an toàn tuyền thông và bảo mật dữ liệu của Viện hàn lâm khoa học Trung Quốc)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Linear Feedback Shift Register – LFSR</a:t>
            </a:r>
          </a:p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giá trị khởi tạo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…, s</a:t>
            </a:r>
            <a:r>
              <a:rPr lang="en-US" sz="1200" i="1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L-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đoạn (khóa) trùng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ký số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(digit hay keyword) xuất ra đầu tiên của LFSR.</a:t>
            </a:r>
          </a:p>
          <a:p>
            <a:pPr>
              <a:buFontTx/>
              <a:buChar char="-"/>
            </a:pPr>
            <a:r>
              <a:rPr 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 gọi</a:t>
            </a:r>
            <a:r>
              <a:rPr lang="en-US" sz="12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dãy được sinh ra và đa thức đều trên trường GF(q)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Đa thức cơ bản là đa thức cực tiểu có nghiệm là phần tử cơ bản của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GF(q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>
              <a:buFontTx/>
              <a:buChar char="-"/>
            </a:pPr>
            <a:r>
              <a:rPr lang="en-US" b="0" i="0" smtClean="0"/>
              <a:t> Phần</a:t>
            </a:r>
            <a:r>
              <a:rPr lang="en-US" b="0" i="0" baseline="0" smtClean="0"/>
              <a:t> tử cơ bản của trường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GF(p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b="0" i="0" baseline="0" smtClean="0"/>
              <a:t>là phần tử có bậc là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b="0" i="0" baseline="0" smtClean="0"/>
              <a:t> – 1.</a:t>
            </a:r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335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Times" pitchFamily="80" charset="0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3FFFB8C-1563-4C6D-94A0-D93144880F94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F15672-E9AF-4569-A239-FD6877E66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54274-6C47-4D4B-8630-CC803E51C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fld id="{B4C9DFBF-0CBD-44B4-A331-21516CA3A1A8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A6F3357-8279-44C8-978D-A33AB67D96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5688" y="0"/>
            <a:ext cx="468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-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jpeg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gsmworld.com/our-work/programmes-and-initiatives/fraud-and-security/gsm_security_algorithms.ht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600200"/>
            <a:ext cx="7623175" cy="1752600"/>
          </a:xfrm>
        </p:spPr>
        <p:txBody>
          <a:bodyPr/>
          <a:lstStyle/>
          <a:p>
            <a:pPr algn="ctr"/>
            <a:r>
              <a:rPr lang="en-US" b="1" smtClean="0"/>
              <a:t>KHẢO SÁT MÃ DÒNG VÀ ỨNG DỤNG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962400"/>
            <a:ext cx="5410200" cy="1752600"/>
          </a:xfrm>
        </p:spPr>
        <p:txBody>
          <a:bodyPr/>
          <a:lstStyle/>
          <a:p>
            <a:r>
              <a:rPr lang="en-US" sz="2400" b="1" smtClean="0"/>
              <a:t>GVHD:</a:t>
            </a:r>
            <a:r>
              <a:rPr lang="en-US" sz="2400" smtClean="0"/>
              <a:t> PGS.TS. Nguyễn Đình Thúc</a:t>
            </a:r>
          </a:p>
          <a:p>
            <a:r>
              <a:rPr lang="en-US" sz="2400" b="1" smtClean="0"/>
              <a:t>SVTH:</a:t>
            </a:r>
            <a:r>
              <a:rPr lang="en-US" sz="2400" smtClean="0"/>
              <a:t> Nguyễn Xuân Huy – 0712196</a:t>
            </a:r>
          </a:p>
          <a:p>
            <a:r>
              <a:rPr lang="en-US" sz="2400" smtClean="0"/>
              <a:t>	 Trần Quốc Huy – 0712204</a:t>
            </a:r>
            <a:endParaRPr 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95400" y="76200"/>
            <a:ext cx="655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TRƯỜNG ĐẠI HỌC KHOA HỌC TỰ NHIÊN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KHOA CÔNG NGHỆ THÔNG TIN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BỘ MÔN CÔNG NGHỆ TRI THỨC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34480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chuỗi bản rõ              . </a:t>
            </a:r>
            <a:r>
              <a:rPr lang="en-US" i="1" smtClean="0"/>
              <a:t>K</a:t>
            </a:r>
            <a:r>
              <a:rPr lang="en-US" smtClean="0"/>
              <a:t> là không gian khóa và                 là một </a:t>
            </a:r>
            <a:r>
              <a:rPr lang="en-US" b="1" smtClean="0">
                <a:solidFill>
                  <a:srgbClr val="0000FF"/>
                </a:solidFill>
              </a:rPr>
              <a:t>dòng khóa</a:t>
            </a:r>
            <a:r>
              <a:rPr lang="en-US" smtClean="0"/>
              <a:t> (keystream).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>
              <a:buNone/>
            </a:pPr>
            <a:r>
              <a:rPr lang="en-US" smtClean="0"/>
              <a:t>Nếu               sao cho                   với            .</a:t>
            </a:r>
          </a:p>
          <a:p>
            <a:pPr lvl="1">
              <a:buNone/>
            </a:pPr>
            <a:r>
              <a:rPr lang="en-US" smtClean="0"/>
              <a:t>Ta gọi mã dòng </a:t>
            </a:r>
            <a:r>
              <a:rPr lang="en-US" b="1" i="1" smtClean="0">
                <a:solidFill>
                  <a:srgbClr val="FF0000"/>
                </a:solidFill>
              </a:rPr>
              <a:t>tuần hoàn</a:t>
            </a:r>
            <a:r>
              <a:rPr lang="en-US" smtClean="0"/>
              <a:t> với </a:t>
            </a:r>
            <a:r>
              <a:rPr lang="en-US" b="1" smtClean="0">
                <a:solidFill>
                  <a:srgbClr val="0000FF"/>
                </a:solidFill>
              </a:rPr>
              <a:t>chu kỳ</a:t>
            </a:r>
            <a:r>
              <a:rPr lang="en-US" smtClean="0"/>
              <a:t> 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019800" y="1295400"/>
          <a:ext cx="1447800" cy="584200"/>
        </p:xfrm>
        <a:graphic>
          <a:graphicData uri="http://schemas.openxmlformats.org/presentationml/2006/ole">
            <p:oleObj spid="_x0000_s1025" name="Equation" r:id="rId3" imgW="545626" imgH="215713" progId="Equation.3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181061" y="1752600"/>
          <a:ext cx="1762539" cy="609600"/>
        </p:xfrm>
        <a:graphic>
          <a:graphicData uri="http://schemas.openxmlformats.org/presentationml/2006/ole">
            <p:oleObj spid="_x0000_s1028" name="Equation" r:id="rId4" imgW="723586" imgH="215806" progId="Equation.3">
              <p:embed/>
            </p:oleObj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352800" y="2895600"/>
          <a:ext cx="2209800" cy="685800"/>
        </p:xfrm>
        <a:graphic>
          <a:graphicData uri="http://schemas.openxmlformats.org/presentationml/2006/ole">
            <p:oleObj spid="_x0000_s1030" name="Equation" r:id="rId5" imgW="825500" imgH="254000" progId="Equation.3">
              <p:embed/>
            </p:oleObj>
          </a:graphicData>
        </a:graphic>
      </p:graphicFrame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352800" y="3642014"/>
          <a:ext cx="2286000" cy="701386"/>
        </p:xfrm>
        <a:graphic>
          <a:graphicData uri="http://schemas.openxmlformats.org/presentationml/2006/ole">
            <p:oleObj spid="_x0000_s1032" name="Equation" r:id="rId6" imgW="837836" imgH="253890" progId="Equation.3">
              <p:embed/>
            </p:oleObj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019800" y="3352800"/>
          <a:ext cx="783771" cy="457200"/>
        </p:xfrm>
        <a:graphic>
          <a:graphicData uri="http://schemas.openxmlformats.org/presentationml/2006/ole">
            <p:oleObj spid="_x0000_s1034" name="Equation" r:id="rId7" imgW="342751" imgH="203112" progId="Equation.3">
              <p:embed/>
            </p:oleObj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114800" y="4343400"/>
          <a:ext cx="1600200" cy="601851"/>
        </p:xfrm>
        <a:graphic>
          <a:graphicData uri="http://schemas.openxmlformats.org/presentationml/2006/ole">
            <p:oleObj spid="_x0000_s1036" name="Equation" r:id="rId8" imgW="558558" imgH="241195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600200" y="4343400"/>
          <a:ext cx="1271588" cy="500062"/>
        </p:xfrm>
        <a:graphic>
          <a:graphicData uri="http://schemas.openxmlformats.org/presentationml/2006/ole">
            <p:oleObj spid="_x0000_s1038" name="Equation" r:id="rId9" imgW="444240" imgH="177480" progId="Equation.3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330950" y="4405313"/>
          <a:ext cx="1136650" cy="487362"/>
        </p:xfrm>
        <a:graphic>
          <a:graphicData uri="http://schemas.openxmlformats.org/presentationml/2006/ole">
            <p:oleObj spid="_x0000_s1039" name="Equation" r:id="rId10" imgW="469800" imgH="203040" progId="Equation.3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477000" y="4806299"/>
          <a:ext cx="685800" cy="527701"/>
        </p:xfrm>
        <a:graphic>
          <a:graphicData uri="http://schemas.openxmlformats.org/presentationml/2006/ole">
            <p:oleObj spid="_x0000_s1041" name="Equation" r:id="rId11" imgW="88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Dòng khóa                     ; </a:t>
            </a:r>
            <a:r>
              <a:rPr lang="en-US" i="1" smtClean="0"/>
              <a:t>z</a:t>
            </a:r>
            <a:r>
              <a:rPr lang="en-US" i="1" baseline="-25000" smtClean="0"/>
              <a:t>j</a:t>
            </a:r>
            <a:r>
              <a:rPr lang="en-US" smtClean="0"/>
              <a:t>                gọi là </a:t>
            </a:r>
            <a:r>
              <a:rPr lang="en-US" b="1" smtClean="0">
                <a:solidFill>
                  <a:srgbClr val="0000FF"/>
                </a:solidFill>
              </a:rPr>
              <a:t>keyword</a:t>
            </a:r>
            <a:r>
              <a:rPr lang="en-US" smtClean="0"/>
              <a:t>. Hàm mã hóa </a:t>
            </a:r>
            <a:r>
              <a:rPr lang="en-US" i="1" smtClean="0"/>
              <a:t>E</a:t>
            </a:r>
            <a:r>
              <a:rPr lang="en-US" smtClean="0"/>
              <a:t>() đơn giản là </a:t>
            </a:r>
            <a:r>
              <a:rPr lang="en-US" b="1" i="1" smtClean="0">
                <a:solidFill>
                  <a:srgbClr val="FF0000"/>
                </a:solidFill>
              </a:rPr>
              <a:t>XOR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819400" y="1295400"/>
          <a:ext cx="2086708" cy="609600"/>
        </p:xfrm>
        <a:graphic>
          <a:graphicData uri="http://schemas.openxmlformats.org/presentationml/2006/ole">
            <p:oleObj spid="_x0000_s22529" name="Equation" r:id="rId3" imgW="850531" imgH="241195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461000" y="1371600"/>
          <a:ext cx="1625600" cy="457200"/>
        </p:xfrm>
        <a:graphic>
          <a:graphicData uri="http://schemas.openxmlformats.org/presentationml/2006/ole">
            <p:oleObj spid="_x0000_s22531" name="Equation" r:id="rId4" imgW="711000" imgH="203040" progId="Equation.3">
              <p:embed/>
            </p:oleObj>
          </a:graphicData>
        </a:graphic>
      </p:graphicFrame>
      <p:grpSp>
        <p:nvGrpSpPr>
          <p:cNvPr id="15" name="Diagram group"/>
          <p:cNvGrpSpPr/>
          <p:nvPr/>
        </p:nvGrpSpPr>
        <p:grpSpPr>
          <a:xfrm>
            <a:off x="381000" y="2362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16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17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8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1" name="Rectangle 20"/>
          <p:cNvSpPr/>
          <p:nvPr/>
        </p:nvSpPr>
        <p:spPr bwMode="auto">
          <a:xfrm>
            <a:off x="3657600" y="2895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286000" y="3275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2578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343400" y="4114800"/>
          <a:ext cx="609600" cy="656492"/>
        </p:xfrm>
        <a:graphic>
          <a:graphicData uri="http://schemas.openxmlformats.org/presentationml/2006/ole">
            <p:oleObj spid="_x0000_s22533" name="Equation" r:id="rId5" imgW="164880" imgH="17748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 rot="5400000">
            <a:off x="4456905" y="39235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5400000">
            <a:off x="4419203" y="49526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rot="10800000">
            <a:off x="4876800" y="4419600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6324600" y="4038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44958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Một số kiến trúc khác:</a:t>
            </a:r>
          </a:p>
          <a:p>
            <a:pPr lvl="1"/>
            <a:r>
              <a:rPr lang="en-US" smtClean="0"/>
              <a:t>Mã dòng tự đồng bộ cộng.</a:t>
            </a:r>
          </a:p>
          <a:p>
            <a:pPr lvl="1"/>
            <a:r>
              <a:rPr lang="en-US" smtClean="0"/>
              <a:t>Mã dòng đồng bộ không cộng.	</a:t>
            </a:r>
            <a:r>
              <a:rPr lang="en-US" b="1" smtClean="0"/>
              <a:t>(1)</a:t>
            </a:r>
          </a:p>
          <a:p>
            <a:pPr lvl="1"/>
            <a:r>
              <a:rPr lang="en-US" smtClean="0"/>
              <a:t>Phương pháp mã dòng sử dụng mã khối.	</a:t>
            </a:r>
            <a:r>
              <a:rPr lang="en-US" b="1" smtClean="0"/>
              <a:t>(2)</a:t>
            </a:r>
          </a:p>
          <a:p>
            <a:pPr lvl="1"/>
            <a:r>
              <a:rPr lang="en-US" smtClean="0"/>
              <a:t>Mã phân phối hợp tác.	</a:t>
            </a:r>
            <a:r>
              <a:rPr lang="en-US" b="1" smtClean="0"/>
              <a:t>(3)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 (1), (2) và (3) đều sử dụng đến </a:t>
            </a:r>
            <a:r>
              <a:rPr lang="en-US" b="1" smtClean="0">
                <a:sym typeface="Wingdings" pitchFamily="2" charset="2"/>
              </a:rPr>
              <a:t>mã khối</a:t>
            </a:r>
            <a:r>
              <a:rPr lang="en-US" smtClean="0">
                <a:sym typeface="Wingdings" pitchFamily="2" charset="2"/>
              </a:rPr>
              <a:t>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Phân loại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dòng đồng bộ (Synchronous cipher).</a:t>
            </a:r>
          </a:p>
          <a:p>
            <a:r>
              <a:rPr lang="en-US" smtClean="0"/>
              <a:t>Mã dòng tự đồng bộ (Self-synchronous cipher).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4" name="Diagram group"/>
          <p:cNvGrpSpPr/>
          <p:nvPr/>
        </p:nvGrpSpPr>
        <p:grpSpPr>
          <a:xfrm>
            <a:off x="38100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25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26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7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8" name="Rectangle 27"/>
          <p:cNvSpPr/>
          <p:nvPr/>
        </p:nvSpPr>
        <p:spPr bwMode="auto">
          <a:xfrm>
            <a:off x="3657600" y="3200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286000" y="3656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410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4343400" y="4296508"/>
          <a:ext cx="609600" cy="656492"/>
        </p:xfrm>
        <a:graphic>
          <a:graphicData uri="http://schemas.openxmlformats.org/presentationml/2006/ole">
            <p:oleObj spid="_x0000_s23556" name="Equation" r:id="rId3" imgW="164880" imgH="17748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 bwMode="auto">
          <a:xfrm rot="5400000">
            <a:off x="4456905" y="41521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rot="5400000">
            <a:off x="4419203" y="51050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0800000">
            <a:off x="4876800" y="4646611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6324600" y="4343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152400" y="4800600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tự 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0800000">
            <a:off x="1981200" y="4267200"/>
            <a:ext cx="21336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Điểm khác so với mã khối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khối mã dữ liệu kích thước cố định.</a:t>
            </a:r>
          </a:p>
          <a:p>
            <a:r>
              <a:rPr lang="en-US" smtClean="0"/>
              <a:t>Mã dòng mã dữ liệu biến thiên theo thời gian.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Diagram group"/>
          <p:cNvGrpSpPr/>
          <p:nvPr/>
        </p:nvGrpSpPr>
        <p:grpSpPr>
          <a:xfrm>
            <a:off x="219456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8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9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ZUC</a:t>
                </a:r>
                <a:endParaRPr lang="en-US" sz="2800" b="1" kern="1200"/>
              </a:p>
            </p:txBody>
          </p:sp>
        </p:grpSp>
      </p:grpSp>
      <p:sp>
        <p:nvSpPr>
          <p:cNvPr id="11" name="Regular Pentagon 10"/>
          <p:cNvSpPr/>
          <p:nvPr/>
        </p:nvSpPr>
        <p:spPr bwMode="auto">
          <a:xfrm>
            <a:off x="5029200" y="2895600"/>
            <a:ext cx="1600200" cy="1524000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AES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loại bộ sinh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bộ đếm:</a:t>
            </a:r>
            <a:r>
              <a:rPr lang="en-US" smtClean="0"/>
              <a:t> Bộ sinh dãy tự nhiên (NSG),….</a:t>
            </a:r>
          </a:p>
          <a:p>
            <a:r>
              <a:rPr lang="en-US" b="1" smtClean="0"/>
              <a:t>Bộ sinh số học:</a:t>
            </a:r>
            <a:r>
              <a:rPr lang="en-US" smtClean="0"/>
              <a:t> Bộ sinh đồng dư tuyến tính, Bộ sinh 1/p, Bộ sinh lũy thừa,….</a:t>
            </a:r>
          </a:p>
          <a:p>
            <a:pPr lvl="1"/>
            <a:r>
              <a:rPr lang="en-US" smtClean="0"/>
              <a:t>Bộ sinh đồng dư tuyến tính: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(</a:t>
            </a:r>
            <a:r>
              <a:rPr lang="en-US" sz="3000" i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mtClean="0"/>
              <a:t>, </a:t>
            </a:r>
            <a:r>
              <a:rPr lang="en-US" i="1" smtClean="0"/>
              <a:t>b</a:t>
            </a:r>
            <a:r>
              <a:rPr lang="en-US" smtClean="0"/>
              <a:t>, </a:t>
            </a:r>
            <a:r>
              <a:rPr lang="en-US" i="1" smtClean="0"/>
              <a:t>M</a:t>
            </a:r>
            <a:r>
              <a:rPr lang="en-US" smtClean="0"/>
              <a:t>) là các tham số định nghĩa bộ sinh. </a:t>
            </a:r>
            <a:r>
              <a:rPr lang="en-US" i="1" smtClean="0"/>
              <a:t>X</a:t>
            </a:r>
            <a:r>
              <a:rPr lang="en-US" baseline="-25000" smtClean="0"/>
              <a:t>0</a:t>
            </a:r>
            <a:r>
              <a:rPr lang="en-US" smtClean="0"/>
              <a:t> là giá trị khởi đầu của dãy (</a:t>
            </a:r>
            <a:r>
              <a:rPr lang="en-US" b="1" i="1" smtClean="0">
                <a:solidFill>
                  <a:srgbClr val="FF0000"/>
                </a:solidFill>
              </a:rPr>
              <a:t>giả ngẫu nhiên</a:t>
            </a:r>
            <a:r>
              <a:rPr lang="en-US" smtClean="0"/>
              <a:t>) được sinh ra.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590800" y="3886200"/>
          <a:ext cx="4448175" cy="685800"/>
        </p:xfrm>
        <a:graphic>
          <a:graphicData uri="http://schemas.openxmlformats.org/presentationml/2006/ole">
            <p:oleObj spid="_x0000_s24577" name="Equation" r:id="rId3" imgW="1485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loại bộ sinh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thanh ghi dịch chuyển:</a:t>
            </a:r>
          </a:p>
          <a:p>
            <a:pPr lvl="1"/>
            <a:r>
              <a:rPr lang="en-US" smtClean="0"/>
              <a:t>Thanh ghi dịch chuyển hồi tiếp tuyến tính (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Bộ sinh kết hợp: Bộ sinh kết hợp phi tuyến,….</a:t>
            </a:r>
          </a:p>
          <a:p>
            <a:pPr lvl="1"/>
            <a:r>
              <a:rPr lang="en-US" smtClean="0"/>
              <a:t>Bộ sinh lọc phi tuyến.</a:t>
            </a:r>
          </a:p>
          <a:p>
            <a:pPr lvl="1"/>
            <a:r>
              <a:rPr lang="en-US" smtClean="0"/>
              <a:t>Thanh ghi dịch chuyển hồi tiếp phi tuyến (NLFSR).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Đa thức hồi tiếp</a:t>
            </a:r>
          </a:p>
          <a:p>
            <a:pPr>
              <a:buNone/>
            </a:pPr>
            <a:r>
              <a:rPr lang="en-US" smtClean="0"/>
              <a:t>                         ,    nguyên tố.              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0" name="Picture 2" descr="LFSR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219200"/>
            <a:ext cx="6705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787650" y="4038600"/>
          <a:ext cx="3521075" cy="990600"/>
        </p:xfrm>
        <a:graphic>
          <a:graphicData uri="http://schemas.openxmlformats.org/presentationml/2006/ole">
            <p:oleObj spid="_x0000_s27651" name="Equation" r:id="rId5" imgW="1282680" imgH="431640" progId="Equation.3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657600" y="5121234"/>
          <a:ext cx="5257800" cy="593766"/>
        </p:xfrm>
        <a:graphic>
          <a:graphicData uri="http://schemas.openxmlformats.org/presentationml/2006/ole">
            <p:oleObj spid="_x0000_s27653" name="Equation" r:id="rId6" imgW="2197100" imgH="2286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38200" y="5638800"/>
          <a:ext cx="2419350" cy="609600"/>
        </p:xfrm>
        <a:graphic>
          <a:graphicData uri="http://schemas.openxmlformats.org/presentationml/2006/ole">
            <p:oleObj spid="_x0000_s27655" name="Equation" r:id="rId7" imgW="91440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76600" y="5775960"/>
          <a:ext cx="533400" cy="472440"/>
        </p:xfrm>
        <a:graphic>
          <a:graphicData uri="http://schemas.openxmlformats.org/presentationml/2006/ole">
            <p:oleObj spid="_x0000_s27656" name="Equation" r:id="rId8" imgW="126720" imgH="164880" progId="Equation.3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391400" y="1600200"/>
          <a:ext cx="1524000" cy="614149"/>
        </p:xfrm>
        <a:graphic>
          <a:graphicData uri="http://schemas.openxmlformats.org/presentationml/2006/ole">
            <p:oleObj spid="_x0000_s27657" name="Equation" r:id="rId9" imgW="634725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                         là một </a:t>
            </a:r>
            <a:r>
              <a:rPr lang="en-US" b="1" smtClean="0">
                <a:solidFill>
                  <a:srgbClr val="0000FF"/>
                </a:solidFill>
              </a:rPr>
              <a:t>đa thức cơ bản</a:t>
            </a:r>
            <a:r>
              <a:rPr lang="en-US" smtClean="0"/>
              <a:t> (primitive polynomial) với bậc </a:t>
            </a:r>
            <a:r>
              <a:rPr lang="en-US" i="1" smtClean="0"/>
              <a:t>L</a:t>
            </a:r>
            <a:r>
              <a:rPr lang="en-US" smtClean="0"/>
              <a:t>, thì dãy sinh ra bởi LFSR là một </a:t>
            </a:r>
            <a:r>
              <a:rPr lang="en-US" b="1" smtClean="0">
                <a:solidFill>
                  <a:srgbClr val="FF0000"/>
                </a:solidFill>
              </a:rPr>
              <a:t>m-sequence</a:t>
            </a:r>
            <a:r>
              <a:rPr lang="en-US" smtClean="0"/>
              <a:t> thỏa mãn </a:t>
            </a:r>
            <a:r>
              <a:rPr lang="en-US" b="1" i="1" smtClean="0"/>
              <a:t>các tiên đề ngẫu nhiên Golomb</a:t>
            </a:r>
            <a:r>
              <a:rPr lang="en-US" smtClean="0"/>
              <a:t>.</a:t>
            </a:r>
          </a:p>
          <a:p>
            <a:r>
              <a:rPr lang="en-US" smtClean="0"/>
              <a:t>                                    , trong đó:</a:t>
            </a:r>
          </a:p>
          <a:p>
            <a:pPr lvl="1"/>
            <a:r>
              <a:rPr lang="en-US" smtClean="0"/>
              <a:t>          là </a:t>
            </a:r>
            <a:r>
              <a:rPr lang="en-US" b="1" smtClean="0">
                <a:solidFill>
                  <a:srgbClr val="0000FF"/>
                </a:solidFill>
              </a:rPr>
              <a:t>độ phức tạp tuyến tính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của dãy được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 s</a:t>
            </a:r>
            <a:r>
              <a:rPr lang="en-US" baseline="-25000" smtClean="0"/>
              <a:t>0</a:t>
            </a:r>
            <a:r>
              <a:rPr lang="en-US" i="1" smtClean="0"/>
              <a:t> s</a:t>
            </a:r>
            <a:r>
              <a:rPr lang="en-US" baseline="-25000" smtClean="0"/>
              <a:t>1</a:t>
            </a:r>
            <a:r>
              <a:rPr lang="en-US" i="1" smtClean="0"/>
              <a:t> …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          là chiều dài nhỏ nhất của LFSR sinh ra dãy.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676400" y="1371600"/>
          <a:ext cx="2612572" cy="457200"/>
        </p:xfrm>
        <a:graphic>
          <a:graphicData uri="http://schemas.openxmlformats.org/presentationml/2006/ole">
            <p:oleObj spid="_x0000_s29697" name="Equation" r:id="rId4" imgW="1143000" imgH="203200" progId="Equation.3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89000" y="3200400"/>
          <a:ext cx="3860800" cy="609600"/>
        </p:xfrm>
        <a:graphic>
          <a:graphicData uri="http://schemas.openxmlformats.org/presentationml/2006/ole">
            <p:oleObj spid="_x0000_s29699" name="Equation" r:id="rId5" imgW="1447560" imgH="2412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143000" y="3718560"/>
          <a:ext cx="914400" cy="548640"/>
        </p:xfrm>
        <a:graphic>
          <a:graphicData uri="http://schemas.openxmlformats.org/presentationml/2006/ole">
            <p:oleObj spid="_x0000_s29701" name="Equation" r:id="rId6" imgW="380880" imgH="22860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43000" y="4614041"/>
          <a:ext cx="914400" cy="567559"/>
        </p:xfrm>
        <a:graphic>
          <a:graphicData uri="http://schemas.openxmlformats.org/presentationml/2006/ole">
            <p:oleObj spid="_x0000_s29702" name="Equation" r:id="rId7" imgW="368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Input:</a:t>
            </a:r>
            <a:r>
              <a:rPr lang="en-US" smtClean="0"/>
              <a:t> Dãy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baseline="-25000" smtClean="0"/>
              <a:t>0</a:t>
            </a:r>
            <a:r>
              <a:rPr lang="en-US" i="1" smtClean="0"/>
              <a:t>, s</a:t>
            </a:r>
            <a:r>
              <a:rPr lang="en-US" baseline="-25000" smtClean="0"/>
              <a:t>1</a:t>
            </a:r>
            <a:r>
              <a:rPr lang="en-US" i="1" smtClean="0"/>
              <a:t>, …,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 với chiều dài 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r>
              <a:rPr lang="en-US" b="1" smtClean="0"/>
              <a:t>Output: 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b="1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ngắn nhất</a:t>
            </a:r>
            <a:r>
              <a:rPr lang="en-US" smtClean="0"/>
              <a:t>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 với </a:t>
            </a:r>
            <a:r>
              <a:rPr lang="en-US" i="1" smtClean="0"/>
              <a:t>L</a:t>
            </a:r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) và </a:t>
            </a:r>
            <a:r>
              <a:rPr lang="en-US" i="1" smtClean="0"/>
              <a:t>C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smtClean="0"/>
              <a:t>).</a:t>
            </a:r>
          </a:p>
          <a:p>
            <a:pPr lvl="1"/>
            <a:r>
              <a:rPr lang="fr-FR" smtClean="0"/>
              <a:t>Chỉ cần một </a:t>
            </a:r>
            <a:r>
              <a:rPr lang="fr-FR" b="1" smtClean="0"/>
              <a:t>dòng khóa con</a:t>
            </a:r>
            <a:r>
              <a:rPr lang="fr-FR" smtClean="0"/>
              <a:t> của dãy có </a:t>
            </a:r>
            <a:r>
              <a:rPr lang="fr-FR" b="1" i="1" smtClean="0">
                <a:solidFill>
                  <a:srgbClr val="FF0000"/>
                </a:solidFill>
              </a:rPr>
              <a:t>chiều dài ít nhất 2L</a:t>
            </a:r>
            <a:r>
              <a:rPr lang="fr-FR" smtClean="0"/>
              <a:t> là đủ để </a:t>
            </a:r>
            <a:r>
              <a:rPr lang="fr-FR" b="1" i="1" smtClean="0"/>
              <a:t>xác định được LFSR</a:t>
            </a:r>
            <a:r>
              <a:rPr lang="fr-FR" smtClean="0"/>
              <a:t> với chiều dài </a:t>
            </a:r>
            <a:r>
              <a:rPr lang="fr-FR" i="1" smtClean="0"/>
              <a:t>L</a:t>
            </a:r>
            <a:r>
              <a:rPr lang="fr-FR" smtClean="0"/>
              <a:t> sinh ra đầy đủ dòng khóa ban đầu.</a:t>
            </a:r>
          </a:p>
          <a:p>
            <a:pPr lvl="1">
              <a:buNone/>
            </a:pPr>
            <a:r>
              <a:rPr lang="fr-FR" smtClean="0"/>
              <a:t>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b="1" smtClean="0">
                <a:solidFill>
                  <a:srgbClr val="0000FF"/>
                </a:solidFill>
              </a:rPr>
              <a:t>độ phức tạp tuyến tính </a:t>
            </a:r>
            <a:r>
              <a:rPr lang="fr-FR" b="1" i="1" smtClean="0">
                <a:solidFill>
                  <a:srgbClr val="FF0000"/>
                </a:solidFill>
              </a:rPr>
              <a:t>lớn</a:t>
            </a:r>
            <a:r>
              <a:rPr lang="fr-FR" smtClean="0"/>
              <a:t> là yếu tố mật mã </a:t>
            </a:r>
            <a:r>
              <a:rPr lang="fr-FR" b="1" i="1" smtClean="0">
                <a:solidFill>
                  <a:srgbClr val="FF0000"/>
                </a:solidFill>
              </a:rPr>
              <a:t>cần nhưng không đủ</a:t>
            </a:r>
            <a:r>
              <a:rPr lang="fr-FR" smtClean="0"/>
              <a:t> của các dòng khóa đối với </a:t>
            </a:r>
            <a:r>
              <a:rPr lang="fr-FR" b="1" smtClean="0"/>
              <a:t>mã dòng cộng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Dãy nhị phân </a:t>
            </a:r>
            <a:r>
              <a:rPr lang="en-US" b="1" smtClean="0"/>
              <a:t>A</a:t>
            </a:r>
            <a:r>
              <a:rPr lang="en-US" smtClean="0"/>
              <a:t> = 0, 0,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0. (trên </a:t>
            </a:r>
            <a:r>
              <a:rPr lang="en-US" b="1" i="1" smtClean="0">
                <a:solidFill>
                  <a:srgbClr val="0000FF"/>
                </a:solidFill>
              </a:rPr>
              <a:t>GF</a:t>
            </a:r>
            <a:r>
              <a:rPr lang="en-US" b="1" smtClean="0">
                <a:solidFill>
                  <a:srgbClr val="0000FF"/>
                </a:solidFill>
              </a:rPr>
              <a:t>(2)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Chạy </a:t>
            </a:r>
            <a:r>
              <a:rPr lang="fr-FR" smtClean="0"/>
              <a:t>Berlekamp-Massey được </a:t>
            </a:r>
            <a:r>
              <a:rPr lang="fr-FR" i="1" smtClean="0"/>
              <a:t>L</a:t>
            </a:r>
            <a:r>
              <a:rPr lang="fr-FR" smtClean="0"/>
              <a:t> của </a:t>
            </a:r>
            <a:r>
              <a:rPr lang="fr-FR" b="1" smtClean="0"/>
              <a:t>A</a:t>
            </a:r>
            <a:r>
              <a:rPr lang="fr-FR" smtClean="0"/>
              <a:t> là </a:t>
            </a:r>
            <a:r>
              <a:rPr lang="fr-FR" b="1" smtClean="0"/>
              <a:t>9</a:t>
            </a:r>
            <a:r>
              <a:rPr lang="fr-FR" smtClean="0"/>
              <a:t>.</a:t>
            </a:r>
          </a:p>
          <a:p>
            <a:pPr lvl="1"/>
            <a:r>
              <a:rPr lang="fr-FR" smtClean="0"/>
              <a:t>Chạy cho dãy con </a:t>
            </a:r>
            <a:r>
              <a:rPr lang="fr-FR" b="1" smtClean="0"/>
              <a:t>B</a:t>
            </a:r>
            <a:r>
              <a:rPr lang="fr-FR" smtClean="0"/>
              <a:t> =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.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i="1" smtClean="0">
                <a:sym typeface="Wingdings" pitchFamily="2" charset="2"/>
              </a:rPr>
              <a:t>L</a:t>
            </a:r>
            <a:r>
              <a:rPr lang="en-US" smtClean="0">
                <a:sym typeface="Wingdings" pitchFamily="2" charset="2"/>
              </a:rPr>
              <a:t> = </a:t>
            </a:r>
            <a:r>
              <a:rPr lang="en-US" b="1" smtClean="0">
                <a:sym typeface="Wingdings" pitchFamily="2" charset="2"/>
              </a:rPr>
              <a:t>9</a:t>
            </a:r>
            <a:r>
              <a:rPr lang="en-US" smtClean="0">
                <a:sym typeface="Wingdings" pitchFamily="2" charset="2"/>
              </a:rPr>
              <a:t> và                    trên </a:t>
            </a:r>
            <a:r>
              <a:rPr lang="en-US" i="1" smtClean="0">
                <a:sym typeface="Wingdings" pitchFamily="2" charset="2"/>
              </a:rPr>
              <a:t>GF</a:t>
            </a:r>
            <a:r>
              <a:rPr lang="en-US" smtClean="0">
                <a:sym typeface="Wingdings" pitchFamily="2" charset="2"/>
              </a:rPr>
              <a:t>(2).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876550" y="3200400"/>
          <a:ext cx="1771650" cy="457200"/>
        </p:xfrm>
        <a:graphic>
          <a:graphicData uri="http://schemas.openxmlformats.org/presentationml/2006/ole">
            <p:oleObj spid="_x0000_s32769" name="Equation" r:id="rId3" imgW="889000" imgH="2286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152400" y="4267200"/>
            <a:ext cx="3810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800" b="1" smtClean="0">
                <a:solidFill>
                  <a:schemeClr val="tx1"/>
                </a:solidFill>
              </a:rPr>
              <a:t>Berlekamp-Massey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10400" y="4267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LFSR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191000" y="4648200"/>
            <a:ext cx="2667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3810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Tấn công biết trước bản rõ</a:t>
            </a:r>
            <a:endParaRPr 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7620000" y="5105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Yếu!</a:t>
            </a:r>
            <a:endParaRPr lang="en-US" sz="24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khía cạnh mật mã của dòng khóa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Ngoài Độ phức tạp tuyến tính, dòng khóa còn có các khía cạnh mật mã khác:</a:t>
            </a:r>
          </a:p>
          <a:p>
            <a:pPr lvl="1"/>
            <a:r>
              <a:rPr lang="en-US" smtClean="0"/>
              <a:t>Phân phối mẫu.</a:t>
            </a:r>
          </a:p>
          <a:p>
            <a:pPr lvl="1"/>
            <a:r>
              <a:rPr lang="en-US" smtClean="0"/>
              <a:t>Tự tương quan.</a:t>
            </a:r>
          </a:p>
          <a:p>
            <a:pPr lvl="1"/>
            <a:r>
              <a:rPr lang="en-US" smtClean="0"/>
              <a:t>Độ phức tạp cầu.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mô hình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mã dòng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các khía cạnh mật mã của dòng khóa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của bộ sinh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Phân tích tính an toàn của </a:t>
            </a:r>
            <a:r>
              <a:rPr lang="en-US" b="1" smtClean="0">
                <a:solidFill>
                  <a:srgbClr val="FF0000"/>
                </a:solidFill>
              </a:rPr>
              <a:t>ZUC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5525"/>
          </a:xfrm>
        </p:spPr>
        <p:txBody>
          <a:bodyPr/>
          <a:lstStyle/>
          <a:p>
            <a:r>
              <a:rPr lang="en-US" b="1" err="1" smtClean="0"/>
              <a:t>Tổng</a:t>
            </a:r>
            <a:r>
              <a:rPr lang="en-US" b="1" smtClean="0"/>
              <a:t> </a:t>
            </a:r>
            <a:r>
              <a:rPr lang="en-US" b="1" err="1" smtClean="0"/>
              <a:t>quan</a:t>
            </a:r>
            <a:r>
              <a:rPr lang="en-US" b="1" smtClean="0"/>
              <a:t> </a:t>
            </a:r>
            <a:r>
              <a:rPr lang="en-US" b="1" err="1" smtClean="0"/>
              <a:t>về</a:t>
            </a:r>
            <a:r>
              <a:rPr lang="en-US" b="1" smtClean="0"/>
              <a:t> ZUC:</a:t>
            </a:r>
          </a:p>
          <a:p>
            <a:pPr lvl="1"/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sz="3000" b="1" err="1" smtClean="0">
                <a:ea typeface="+mn-ea"/>
                <a:cs typeface="+mn-cs"/>
              </a:rPr>
              <a:t>LFSR</a:t>
            </a:r>
            <a:r>
              <a:rPr lang="en-US" smtClean="0"/>
              <a:t> </a:t>
            </a:r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err="1" smtClean="0"/>
              <a:t>lọc</a:t>
            </a:r>
            <a:r>
              <a:rPr lang="en-US" smtClean="0"/>
              <a:t> phi </a:t>
            </a:r>
            <a:r>
              <a:rPr lang="en-US" err="1" smtClean="0"/>
              <a:t>tuyến</a:t>
            </a:r>
            <a:endParaRPr lang="en-US" smtClean="0"/>
          </a:p>
          <a:p>
            <a:pPr lvl="1"/>
            <a:r>
              <a:rPr lang="en-US" smtClean="0"/>
              <a:t>Do </a:t>
            </a:r>
            <a:r>
              <a:rPr lang="en-US" b="1" smtClean="0"/>
              <a:t>DACAS</a:t>
            </a:r>
            <a:r>
              <a:rPr lang="en-US" smtClean="0"/>
              <a:t> </a:t>
            </a:r>
            <a:r>
              <a:rPr lang="en-US" err="1" smtClean="0"/>
              <a:t>thiết</a:t>
            </a:r>
            <a:r>
              <a:rPr lang="en-US" smtClean="0"/>
              <a:t> </a:t>
            </a:r>
            <a:r>
              <a:rPr lang="en-US" err="1" smtClean="0"/>
              <a:t>kế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công</a:t>
            </a:r>
            <a:r>
              <a:rPr lang="en-US" smtClean="0"/>
              <a:t> </a:t>
            </a:r>
            <a:r>
              <a:rPr lang="en-US" err="1" smtClean="0"/>
              <a:t>nghệ</a:t>
            </a:r>
            <a:r>
              <a:rPr lang="en-US" smtClean="0"/>
              <a:t> </a:t>
            </a:r>
            <a:r>
              <a:rPr lang="en-US" b="1" smtClean="0"/>
              <a:t>EPS</a:t>
            </a:r>
            <a:r>
              <a:rPr lang="en-US" smtClean="0"/>
              <a:t> (4G).</a:t>
            </a:r>
          </a:p>
          <a:p>
            <a:pPr lvl="1"/>
            <a:r>
              <a:rPr lang="en-US" b="1" smtClean="0"/>
              <a:t>ZUC</a:t>
            </a:r>
            <a:r>
              <a:rPr lang="en-US" smtClean="0"/>
              <a:t> </a:t>
            </a:r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sở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xây</a:t>
            </a:r>
            <a:r>
              <a:rPr lang="en-US" smtClean="0"/>
              <a:t> </a:t>
            </a:r>
            <a:r>
              <a:rPr lang="en-US" err="1" smtClean="0"/>
              <a:t>dựng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  <a:ea typeface="+mn-ea"/>
                <a:cs typeface="+mn-cs"/>
              </a:rPr>
              <a:t>128-EEA3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  <a:ea typeface="+mn-ea"/>
                <a:cs typeface="+mn-cs"/>
              </a:rPr>
              <a:t>128-EIA3</a:t>
            </a:r>
            <a:r>
              <a:rPr lang="en-US" smtClean="0"/>
              <a:t>. 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Mô</a:t>
            </a:r>
            <a:r>
              <a:rPr lang="en-US" b="1" smtClean="0"/>
              <a:t> </a:t>
            </a:r>
            <a:r>
              <a:rPr lang="en-US" b="1" err="1" smtClean="0"/>
              <a:t>hình</a:t>
            </a:r>
            <a:r>
              <a:rPr lang="en-US" b="1" smtClean="0"/>
              <a:t> </a:t>
            </a:r>
            <a:r>
              <a:rPr lang="en-US" b="1" err="1" smtClean="0"/>
              <a:t>thiết</a:t>
            </a:r>
            <a:r>
              <a:rPr lang="en-US" b="1" smtClean="0"/>
              <a:t> </a:t>
            </a:r>
            <a:r>
              <a:rPr lang="en-US" b="1" err="1" smtClean="0"/>
              <a:t>kế</a:t>
            </a:r>
            <a:r>
              <a:rPr lang="en-US" b="1" smtClean="0"/>
              <a:t> </a:t>
            </a:r>
            <a:r>
              <a:rPr lang="en-US" b="1" err="1" smtClean="0"/>
              <a:t>của</a:t>
            </a:r>
            <a:r>
              <a:rPr lang="en-US" b="1" smtClean="0"/>
              <a:t> ZUC: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6838" y="1752600"/>
            <a:ext cx="4837362" cy="438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ghi</a:t>
            </a:r>
            <a:r>
              <a:rPr lang="en-US" smtClean="0"/>
              <a:t> </a:t>
            </a:r>
            <a:r>
              <a:rPr lang="en-US" b="1" smtClean="0"/>
              <a:t>LFSR: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z="2800" b="1" smtClean="0"/>
              <a:t>s</a:t>
            </a:r>
            <a:r>
              <a:rPr lang="en-US" sz="2800" b="1" baseline="-25000" smtClean="0"/>
              <a:t>16</a:t>
            </a:r>
            <a:r>
              <a:rPr lang="en-US" sz="2800" b="1" smtClean="0"/>
              <a:t> </a:t>
            </a:r>
            <a:r>
              <a:rPr lang="en-US" sz="2400" smtClean="0"/>
              <a:t>= 2</a:t>
            </a:r>
            <a:r>
              <a:rPr lang="en-US" sz="2400" baseline="30000" smtClean="0"/>
              <a:t>15</a:t>
            </a:r>
            <a:r>
              <a:rPr lang="en-US" sz="2400" smtClean="0"/>
              <a:t>s</a:t>
            </a:r>
            <a:r>
              <a:rPr lang="en-US" sz="2400" baseline="-25000" smtClean="0"/>
              <a:t>15</a:t>
            </a:r>
            <a:r>
              <a:rPr lang="en-US" sz="2400" smtClean="0"/>
              <a:t>+2</a:t>
            </a:r>
            <a:r>
              <a:rPr lang="en-US" sz="2400" baseline="30000" smtClean="0"/>
              <a:t>17</a:t>
            </a:r>
            <a:r>
              <a:rPr lang="en-US" sz="2400" smtClean="0"/>
              <a:t>s</a:t>
            </a:r>
            <a:r>
              <a:rPr lang="en-US" sz="2400" baseline="-25000" smtClean="0"/>
              <a:t>13</a:t>
            </a:r>
            <a:r>
              <a:rPr lang="en-US" sz="2400" smtClean="0"/>
              <a:t>+2</a:t>
            </a:r>
            <a:r>
              <a:rPr lang="en-US" sz="2400" baseline="30000" smtClean="0"/>
              <a:t>21</a:t>
            </a:r>
            <a:r>
              <a:rPr lang="en-US" sz="2400" smtClean="0"/>
              <a:t>s</a:t>
            </a:r>
            <a:r>
              <a:rPr lang="en-US" sz="2400" baseline="-25000" smtClean="0"/>
              <a:t>10</a:t>
            </a:r>
            <a:r>
              <a:rPr lang="en-US" sz="2400" smtClean="0"/>
              <a:t>+2</a:t>
            </a:r>
            <a:r>
              <a:rPr lang="en-US" sz="2400" baseline="30000" smtClean="0"/>
              <a:t>20</a:t>
            </a:r>
            <a:r>
              <a:rPr lang="en-US" smtClean="0"/>
              <a:t>s</a:t>
            </a:r>
            <a:r>
              <a:rPr lang="en-US" sz="2400" baseline="-25000" smtClean="0"/>
              <a:t>4</a:t>
            </a:r>
            <a:r>
              <a:rPr lang="en-US" sz="2400" smtClean="0"/>
              <a:t>+(1+2</a:t>
            </a:r>
            <a:r>
              <a:rPr lang="en-US" sz="2400" baseline="30000" smtClean="0"/>
              <a:t>8</a:t>
            </a:r>
            <a:r>
              <a:rPr lang="en-US" sz="2400" smtClean="0"/>
              <a:t>)s</a:t>
            </a:r>
            <a:r>
              <a:rPr lang="en-US" sz="2400" baseline="-25000" smtClean="0"/>
              <a:t>0</a:t>
            </a:r>
            <a:r>
              <a:rPr lang="en-US" sz="2400" smtClean="0"/>
              <a:t> mod (2</a:t>
            </a:r>
            <a:r>
              <a:rPr lang="en-US" sz="2400" baseline="30000" smtClean="0"/>
              <a:t>31</a:t>
            </a:r>
            <a:r>
              <a:rPr lang="en-US" sz="2400" smtClean="0"/>
              <a:t>-1) </a:t>
            </a:r>
          </a:p>
          <a:p>
            <a:pPr lvl="1"/>
            <a:r>
              <a:rPr lang="en-US" err="1" smtClean="0"/>
              <a:t>Giá</a:t>
            </a:r>
            <a:r>
              <a:rPr lang="en-US" smtClean="0"/>
              <a:t> </a:t>
            </a:r>
            <a:r>
              <a:rPr lang="en-US" err="1" smtClean="0"/>
              <a:t>trị</a:t>
            </a:r>
            <a:r>
              <a:rPr lang="en-US" smtClean="0"/>
              <a:t> </a:t>
            </a:r>
            <a:r>
              <a:rPr lang="en-US" err="1" smtClean="0"/>
              <a:t>khởi</a:t>
            </a:r>
            <a:r>
              <a:rPr lang="en-US" smtClean="0"/>
              <a:t> </a:t>
            </a:r>
            <a:r>
              <a:rPr lang="en-US" err="1" smtClean="0"/>
              <a:t>tạo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ghi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nạp</a:t>
            </a:r>
            <a:r>
              <a:rPr lang="en-US" smtClean="0"/>
              <a:t>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err="1" smtClean="0"/>
              <a:t>khóa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43803"/>
            <a:ext cx="8763000" cy="204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Lớp</a:t>
            </a:r>
            <a:r>
              <a:rPr lang="en-US" b="1" smtClean="0"/>
              <a:t> </a:t>
            </a:r>
            <a:r>
              <a:rPr lang="en-US" b="1" err="1" smtClean="0"/>
              <a:t>tái</a:t>
            </a:r>
            <a:r>
              <a:rPr lang="en-US" b="1" smtClean="0"/>
              <a:t> </a:t>
            </a:r>
            <a:r>
              <a:rPr lang="en-US" b="1" err="1" smtClean="0"/>
              <a:t>cấu</a:t>
            </a:r>
            <a:r>
              <a:rPr lang="en-US" b="1" smtClean="0"/>
              <a:t> </a:t>
            </a:r>
            <a:r>
              <a:rPr lang="en-US" b="1" err="1" smtClean="0"/>
              <a:t>trúc</a:t>
            </a:r>
            <a:r>
              <a:rPr lang="en-US" b="1" smtClean="0"/>
              <a:t> </a:t>
            </a:r>
            <a:r>
              <a:rPr lang="en-US" b="1" err="1" smtClean="0"/>
              <a:t>dãy</a:t>
            </a:r>
            <a:r>
              <a:rPr lang="en-US" b="1" smtClean="0"/>
              <a:t> bit: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z="2400" b="1" smtClean="0"/>
              <a:t>X</a:t>
            </a:r>
            <a:r>
              <a:rPr lang="en-US" sz="2400" b="1" baseline="-25000" smtClean="0"/>
              <a:t>0 </a:t>
            </a:r>
            <a:r>
              <a:rPr lang="en-US" sz="2400" smtClean="0"/>
              <a:t>= s</a:t>
            </a:r>
            <a:r>
              <a:rPr lang="en-US" sz="2400" baseline="-25000" smtClean="0"/>
              <a:t>15H</a:t>
            </a:r>
            <a:r>
              <a:rPr lang="en-US" sz="2400" smtClean="0"/>
              <a:t> || s</a:t>
            </a:r>
            <a:r>
              <a:rPr lang="en-US" sz="2400" baseline="-25000" smtClean="0"/>
              <a:t>14L		</a:t>
            </a:r>
            <a:r>
              <a:rPr lang="en-US" sz="2400" b="1" smtClean="0"/>
              <a:t>X</a:t>
            </a:r>
            <a:r>
              <a:rPr lang="en-US" sz="2400" b="1" baseline="-25000" smtClean="0"/>
              <a:t>1</a:t>
            </a:r>
            <a:r>
              <a:rPr lang="en-US" sz="2400" smtClean="0"/>
              <a:t>=s</a:t>
            </a:r>
            <a:r>
              <a:rPr lang="en-US" sz="2400" baseline="-25000" smtClean="0"/>
              <a:t>11L</a:t>
            </a:r>
            <a:r>
              <a:rPr lang="en-US" sz="2400" smtClean="0"/>
              <a:t> || s</a:t>
            </a:r>
            <a:r>
              <a:rPr lang="en-US" sz="2400" baseline="-25000" smtClean="0"/>
              <a:t>9H</a:t>
            </a:r>
            <a:endParaRPr lang="en-US" sz="2400" smtClean="0"/>
          </a:p>
          <a:p>
            <a:pPr lvl="1"/>
            <a:r>
              <a:rPr lang="en-US" sz="2400" b="1" smtClean="0"/>
              <a:t>X</a:t>
            </a:r>
            <a:r>
              <a:rPr lang="en-US" sz="2400" b="1" baseline="-25000" smtClean="0"/>
              <a:t>2 </a:t>
            </a:r>
            <a:r>
              <a:rPr lang="en-US" sz="2400" smtClean="0"/>
              <a:t>= s</a:t>
            </a:r>
            <a:r>
              <a:rPr lang="en-US" sz="2400" baseline="-25000" smtClean="0"/>
              <a:t>7L </a:t>
            </a:r>
            <a:r>
              <a:rPr lang="en-US" sz="2400" smtClean="0"/>
              <a:t>  || s</a:t>
            </a:r>
            <a:r>
              <a:rPr lang="en-US" sz="2400" baseline="-25000" smtClean="0"/>
              <a:t>5H		</a:t>
            </a:r>
            <a:r>
              <a:rPr lang="en-US" sz="2400" b="1" smtClean="0"/>
              <a:t>X</a:t>
            </a:r>
            <a:r>
              <a:rPr lang="en-US" sz="2400" b="1" baseline="-25000" smtClean="0"/>
              <a:t>3</a:t>
            </a:r>
            <a:r>
              <a:rPr lang="en-US" sz="2400" smtClean="0"/>
              <a:t>=s</a:t>
            </a:r>
            <a:r>
              <a:rPr lang="en-US" sz="2400" baseline="-25000" smtClean="0"/>
              <a:t>2L</a:t>
            </a:r>
            <a:r>
              <a:rPr lang="en-US" sz="2400" smtClean="0"/>
              <a:t>  || s</a:t>
            </a:r>
            <a:r>
              <a:rPr lang="en-US" sz="2400" baseline="-25000" smtClean="0"/>
              <a:t>0H</a:t>
            </a:r>
            <a:endParaRPr lang="en-US" sz="2000" smtClean="0"/>
          </a:p>
          <a:p>
            <a:pPr lvl="1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62730"/>
            <a:ext cx="8572500" cy="165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phi </a:t>
            </a:r>
            <a:r>
              <a:rPr lang="en-US" b="1" err="1" smtClean="0"/>
              <a:t>tuyến</a:t>
            </a:r>
            <a:r>
              <a:rPr lang="en-US" b="1" smtClean="0"/>
              <a:t> F: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995" y="1813934"/>
            <a:ext cx="6933805" cy="428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09600" y="1981200"/>
            <a:ext cx="5867400" cy="403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835525"/>
          </a:xfrm>
        </p:spPr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phi </a:t>
            </a:r>
            <a:r>
              <a:rPr lang="en-US" b="1" err="1" smtClean="0"/>
              <a:t>tuyến</a:t>
            </a:r>
            <a:r>
              <a:rPr lang="en-US" b="1" smtClean="0"/>
              <a:t> F:</a:t>
            </a:r>
          </a:p>
          <a:p>
            <a:endParaRPr lang="en-US" b="1" smtClean="0"/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 (X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W=(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XOR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+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mod 2</a:t>
            </a:r>
            <a:r>
              <a:rPr lang="pt-BR" sz="2400" b="1" baseline="30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	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mod 2</a:t>
            </a:r>
            <a:r>
              <a:rPr lang="pt-BR" sz="2400" b="1" baseline="30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XOR X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=S(L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1L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||W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2H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R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=S(L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2L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||W</a:t>
            </a:r>
            <a:r>
              <a:rPr lang="pt-BR" sz="2400" b="1" baseline="-2500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1H</a:t>
            </a: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buNone/>
            </a:pPr>
            <a:r>
              <a:rPr lang="pt-BR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400" b="1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524000" y="4114800"/>
            <a:ext cx="5029200" cy="5334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47800" y="3276600"/>
            <a:ext cx="3276600" cy="4572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S</a:t>
            </a:r>
          </a:p>
          <a:p>
            <a:pPr lvl="1"/>
            <a:r>
              <a:rPr lang="en-US" err="1" smtClean="0"/>
              <a:t>Là</a:t>
            </a:r>
            <a:r>
              <a:rPr lang="en-US" smtClean="0"/>
              <a:t>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b="1" smtClean="0"/>
              <a:t>32x32 S-box. </a:t>
            </a:r>
          </a:p>
          <a:p>
            <a:pPr lvl="1"/>
            <a:r>
              <a:rPr lang="en-US" err="1" smtClean="0"/>
              <a:t>Chia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bốn</a:t>
            </a:r>
            <a:r>
              <a:rPr lang="en-US" smtClean="0"/>
              <a:t> </a:t>
            </a:r>
            <a:r>
              <a:rPr lang="en-US" b="1" smtClean="0"/>
              <a:t>8x8 S-box </a:t>
            </a:r>
            <a:r>
              <a:rPr lang="en-US" smtClean="0"/>
              <a:t>con </a:t>
            </a:r>
            <a:r>
              <a:rPr lang="en-US" i="1" smtClean="0"/>
              <a:t>S</a:t>
            </a:r>
            <a:r>
              <a:rPr lang="en-US" baseline="-25000" smtClean="0"/>
              <a:t>0</a:t>
            </a:r>
            <a:r>
              <a:rPr lang="en-US" i="1" smtClean="0"/>
              <a:t>, S</a:t>
            </a:r>
            <a:r>
              <a:rPr lang="en-US" baseline="-25000" smtClean="0"/>
              <a:t>1</a:t>
            </a:r>
            <a:r>
              <a:rPr lang="en-US" i="1" smtClean="0"/>
              <a:t>, S</a:t>
            </a:r>
            <a:r>
              <a:rPr lang="en-US" baseline="-25000" smtClean="0"/>
              <a:t>2</a:t>
            </a:r>
            <a:r>
              <a:rPr lang="en-US" i="1" smtClean="0"/>
              <a:t>, S</a:t>
            </a:r>
            <a:r>
              <a:rPr lang="en-US" baseline="-25000" smtClean="0"/>
              <a:t>3</a:t>
            </a:r>
            <a:r>
              <a:rPr lang="en-US" i="1" baseline="-25000" smtClean="0"/>
              <a:t> </a:t>
            </a:r>
            <a:endParaRPr lang="en-US" smtClean="0"/>
          </a:p>
          <a:p>
            <a:pPr lvl="1"/>
            <a:r>
              <a:rPr lang="en-US" smtClean="0"/>
              <a:t>Biến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vào</a:t>
            </a:r>
            <a:r>
              <a:rPr lang="en-US" smtClean="0"/>
              <a:t> </a:t>
            </a:r>
            <a:r>
              <a:rPr lang="en-US" i="1" smtClean="0"/>
              <a:t>X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chia</a:t>
            </a:r>
            <a:r>
              <a:rPr lang="en-US" smtClean="0"/>
              <a:t> </a:t>
            </a:r>
            <a:r>
              <a:rPr lang="en-US" err="1" smtClean="0"/>
              <a:t>thành</a:t>
            </a:r>
            <a:r>
              <a:rPr lang="en-US" smtClean="0"/>
              <a:t> 4 phần:</a:t>
            </a:r>
          </a:p>
          <a:p>
            <a:pPr lvl="2"/>
            <a:r>
              <a:rPr lang="en-US" b="1" i="1" smtClean="0"/>
              <a:t>   X </a:t>
            </a:r>
            <a:r>
              <a:rPr lang="en-US" i="1" smtClean="0"/>
              <a:t>= X</a:t>
            </a:r>
            <a:r>
              <a:rPr lang="en-US" i="1" baseline="-25000" smtClean="0"/>
              <a:t>0</a:t>
            </a:r>
            <a:r>
              <a:rPr lang="en-US" i="1" smtClean="0"/>
              <a:t> || X</a:t>
            </a:r>
            <a:r>
              <a:rPr lang="en-US" i="1" baseline="-25000" smtClean="0"/>
              <a:t>1</a:t>
            </a:r>
            <a:r>
              <a:rPr lang="en-US" i="1" smtClean="0"/>
              <a:t> || X</a:t>
            </a:r>
            <a:r>
              <a:rPr lang="en-US" i="1" baseline="-25000" smtClean="0"/>
              <a:t>2</a:t>
            </a:r>
            <a:r>
              <a:rPr lang="en-US" i="1" smtClean="0"/>
              <a:t> || X</a:t>
            </a:r>
            <a:r>
              <a:rPr lang="en-US" i="1" baseline="-25000" smtClean="0"/>
              <a:t>3</a:t>
            </a:r>
          </a:p>
          <a:p>
            <a:pPr lvl="1"/>
            <a:r>
              <a:rPr lang="en-US" err="1" smtClean="0"/>
              <a:t>Biến</a:t>
            </a:r>
            <a:r>
              <a:rPr lang="en-US" smtClean="0"/>
              <a:t> </a:t>
            </a:r>
            <a:r>
              <a:rPr lang="en-US" err="1" smtClean="0"/>
              <a:t>đầu</a:t>
            </a:r>
            <a:r>
              <a:rPr lang="en-US" smtClean="0"/>
              <a:t> </a:t>
            </a:r>
            <a:r>
              <a:rPr lang="en-US" err="1" smtClean="0"/>
              <a:t>ra</a:t>
            </a:r>
            <a:r>
              <a:rPr lang="en-US" smtClean="0"/>
              <a:t> </a:t>
            </a:r>
            <a:r>
              <a:rPr lang="en-US" i="1" smtClean="0"/>
              <a:t>Y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bởi</a:t>
            </a:r>
            <a:r>
              <a:rPr lang="en-US" smtClean="0"/>
              <a:t>:</a:t>
            </a:r>
          </a:p>
          <a:p>
            <a:pPr lvl="2"/>
            <a:r>
              <a:rPr lang="en-US" b="1" i="1" smtClean="0"/>
              <a:t>    Y </a:t>
            </a:r>
            <a:r>
              <a:rPr lang="en-US" i="1" smtClean="0"/>
              <a:t>= S</a:t>
            </a:r>
            <a:r>
              <a:rPr lang="en-US" i="1" baseline="-25000" smtClean="0"/>
              <a:t>0</a:t>
            </a:r>
            <a:r>
              <a:rPr lang="en-US" i="1" smtClean="0"/>
              <a:t>(X</a:t>
            </a:r>
            <a:r>
              <a:rPr lang="en-US" i="1" baseline="-25000" smtClean="0"/>
              <a:t>0</a:t>
            </a:r>
            <a:r>
              <a:rPr lang="en-US" i="1" smtClean="0"/>
              <a:t>) || S</a:t>
            </a:r>
            <a:r>
              <a:rPr lang="en-US" i="1" baseline="-25000" smtClean="0"/>
              <a:t>1</a:t>
            </a:r>
            <a:r>
              <a:rPr lang="en-US" i="1" smtClean="0"/>
              <a:t>(X</a:t>
            </a:r>
            <a:r>
              <a:rPr lang="en-US" i="1" baseline="-25000" smtClean="0"/>
              <a:t>1</a:t>
            </a:r>
            <a:r>
              <a:rPr lang="en-US" i="1" smtClean="0"/>
              <a:t>) || S</a:t>
            </a:r>
            <a:r>
              <a:rPr lang="en-US" i="1" baseline="-25000" smtClean="0"/>
              <a:t>2</a:t>
            </a:r>
            <a:r>
              <a:rPr lang="en-US" i="1" smtClean="0"/>
              <a:t>(X</a:t>
            </a:r>
            <a:r>
              <a:rPr lang="en-US" i="1" baseline="-25000" smtClean="0"/>
              <a:t>2</a:t>
            </a:r>
            <a:r>
              <a:rPr lang="en-US" i="1" smtClean="0"/>
              <a:t>) || S</a:t>
            </a:r>
            <a:r>
              <a:rPr lang="en-US" i="1" baseline="-25000" smtClean="0"/>
              <a:t>3</a:t>
            </a:r>
            <a:r>
              <a:rPr lang="en-US" i="1" smtClean="0"/>
              <a:t>(X</a:t>
            </a:r>
            <a:r>
              <a:rPr lang="en-US" i="1" baseline="-25000" smtClean="0"/>
              <a:t>3</a:t>
            </a:r>
            <a:r>
              <a:rPr lang="en-US" i="1" smtClean="0"/>
              <a:t>)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Khảo</a:t>
            </a:r>
            <a:r>
              <a:rPr lang="en-US" smtClean="0"/>
              <a:t> </a:t>
            </a:r>
            <a:r>
              <a:rPr lang="en-US" err="1" smtClean="0"/>
              <a:t>sát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dòng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endParaRPr lang="en-US" b="1" baseline="-25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905000"/>
          <a:ext cx="6698296" cy="40309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8453"/>
                <a:gridCol w="419215"/>
                <a:gridCol w="419215"/>
                <a:gridCol w="419215"/>
                <a:gridCol w="419215"/>
              </a:tblGrid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9E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D6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E2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0C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19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8D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27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DB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81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B3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45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7A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19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DF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EE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78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34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60 </a:t>
                      </a: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1941512"/>
          <a:ext cx="7155496" cy="415448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015"/>
                <a:gridCol w="447829"/>
                <a:gridCol w="447829"/>
                <a:gridCol w="447829"/>
                <a:gridCol w="447829"/>
              </a:tblGrid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0341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E6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41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B1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3D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60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7B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CA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32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28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567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64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BE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9B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59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8A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D7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B0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25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AC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AF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12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03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E2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/>
                        <a:t>F2 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62000" y="2133600"/>
            <a:ext cx="7239000" cy="1752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 smtClean="0"/>
              <a:t>Mã</a:t>
            </a:r>
            <a:r>
              <a:rPr lang="en-US" b="1" smtClean="0"/>
              <a:t> </a:t>
            </a:r>
            <a:r>
              <a:rPr lang="en-US" b="1" err="1" smtClean="0"/>
              <a:t>dòng</a:t>
            </a:r>
            <a:r>
              <a:rPr lang="en-US" b="1" smtClean="0"/>
              <a:t> ZUC</a:t>
            </a:r>
            <a:br>
              <a:rPr lang="en-US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5525"/>
          </a:xfrm>
        </p:spPr>
        <p:txBody>
          <a:bodyPr/>
          <a:lstStyle/>
          <a:p>
            <a:r>
              <a:rPr lang="en-US" b="1" err="1" smtClean="0"/>
              <a:t>Hàm</a:t>
            </a:r>
            <a:r>
              <a:rPr lang="en-US" b="1" smtClean="0"/>
              <a:t> </a:t>
            </a:r>
            <a:r>
              <a:rPr lang="en-US" b="1" err="1" smtClean="0"/>
              <a:t>biến</a:t>
            </a:r>
            <a:r>
              <a:rPr lang="en-US" b="1" smtClean="0"/>
              <a:t> </a:t>
            </a:r>
            <a:r>
              <a:rPr lang="en-US" b="1" err="1" smtClean="0"/>
              <a:t>đổi</a:t>
            </a:r>
            <a:r>
              <a:rPr lang="en-US" b="1" smtClean="0"/>
              <a:t> </a:t>
            </a:r>
            <a:r>
              <a:rPr lang="en-US" b="1" err="1" smtClean="0"/>
              <a:t>tuyến</a:t>
            </a:r>
            <a:r>
              <a:rPr lang="en-US" b="1" smtClean="0"/>
              <a:t> </a:t>
            </a:r>
            <a:r>
              <a:rPr lang="en-US" b="1" err="1" smtClean="0"/>
              <a:t>tính</a:t>
            </a:r>
            <a:r>
              <a:rPr lang="en-US" b="1" smtClean="0"/>
              <a:t> </a:t>
            </a:r>
            <a:r>
              <a:rPr lang="en-US" b="1" i="1" smtClean="0"/>
              <a:t>L</a:t>
            </a:r>
          </a:p>
          <a:p>
            <a:pPr>
              <a:buNone/>
            </a:pPr>
            <a:endParaRPr lang="en-US" b="1" smtClean="0"/>
          </a:p>
          <a:p>
            <a:pPr lvl="1">
              <a:buNone/>
            </a:pPr>
            <a:r>
              <a:rPr lang="en-US" sz="2000" i="1" smtClean="0"/>
              <a:t>L</a:t>
            </a:r>
            <a:r>
              <a:rPr lang="en-US" sz="2000" baseline="-25000" smtClean="0"/>
              <a:t>1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)=</a:t>
            </a:r>
            <a:r>
              <a:rPr lang="en-US" sz="2000" i="1" smtClean="0"/>
              <a:t>X</a:t>
            </a:r>
            <a:r>
              <a:rPr lang="en-US" sz="2000" smtClean="0"/>
              <a:t>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2)⊕(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10)⊕(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18)⊕(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24)</a:t>
            </a:r>
          </a:p>
          <a:p>
            <a:pPr lvl="1">
              <a:buNone/>
            </a:pPr>
            <a:endParaRPr lang="en-US" sz="2000" smtClean="0"/>
          </a:p>
          <a:p>
            <a:pPr lvl="1">
              <a:buNone/>
            </a:pPr>
            <a:r>
              <a:rPr lang="en-US" sz="2000" i="1" smtClean="0"/>
              <a:t>L</a:t>
            </a:r>
            <a:r>
              <a:rPr lang="en-US" sz="2000" baseline="-25000" smtClean="0"/>
              <a:t>2</a:t>
            </a:r>
            <a:r>
              <a:rPr lang="en-US" sz="2000" smtClean="0"/>
              <a:t>(</a:t>
            </a:r>
            <a:r>
              <a:rPr lang="en-US" sz="2000" i="1" smtClean="0"/>
              <a:t>X</a:t>
            </a:r>
            <a:r>
              <a:rPr lang="en-US" sz="2000" smtClean="0"/>
              <a:t>)=</a:t>
            </a:r>
            <a:r>
              <a:rPr lang="en-US" sz="2000" i="1" smtClean="0"/>
              <a:t>X</a:t>
            </a:r>
            <a:r>
              <a:rPr lang="en-US" sz="2000" smtClean="0"/>
              <a:t>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8)⊕(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14)⊕(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22)⊕(</a:t>
            </a:r>
            <a:r>
              <a:rPr lang="en-US" sz="2000" i="1" smtClean="0"/>
              <a:t>X</a:t>
            </a:r>
            <a:r>
              <a:rPr lang="en-US" sz="2000" smtClean="0"/>
              <a:t>&lt;&lt;&lt;</a:t>
            </a:r>
            <a:r>
              <a:rPr lang="en-US" sz="2000" baseline="-25000" smtClean="0"/>
              <a:t>32</a:t>
            </a:r>
            <a:r>
              <a:rPr lang="en-US" sz="2000" smtClean="0"/>
              <a:t>30)</a:t>
            </a:r>
          </a:p>
          <a:p>
            <a:pPr lvl="1"/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Tổng</a:t>
            </a:r>
            <a:r>
              <a:rPr lang="en-US" b="1" smtClean="0"/>
              <a:t> </a:t>
            </a:r>
            <a:r>
              <a:rPr lang="en-US" b="1" err="1" smtClean="0"/>
              <a:t>quan</a:t>
            </a:r>
            <a:r>
              <a:rPr lang="en-US" b="1" smtClean="0"/>
              <a:t> </a:t>
            </a:r>
            <a:r>
              <a:rPr lang="en-US" b="1" err="1" smtClean="0"/>
              <a:t>về</a:t>
            </a:r>
            <a:r>
              <a:rPr lang="en-US" b="1" smtClean="0"/>
              <a:t> </a:t>
            </a:r>
            <a:r>
              <a:rPr lang="en-US" b="1" err="1" smtClean="0"/>
              <a:t>chương</a:t>
            </a:r>
            <a:r>
              <a:rPr lang="en-US" b="1" smtClean="0"/>
              <a:t> </a:t>
            </a:r>
            <a:r>
              <a:rPr lang="en-US" b="1" err="1" smtClean="0"/>
              <a:t>trình</a:t>
            </a:r>
            <a:endParaRPr lang="en-US" b="1" smtClean="0"/>
          </a:p>
          <a:p>
            <a:pPr lvl="1"/>
            <a:r>
              <a:rPr lang="en-US" err="1" smtClean="0"/>
              <a:t>H</a:t>
            </a:r>
            <a:r>
              <a:rPr lang="en-US" smtClean="0"/>
              <a:t>ỗ </a:t>
            </a:r>
            <a:r>
              <a:rPr lang="en-US" err="1" smtClean="0"/>
              <a:t>trợ</a:t>
            </a:r>
            <a:r>
              <a:rPr lang="en-US" smtClean="0"/>
              <a:t> </a:t>
            </a:r>
            <a:r>
              <a:rPr lang="en-US" b="1" err="1" smtClean="0">
                <a:solidFill>
                  <a:srgbClr val="FF0000"/>
                </a:solidFill>
              </a:rPr>
              <a:t>hội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thoại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trực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b="1" err="1" smtClean="0">
                <a:solidFill>
                  <a:srgbClr val="FF0000"/>
                </a:solidFill>
              </a:rPr>
              <a:t>tuyến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bảo</a:t>
            </a:r>
            <a:r>
              <a:rPr lang="en-US" smtClean="0"/>
              <a:t> </a:t>
            </a:r>
            <a:r>
              <a:rPr lang="en-US" err="1" smtClean="0"/>
              <a:t>mật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tin </a:t>
            </a:r>
            <a:r>
              <a:rPr lang="en-US" err="1" smtClean="0"/>
              <a:t>hội</a:t>
            </a:r>
            <a:r>
              <a:rPr lang="en-US" smtClean="0"/>
              <a:t> </a:t>
            </a:r>
            <a:r>
              <a:rPr lang="en-US" err="1" smtClean="0"/>
              <a:t>thoại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T</a:t>
            </a:r>
            <a:r>
              <a:rPr lang="en-US" smtClean="0"/>
              <a:t>hiết </a:t>
            </a:r>
            <a:r>
              <a:rPr lang="en-US" err="1" smtClean="0"/>
              <a:t>kế</a:t>
            </a:r>
            <a:r>
              <a:rPr lang="en-US" smtClean="0"/>
              <a:t> </a:t>
            </a:r>
            <a:r>
              <a:rPr lang="en-US" err="1" smtClean="0"/>
              <a:t>theo</a:t>
            </a:r>
            <a:r>
              <a:rPr lang="en-US" smtClean="0"/>
              <a:t>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b="1" smtClean="0"/>
              <a:t>Client- Server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S</a:t>
            </a:r>
            <a:r>
              <a:rPr lang="en-US" smtClean="0"/>
              <a:t>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b="1" smtClean="0"/>
              <a:t>128-EEA3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hóa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S</a:t>
            </a:r>
            <a:r>
              <a:rPr lang="en-US" smtClean="0"/>
              <a:t>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b="1" smtClean="0"/>
              <a:t>pre-shared key</a:t>
            </a:r>
            <a:r>
              <a:rPr lang="en-US" smtClean="0"/>
              <a:t>.</a:t>
            </a:r>
            <a:endParaRPr lang="en-US" b="1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Mô</a:t>
            </a:r>
            <a:r>
              <a:rPr lang="en-US" b="1" smtClean="0"/>
              <a:t> </a:t>
            </a:r>
            <a:r>
              <a:rPr lang="en-US" b="1" err="1" smtClean="0"/>
              <a:t>hình</a:t>
            </a:r>
            <a:r>
              <a:rPr lang="en-US" b="1" smtClean="0"/>
              <a:t> </a:t>
            </a:r>
            <a:r>
              <a:rPr lang="en-US" b="1" err="1" smtClean="0"/>
              <a:t>ứng</a:t>
            </a:r>
            <a:r>
              <a:rPr lang="en-US" b="1" smtClean="0"/>
              <a:t> dụng: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5537" name="Picture 1" descr="KL_2 -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7028370" cy="3810000"/>
          </a:xfrm>
          <a:prstGeom prst="rect">
            <a:avLst/>
          </a:prstGeom>
          <a:ln w="25400" cap="sq">
            <a:solidFill>
              <a:schemeClr val="accent2">
                <a:lumMod val="20000"/>
                <a:lumOff val="8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Giao</a:t>
            </a:r>
            <a:r>
              <a:rPr lang="en-US" b="1" smtClean="0"/>
              <a:t> diện: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4515" name="Picture 3" descr="C:\Users\Huy\Desktop\khoa luan a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057400"/>
            <a:ext cx="4114799" cy="38838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Giao</a:t>
            </a:r>
            <a:r>
              <a:rPr lang="en-US" b="1" smtClean="0"/>
              <a:t> diện: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4513" name="Picture 1" descr="C:\Users\Huy\Desktop\khoa luan a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267200" cy="3621170"/>
          </a:xfrm>
          <a:prstGeom prst="rect">
            <a:avLst/>
          </a:prstGeom>
          <a:noFill/>
        </p:spPr>
      </p:pic>
      <p:pic>
        <p:nvPicPr>
          <p:cNvPr id="64514" name="Picture 2" descr="C:\Users\Huy\Desktop\khoa luan a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133600"/>
            <a:ext cx="431013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Lý do cần đến mã dòng:</a:t>
            </a:r>
          </a:p>
          <a:p>
            <a:pPr lvl="1"/>
            <a:r>
              <a:rPr lang="en-US" smtClean="0"/>
              <a:t>Nhu cầu đảm bảo bí mật khi thực hiện các cuộc gọi, hay các dịch vụ thông qua mạng di động.</a:t>
            </a:r>
          </a:p>
          <a:p>
            <a:pPr lvl="1"/>
            <a:r>
              <a:rPr lang="en-US" smtClean="0"/>
              <a:t>Sự xuất hiện những công nghệ mạng di động mới như GPRS, 3G, EPS (LTE – SAE)…</a:t>
            </a:r>
          </a:p>
          <a:p>
            <a:pPr lvl="1"/>
            <a:r>
              <a:rPr lang="en-US" smtClean="0"/>
              <a:t>Yêu cầu xử lý tín hiệu biến thiên theo thời gian.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Kết</a:t>
            </a:r>
            <a:r>
              <a:rPr lang="en-US" b="1" smtClean="0"/>
              <a:t> quả: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ban </a:t>
            </a:r>
            <a:r>
              <a:rPr lang="en-US" err="1" smtClean="0"/>
              <a:t>đầu</a:t>
            </a:r>
            <a:r>
              <a:rPr lang="en-US" smtClean="0"/>
              <a:t>.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128-EEA3.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bằng</a:t>
            </a:r>
            <a:r>
              <a:rPr lang="en-US" smtClean="0"/>
              <a:t> AES.</a:t>
            </a:r>
          </a:p>
          <a:p>
            <a:pPr lvl="1"/>
            <a:r>
              <a:rPr lang="en-US" err="1" smtClean="0"/>
              <a:t>Âm</a:t>
            </a:r>
            <a:r>
              <a:rPr lang="en-US" smtClean="0"/>
              <a:t> </a:t>
            </a:r>
            <a:r>
              <a:rPr lang="en-US" err="1" smtClean="0"/>
              <a:t>thanh</a:t>
            </a:r>
            <a:r>
              <a:rPr lang="en-US" smtClean="0"/>
              <a:t> </a:t>
            </a:r>
            <a:r>
              <a:rPr lang="en-US" err="1" smtClean="0"/>
              <a:t>nghe</a:t>
            </a:r>
            <a:r>
              <a:rPr lang="en-US" smtClean="0"/>
              <a:t> </a:t>
            </a:r>
            <a:r>
              <a:rPr lang="en-US" err="1" smtClean="0"/>
              <a:t>lén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b="1" smtClean="0"/>
              <a:t>Chương trình thực hiện</a:t>
            </a:r>
            <a:br>
              <a:rPr lang="vi-VN" b="1" smtClean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So </a:t>
            </a:r>
            <a:r>
              <a:rPr lang="en-US" b="1" err="1" smtClean="0"/>
              <a:t>sánh</a:t>
            </a:r>
            <a:r>
              <a:rPr lang="en-US" b="1" smtClean="0"/>
              <a:t> với Block Cipher: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8433" name="Chart 1"/>
          <p:cNvPicPr>
            <a:picLocks noChangeArrowheads="1"/>
          </p:cNvPicPr>
          <p:nvPr/>
        </p:nvPicPr>
        <p:blipFill>
          <a:blip r:embed="rId2"/>
          <a:srcRect b="-18"/>
          <a:stretch>
            <a:fillRect/>
          </a:stretch>
        </p:blipFill>
        <p:spPr bwMode="auto">
          <a:xfrm>
            <a:off x="1447800" y="1828800"/>
            <a:ext cx="647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tiếp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b="1" smtClean="0"/>
              <a:t> </a:t>
            </a:r>
            <a:r>
              <a:rPr lang="fr-FR" b="1" i="1" smtClean="0"/>
              <a:t>Trọng số Hamming</a:t>
            </a:r>
            <a:r>
              <a:rPr lang="fr-FR" smtClean="0"/>
              <a:t> của mỗi </a:t>
            </a:r>
            <a:r>
              <a:rPr lang="fr-FR" b="1" smtClean="0"/>
              <a:t>hệ số</a:t>
            </a:r>
            <a:r>
              <a:rPr lang="fr-FR" smtClean="0"/>
              <a:t> khác không là thấp nhất có thể.</a:t>
            </a:r>
          </a:p>
          <a:p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Tổng các trọng số Hamming của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là một số chẵn.</a:t>
            </a:r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b="1" i="1" smtClean="0"/>
              <a:t> </a:t>
            </a:r>
            <a:r>
              <a:rPr lang="fr-FR" b="1" smtClean="0"/>
              <a:t>Hệ số</a:t>
            </a:r>
            <a:r>
              <a:rPr lang="fr-FR" smtClean="0"/>
              <a:t> của </a:t>
            </a:r>
            <a:r>
              <a:rPr lang="fr-FR" b="1" smtClean="0"/>
              <a:t>số hạng</a:t>
            </a:r>
            <a:r>
              <a:rPr lang="fr-FR" smtClean="0"/>
              <a:t> với bậc cao thứ hai phải khác không.</a:t>
            </a:r>
          </a:p>
          <a:p>
            <a:r>
              <a:rPr lang="fr-FR" b="1" smtClean="0">
                <a:solidFill>
                  <a:srgbClr val="0000FF"/>
                </a:solidFill>
              </a:rPr>
              <a:t>4.</a:t>
            </a:r>
            <a:r>
              <a:rPr lang="fr-FR" smtClean="0"/>
              <a:t> Các bậc của </a:t>
            </a:r>
            <a:r>
              <a:rPr lang="fr-FR" b="1" smtClean="0"/>
              <a:t>số hạng</a:t>
            </a:r>
            <a:r>
              <a:rPr lang="fr-FR" smtClean="0"/>
              <a:t> với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phải khác nhau từng đôi một.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tiếp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FF"/>
                </a:solidFill>
              </a:rPr>
              <a:t>5.</a:t>
            </a:r>
            <a:r>
              <a:rPr lang="en-US" smtClean="0"/>
              <a:t> </a:t>
            </a:r>
            <a:r>
              <a:rPr lang="fr-FR" smtClean="0"/>
              <a:t>Các </a:t>
            </a:r>
            <a:r>
              <a:rPr lang="fr-FR" b="1" i="1" smtClean="0"/>
              <a:t>vị trí</a:t>
            </a:r>
            <a:r>
              <a:rPr lang="fr-FR" smtClean="0"/>
              <a:t> của ‘1’ của các </a:t>
            </a:r>
            <a:r>
              <a:rPr lang="fr-FR" b="1" smtClean="0"/>
              <a:t>hệ số</a:t>
            </a:r>
            <a:r>
              <a:rPr lang="fr-FR" smtClean="0"/>
              <a:t> khác không trong </a:t>
            </a:r>
            <a:r>
              <a:rPr lang="fr-FR" b="1" i="1" smtClean="0"/>
              <a:t>biểu diễn nhị phân</a:t>
            </a:r>
            <a:r>
              <a:rPr lang="fr-FR" smtClean="0"/>
              <a:t> của chúng phải khác nhau từng đôi một.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Dãy được sinh ra bởi LFSR và đa thức </a:t>
            </a:r>
            <a:r>
              <a:rPr lang="fr-FR" i="1" smtClean="0"/>
              <a:t>      </a:t>
            </a:r>
            <a:r>
              <a:rPr lang="fr-FR" smtClean="0"/>
              <a:t>đều trên trường </a:t>
            </a:r>
            <a:r>
              <a:rPr lang="fr-FR" b="1" i="1" smtClean="0">
                <a:solidFill>
                  <a:srgbClr val="0000FF"/>
                </a:solidFill>
              </a:rPr>
              <a:t>GF</a:t>
            </a:r>
            <a:r>
              <a:rPr lang="fr-FR" b="1" smtClean="0">
                <a:solidFill>
                  <a:srgbClr val="0000FF"/>
                </a:solidFill>
              </a:rPr>
              <a:t>(2</a:t>
            </a:r>
            <a:r>
              <a:rPr lang="fr-FR" b="1" baseline="30000" smtClean="0">
                <a:solidFill>
                  <a:srgbClr val="0000FF"/>
                </a:solidFill>
              </a:rPr>
              <a:t>31</a:t>
            </a:r>
            <a:r>
              <a:rPr lang="fr-FR" b="1" smtClean="0">
                <a:solidFill>
                  <a:srgbClr val="0000FF"/>
                </a:solidFill>
              </a:rPr>
              <a:t> – 1)</a:t>
            </a:r>
            <a:r>
              <a:rPr lang="fr-FR" smtClean="0"/>
              <a:t>.</a:t>
            </a:r>
          </a:p>
          <a:p>
            <a:r>
              <a:rPr lang="fr-FR" smtClean="0"/>
              <a:t>         là đa thức cơ bản trên </a:t>
            </a:r>
            <a:r>
              <a:rPr lang="fr-FR" i="1" smtClean="0"/>
              <a:t>GF</a:t>
            </a:r>
            <a:r>
              <a:rPr lang="fr-FR" smtClean="0"/>
              <a:t>(2</a:t>
            </a:r>
            <a:r>
              <a:rPr lang="fr-FR" baseline="30000" smtClean="0"/>
              <a:t>31</a:t>
            </a:r>
            <a:r>
              <a:rPr lang="fr-FR" smtClean="0"/>
              <a:t> – 1) </a:t>
            </a:r>
            <a:r>
              <a:rPr lang="fr-FR" smtClean="0">
                <a:sym typeface="Wingdings" pitchFamily="2" charset="2"/>
              </a:rPr>
              <a:t> dãy sinh ra là </a:t>
            </a:r>
            <a:r>
              <a:rPr lang="fr-FR" b="1" i="1" smtClean="0">
                <a:sym typeface="Wingdings" pitchFamily="2" charset="2"/>
              </a:rPr>
              <a:t>m-sequence</a:t>
            </a:r>
            <a:r>
              <a:rPr lang="fr-FR" smtClean="0">
                <a:sym typeface="Wingdings" pitchFamily="2" charset="2"/>
              </a:rPr>
              <a:t>.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250825" y="2971800"/>
          <a:ext cx="8640763" cy="609600"/>
        </p:xfrm>
        <a:graphic>
          <a:graphicData uri="http://schemas.openxmlformats.org/presentationml/2006/ole">
            <p:oleObj spid="_x0000_s37889" name="Equation" r:id="rId3" imgW="3327120" imgH="22860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515224" y="3886200"/>
          <a:ext cx="900113" cy="533400"/>
        </p:xfrm>
        <a:graphic>
          <a:graphicData uri="http://schemas.openxmlformats.org/presentationml/2006/ole">
            <p:oleObj spid="_x0000_s37891" name="Equation" r:id="rId4" imgW="342720" imgH="20304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38200" y="4823178"/>
          <a:ext cx="990601" cy="587022"/>
        </p:xfrm>
        <a:graphic>
          <a:graphicData uri="http://schemas.openxmlformats.org/presentationml/2006/ole">
            <p:oleObj spid="_x0000_s37892" name="Equation" r:id="rId5" imgW="3427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tiếp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2</a:t>
            </a:r>
            <a:r>
              <a:rPr lang="fr-FR" baseline="30000" smtClean="0"/>
              <a:t>15</a:t>
            </a:r>
            <a:r>
              <a:rPr lang="fr-FR" smtClean="0"/>
              <a:t> =                   </a:t>
            </a:r>
            <a:r>
              <a:rPr lang="fr-FR" b="1" smtClean="0"/>
              <a:t>1</a:t>
            </a:r>
            <a:r>
              <a:rPr lang="fr-FR" smtClean="0"/>
              <a:t>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17</a:t>
            </a:r>
            <a:r>
              <a:rPr lang="fr-FR" smtClean="0"/>
              <a:t> =               </a:t>
            </a:r>
            <a:r>
              <a:rPr lang="fr-FR" b="1" smtClean="0"/>
              <a:t>1</a:t>
            </a:r>
            <a:r>
              <a:rPr lang="fr-FR" smtClean="0"/>
              <a:t>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21</a:t>
            </a:r>
            <a:r>
              <a:rPr lang="fr-FR" smtClean="0"/>
              <a:t> =       </a:t>
            </a:r>
            <a:r>
              <a:rPr lang="fr-FR" b="1" smtClean="0"/>
              <a:t>1</a:t>
            </a:r>
            <a:r>
              <a:rPr lang="fr-FR" smtClean="0"/>
              <a:t>000000000000000000000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20</a:t>
            </a:r>
            <a:r>
              <a:rPr lang="fr-FR" smtClean="0"/>
              <a:t> =         </a:t>
            </a:r>
            <a:r>
              <a:rPr lang="fr-FR" b="1" smtClean="0"/>
              <a:t>1</a:t>
            </a:r>
            <a:r>
              <a:rPr lang="fr-FR" smtClean="0"/>
              <a:t>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8</a:t>
            </a:r>
            <a:r>
              <a:rPr lang="fr-FR" smtClean="0"/>
              <a:t> + 1 =                            </a:t>
            </a:r>
            <a:r>
              <a:rPr lang="fr-FR" b="1" smtClean="0"/>
              <a:t>1</a:t>
            </a:r>
            <a:r>
              <a:rPr lang="fr-FR" smtClean="0"/>
              <a:t>0000000</a:t>
            </a:r>
            <a:r>
              <a:rPr lang="fr-FR" b="1" smtClean="0"/>
              <a:t>1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Tiêu chuẩn thiết kế lớp BR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smtClean="0"/>
              <a:t> Phù hợp cho cài đặt phần mềm.</a:t>
            </a:r>
            <a:endParaRPr lang="en-US" smtClean="0"/>
          </a:p>
          <a:p>
            <a:pPr lvl="0"/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Bốn 32-</a:t>
            </a:r>
            <a:r>
              <a:rPr lang="fr-FR" i="1" smtClean="0"/>
              <a:t>bit word</a:t>
            </a:r>
            <a:r>
              <a:rPr lang="fr-FR" smtClean="0"/>
              <a:t> từ BR có tính ngẫu nhiên tốt về mặt thống kê.</a:t>
            </a:r>
            <a:endParaRPr lang="en-US" smtClean="0"/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smtClean="0"/>
              <a:t> Số các bit phủ nhau của bốn 32-bit word trong các thời điểm liên tiếp nhỏ.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1524000" y="3886200"/>
          <a:ext cx="2743200" cy="609600"/>
        </p:xfrm>
        <a:graphic>
          <a:graphicData uri="http://schemas.openxmlformats.org/presentationml/2006/ole">
            <p:oleObj spid="_x0000_s48129" name="Equation" r:id="rId3" imgW="1028700" imgH="228600" progId="Equation.3">
              <p:embed/>
            </p:oleObj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419600" y="3886200"/>
          <a:ext cx="2565400" cy="609600"/>
        </p:xfrm>
        <a:graphic>
          <a:graphicData uri="http://schemas.openxmlformats.org/presentationml/2006/ole">
            <p:oleObj spid="_x0000_s48131" name="Equation" r:id="rId4" imgW="965200" imgH="228600" progId="Equation.3">
              <p:embed/>
            </p:oleObj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447800" y="4800600"/>
          <a:ext cx="2857500" cy="685800"/>
        </p:xfrm>
        <a:graphic>
          <a:graphicData uri="http://schemas.openxmlformats.org/presentationml/2006/ole">
            <p:oleObj spid="_x0000_s48133" name="Equation" r:id="rId5" imgW="952087" imgH="228501" progId="Equation.3">
              <p:embed/>
            </p:oleObj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470400" y="4876800"/>
          <a:ext cx="2438400" cy="609600"/>
        </p:xfrm>
        <a:graphic>
          <a:graphicData uri="http://schemas.openxmlformats.org/presentationml/2006/ole">
            <p:oleObj spid="_x0000_s48135" name="Equation" r:id="rId6" imgW="914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r>
              <a:rPr lang="en-US" smtClean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981200"/>
            <a:ext cx="2133600" cy="3268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mtClean="0"/>
              <a:t>Trong đó:        là </a:t>
            </a:r>
            <a:r>
              <a:rPr lang="en-US" b="1" smtClean="0"/>
              <a:t>nghịch đảo</a:t>
            </a:r>
            <a:r>
              <a:rPr lang="en-US" smtClean="0"/>
              <a:t> của     trên trường GF(2</a:t>
            </a:r>
            <a:r>
              <a:rPr lang="en-US" baseline="30000" smtClean="0"/>
              <a:t>8</a:t>
            </a:r>
            <a:r>
              <a:rPr lang="en-US" smtClean="0"/>
              <a:t>) thông qua </a:t>
            </a:r>
            <a:r>
              <a:rPr lang="en-US" b="1" smtClean="0"/>
              <a:t>đa thức bất khả quy</a:t>
            </a:r>
            <a:r>
              <a:rPr lang="en-US" smtClean="0"/>
              <a:t>: </a:t>
            </a:r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</a:t>
            </a:r>
          </a:p>
          <a:p>
            <a:pPr lvl="1">
              <a:buNone/>
            </a:pPr>
            <a:r>
              <a:rPr lang="en-US" smtClean="0"/>
              <a:t>			</a:t>
            </a:r>
            <a:r>
              <a:rPr lang="en-US" i="1" smtClean="0"/>
              <a:t>B</a:t>
            </a:r>
            <a:r>
              <a:rPr lang="en-US" smtClean="0"/>
              <a:t> = 0x55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2819400" y="2057400"/>
          <a:ext cx="2743200" cy="685800"/>
        </p:xfrm>
        <a:graphic>
          <a:graphicData uri="http://schemas.openxmlformats.org/presentationml/2006/ole">
            <p:oleObj spid="_x0000_s76801" name="Equation" r:id="rId3" imgW="914400" imgH="228600" progId="Equation.3">
              <p:embed/>
            </p:oleObj>
          </a:graphicData>
        </a:graphic>
      </p:graphicFrame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667000" y="2819400"/>
          <a:ext cx="696686" cy="609600"/>
        </p:xfrm>
        <a:graphic>
          <a:graphicData uri="http://schemas.openxmlformats.org/presentationml/2006/ole">
            <p:oleObj spid="_x0000_s76803" name="Equation" r:id="rId4" imgW="228501" imgH="203112" progId="Equation.3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6096000" y="2971800"/>
          <a:ext cx="387350" cy="419100"/>
        </p:xfrm>
        <a:graphic>
          <a:graphicData uri="http://schemas.openxmlformats.org/presentationml/2006/ole">
            <p:oleObj spid="_x0000_s76805" name="Equation" r:id="rId5" imgW="126720" imgH="139680" progId="Equation.3">
              <p:embed/>
            </p:oleObj>
          </a:graphicData>
        </a:graphic>
      </p:graphicFrame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286000" y="3810000"/>
          <a:ext cx="4838700" cy="685800"/>
        </p:xfrm>
        <a:graphic>
          <a:graphicData uri="http://schemas.openxmlformats.org/presentationml/2006/ole">
            <p:oleObj spid="_x0000_s76806" name="Equation" r:id="rId6" imgW="1587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2690813" y="2057400"/>
          <a:ext cx="3838575" cy="3363913"/>
        </p:xfrm>
        <a:graphic>
          <a:graphicData uri="http://schemas.openxmlformats.org/presentationml/2006/ole">
            <p:oleObj spid="_x0000_s88065" name="Equation" r:id="rId3" imgW="2082600" imgH="1828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Kỷ nguyên của mã dòng thực sự là vào những năm </a:t>
            </a:r>
            <a:r>
              <a:rPr lang="en-US" b="1" smtClean="0">
                <a:solidFill>
                  <a:srgbClr val="0000FF"/>
                </a:solidFill>
              </a:rPr>
              <a:t>1960</a:t>
            </a:r>
            <a:r>
              <a:rPr lang="en-US" smtClean="0"/>
              <a:t>. Các thiết bị mã hóa điện tử bán dẫn có </a:t>
            </a:r>
            <a:r>
              <a:rPr lang="en-US" b="1" i="1" smtClean="0">
                <a:solidFill>
                  <a:srgbClr val="FF0000"/>
                </a:solidFill>
              </a:rPr>
              <a:t>bộ nhớ với dung lượng rất thấp</a:t>
            </a:r>
            <a:r>
              <a:rPr lang="en-US" smtClean="0"/>
              <a:t> nên </a:t>
            </a:r>
            <a:r>
              <a:rPr lang="en-US" b="1" i="1" smtClean="0"/>
              <a:t>mã dòng trở nên phổ biến hơn</a:t>
            </a:r>
            <a:r>
              <a:rPr lang="en-US" smtClean="0"/>
              <a:t> mã khối.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Ngày nay</a:t>
            </a:r>
            <a:r>
              <a:rPr lang="en-US" smtClean="0"/>
              <a:t> với sự phát triển công nghệ trên các thiết bị, các vấn đề đó không còn là trở ngại, nên </a:t>
            </a:r>
            <a:r>
              <a:rPr lang="en-US" b="1" i="1" smtClean="0"/>
              <a:t>mã khối lại chiếm ưu thế hơn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GSM</a:t>
            </a:r>
            <a:r>
              <a:rPr lang="en-US" smtClean="0"/>
              <a:t>: </a:t>
            </a:r>
            <a:r>
              <a:rPr lang="en-US" b="1" smtClean="0"/>
              <a:t>2G</a:t>
            </a:r>
            <a:r>
              <a:rPr lang="en-US" smtClean="0"/>
              <a:t> dùng mã dòng </a:t>
            </a:r>
            <a:r>
              <a:rPr lang="en-US" b="1" smtClean="0"/>
              <a:t>A5/x</a:t>
            </a:r>
            <a:r>
              <a:rPr lang="en-US" smtClean="0"/>
              <a:t>, sang </a:t>
            </a:r>
            <a:r>
              <a:rPr lang="en-US" b="1" smtClean="0"/>
              <a:t>3G</a:t>
            </a:r>
            <a:r>
              <a:rPr lang="en-US" smtClean="0"/>
              <a:t> dùng mã khối </a:t>
            </a:r>
            <a:r>
              <a:rPr lang="en-US" b="1" smtClean="0"/>
              <a:t>Kasumi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Wi-Fi</a:t>
            </a:r>
            <a:r>
              <a:rPr lang="en-US" smtClean="0"/>
              <a:t>: </a:t>
            </a:r>
            <a:r>
              <a:rPr lang="en-US" b="1" smtClean="0"/>
              <a:t>IEEE 802.11a/b</a:t>
            </a:r>
            <a:r>
              <a:rPr lang="en-US" smtClean="0"/>
              <a:t> dùng mã dòng </a:t>
            </a:r>
            <a:r>
              <a:rPr lang="en-US" b="1" smtClean="0"/>
              <a:t>RC4</a:t>
            </a:r>
            <a:r>
              <a:rPr lang="en-US" smtClean="0"/>
              <a:t>, sang </a:t>
            </a:r>
            <a:r>
              <a:rPr lang="en-US" b="1" smtClean="0"/>
              <a:t>IEEE 802.11i</a:t>
            </a:r>
            <a:r>
              <a:rPr lang="en-US" smtClean="0"/>
              <a:t> dùng mã khối </a:t>
            </a:r>
            <a:r>
              <a:rPr lang="en-US" b="1" smtClean="0"/>
              <a:t>AES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r>
              <a:rPr lang="en-US" smtClean="0"/>
              <a:t> (Nonlinearity).</a:t>
            </a:r>
          </a:p>
          <a:p>
            <a:r>
              <a:rPr lang="en-US" b="1" smtClean="0"/>
              <a:t>Tính cân bằng</a:t>
            </a:r>
            <a:r>
              <a:rPr lang="en-US" smtClean="0"/>
              <a:t> (Balance).</a:t>
            </a:r>
          </a:p>
          <a:p>
            <a:r>
              <a:rPr lang="en-US" b="1" smtClean="0"/>
              <a:t>Tiêu chuẩn SAC</a:t>
            </a:r>
            <a:r>
              <a:rPr lang="en-US" smtClean="0"/>
              <a:t> (Strict Avalanche Criterion).</a:t>
            </a:r>
          </a:p>
          <a:p>
            <a:r>
              <a:rPr lang="en-US" b="1" smtClean="0"/>
              <a:t>Tính đồng nhất sai phân</a:t>
            </a:r>
            <a:r>
              <a:rPr lang="en-US" smtClean="0"/>
              <a:t> (Differential uniformity).</a:t>
            </a:r>
          </a:p>
          <a:p>
            <a:r>
              <a:rPr lang="en-US" smtClean="0"/>
              <a:t>Ngoài ra:</a:t>
            </a:r>
          </a:p>
          <a:p>
            <a:pPr lvl="1"/>
            <a:r>
              <a:rPr lang="en-US" smtClean="0"/>
              <a:t>Bậc đại số (</a:t>
            </a:r>
            <a:r>
              <a:rPr lang="fr-FR" smtClean="0"/>
              <a:t>Algebraic degree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Độ miễn đại số (Algebraic immunity).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Hàm Boolean:</a:t>
            </a:r>
            <a:r>
              <a:rPr lang="en-US" smtClean="0"/>
              <a:t> Hàm Boolean là hàm </a:t>
            </a:r>
            <a:r>
              <a:rPr lang="en-US" i="1" smtClean="0"/>
              <a:t>f</a:t>
            </a:r>
            <a:r>
              <a:rPr lang="en-US" smtClean="0"/>
              <a:t> ánh xạ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thành </a:t>
            </a:r>
            <a:r>
              <a:rPr lang="en-US" i="1" smtClean="0"/>
              <a:t>GF</a:t>
            </a:r>
            <a:r>
              <a:rPr lang="en-US" smtClean="0"/>
              <a:t>(2). Còn gọi đơn giản </a:t>
            </a:r>
            <a:r>
              <a:rPr lang="en-US" i="1" smtClean="0"/>
              <a:t>f</a:t>
            </a:r>
            <a:r>
              <a:rPr lang="en-US" smtClean="0"/>
              <a:t> là hàm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Truth table</a:t>
            </a:r>
            <a:r>
              <a:rPr lang="en-US" b="1" smtClean="0"/>
              <a:t>:</a:t>
            </a:r>
            <a:r>
              <a:rPr lang="en-US" smtClean="0"/>
              <a:t>                                          .</a:t>
            </a:r>
          </a:p>
          <a:p>
            <a:pPr lvl="1">
              <a:buNone/>
            </a:pPr>
            <a:r>
              <a:rPr lang="en-US" smtClean="0"/>
              <a:t>	Trong đó,       là vector thuộc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biểu diễn giá trị </a:t>
            </a:r>
            <a:r>
              <a:rPr lang="en-US" i="1" smtClean="0"/>
              <a:t>i</a:t>
            </a:r>
            <a:r>
              <a:rPr lang="en-US" smtClean="0"/>
              <a:t> theo chuỗi nhị phân.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	 </a:t>
            </a:r>
            <a:r>
              <a:rPr lang="en-US" b="1" smtClean="0">
                <a:sym typeface="Wingdings" pitchFamily="2" charset="2"/>
              </a:rPr>
              <a:t>truth table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số bit 1 bằng số bit 0.</a:t>
            </a:r>
          </a:p>
          <a:p>
            <a:pPr lvl="1"/>
            <a:r>
              <a:rPr lang="en-US" b="1" smtClean="0">
                <a:sym typeface="Wingdings" pitchFamily="2" charset="2"/>
              </a:rPr>
              <a:t>Hàm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</a:t>
            </a:r>
            <a:r>
              <a:rPr lang="en-US" b="1" smtClean="0">
                <a:sym typeface="Wingdings" pitchFamily="2" charset="2"/>
              </a:rPr>
              <a:t>truth table</a:t>
            </a:r>
            <a:r>
              <a:rPr lang="en-US" smtClean="0">
                <a:sym typeface="Wingdings" pitchFamily="2" charset="2"/>
              </a:rPr>
              <a:t> của nó cân bằng.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048000" y="2743199"/>
          <a:ext cx="3886200" cy="552017"/>
        </p:xfrm>
        <a:graphic>
          <a:graphicData uri="http://schemas.openxmlformats.org/presentationml/2006/ole">
            <p:oleObj spid="_x0000_s51201" name="Equation" r:id="rId3" imgW="1676400" imgH="241300" progId="Equation.3">
              <p:embed/>
            </p:oleObj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667000" y="3124200"/>
          <a:ext cx="457200" cy="619125"/>
        </p:xfrm>
        <a:graphic>
          <a:graphicData uri="http://schemas.openxmlformats.org/presentationml/2006/ole">
            <p:oleObj spid="_x0000_s51203" name="Equation" r:id="rId4" imgW="177646" imgH="2284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tuyến: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Trong đó:                 là </a:t>
            </a:r>
            <a:r>
              <a:rPr lang="en-US" b="1" i="1" smtClean="0"/>
              <a:t>khoảng cách Hamming</a:t>
            </a:r>
            <a:r>
              <a:rPr lang="en-US" smtClean="0"/>
              <a:t> giữa     và     . Các hàm     là các </a:t>
            </a:r>
            <a:r>
              <a:rPr lang="en-US" b="1" smtClean="0">
                <a:solidFill>
                  <a:srgbClr val="0000FF"/>
                </a:solidFill>
              </a:rPr>
              <a:t>hàm Affine</a:t>
            </a:r>
            <a:r>
              <a:rPr lang="en-US" smtClean="0"/>
              <a:t>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Khoảng cách Hamming giữa hai hàm là khoảng cách Hamming giữa hai truth table của chúng.</a:t>
            </a:r>
          </a:p>
          <a:p>
            <a:pPr lvl="1"/>
            <a:r>
              <a:rPr lang="en-US" smtClean="0"/>
              <a:t>Hàm Affine có dạng </a:t>
            </a:r>
          </a:p>
          <a:p>
            <a:pPr lvl="1"/>
            <a:r>
              <a:rPr lang="en-US" smtClean="0"/>
              <a:t>Các cách để cải thiện độ lớn độ phi tuyến của hàm Boolean như: </a:t>
            </a:r>
            <a:r>
              <a:rPr lang="en-US" b="1" i="1" smtClean="0"/>
              <a:t>kết nối</a:t>
            </a:r>
            <a:r>
              <a:rPr lang="en-US" i="1" smtClean="0"/>
              <a:t>, </a:t>
            </a:r>
            <a:r>
              <a:rPr lang="en-US" b="1" i="1" smtClean="0"/>
              <a:t>phân chia</a:t>
            </a:r>
            <a:r>
              <a:rPr lang="en-US" i="1" smtClean="0"/>
              <a:t>, </a:t>
            </a:r>
            <a:r>
              <a:rPr lang="en-US" b="1" i="1" smtClean="0"/>
              <a:t>điều chỉnh</a:t>
            </a:r>
            <a:r>
              <a:rPr lang="en-US" i="1" smtClean="0"/>
              <a:t> </a:t>
            </a:r>
            <a:r>
              <a:rPr lang="en-US" smtClean="0"/>
              <a:t>các dãy.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3403600" y="1219200"/>
          <a:ext cx="4800600" cy="609600"/>
        </p:xfrm>
        <a:graphic>
          <a:graphicData uri="http://schemas.openxmlformats.org/presentationml/2006/ole">
            <p:oleObj spid="_x0000_s53249" name="Equation" r:id="rId3" imgW="1803240" imgH="25380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667000" y="1802364"/>
          <a:ext cx="1524000" cy="559836"/>
        </p:xfrm>
        <a:graphic>
          <a:graphicData uri="http://schemas.openxmlformats.org/presentationml/2006/ole">
            <p:oleObj spid="_x0000_s53251" name="Equation" r:id="rId4" imgW="622080" imgH="22860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905000" y="2260600"/>
          <a:ext cx="381000" cy="508000"/>
        </p:xfrm>
        <a:graphic>
          <a:graphicData uri="http://schemas.openxmlformats.org/presentationml/2006/ole">
            <p:oleObj spid="_x0000_s53252" name="Equation" r:id="rId5" imgW="152280" imgH="203040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743200" y="2209800"/>
          <a:ext cx="402167" cy="556846"/>
        </p:xfrm>
        <a:graphic>
          <a:graphicData uri="http://schemas.openxmlformats.org/presentationml/2006/ole">
            <p:oleObj spid="_x0000_s53253" name="Equation" r:id="rId6" imgW="164880" imgH="228600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648200" y="2209800"/>
          <a:ext cx="401638" cy="557213"/>
        </p:xfrm>
        <a:graphic>
          <a:graphicData uri="http://schemas.openxmlformats.org/presentationml/2006/ole">
            <p:oleObj spid="_x0000_s53254" name="Equation" r:id="rId7" imgW="164880" imgH="228600" progId="Equation.3">
              <p:embed/>
            </p:oleObj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190999" y="3810000"/>
          <a:ext cx="4724401" cy="533400"/>
        </p:xfrm>
        <a:graphic>
          <a:graphicData uri="http://schemas.openxmlformats.org/presentationml/2006/ole">
            <p:oleObj spid="_x0000_s53255" name="Equation" r:id="rId8" imgW="2235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374149"/>
          <a:ext cx="8305801" cy="362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43"/>
                <a:gridCol w="1186543"/>
                <a:gridCol w="1186543"/>
                <a:gridCol w="1186543"/>
                <a:gridCol w="1186543"/>
                <a:gridCol w="1186543"/>
                <a:gridCol w="1186543"/>
              </a:tblGrid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Không gian vector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 smtClean="0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 smtClean="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 smtClean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Cực đại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8126</a:t>
                      </a:r>
                    </a:p>
                  </a:txBody>
                  <a:tcPr marL="68580" marR="68580" marT="0" marB="0"/>
                </a:tc>
              </a:tr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điều chỉnh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8120</a:t>
                      </a:r>
                    </a:p>
                  </a:txBody>
                  <a:tcPr marL="68580" marR="68580" marT="0" marB="0"/>
                </a:tc>
              </a:tr>
              <a:tr h="623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kết nối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1984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8064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5029200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/>
              <a:t>Bảng các độ phi tuyến của các hàm cân bằng.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của S-box:</a:t>
            </a:r>
            <a:r>
              <a:rPr lang="en-US" smtClean="0"/>
              <a:t> là </a:t>
            </a:r>
            <a:r>
              <a:rPr lang="en-US" b="1" smtClean="0"/>
              <a:t>độ phi tuyến nhỏ nhất</a:t>
            </a:r>
            <a:r>
              <a:rPr lang="en-US" smtClean="0"/>
              <a:t> trong số các độ phi tuyến của các tổ hợp tuyến tính khác không của các </a:t>
            </a:r>
            <a:r>
              <a:rPr lang="en-US" b="1" smtClean="0">
                <a:solidFill>
                  <a:srgbClr val="0000FF"/>
                </a:solidFill>
              </a:rPr>
              <a:t>hàm thành phần S-box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Trong đó:</a:t>
            </a:r>
          </a:p>
          <a:p>
            <a:pPr lvl="1"/>
            <a:r>
              <a:rPr lang="en-US" smtClean="0"/>
              <a:t>Các     với </a:t>
            </a:r>
            <a:r>
              <a:rPr lang="en-US" i="1" smtClean="0"/>
              <a:t>j</a:t>
            </a:r>
            <a:r>
              <a:rPr lang="en-US" smtClean="0"/>
              <a:t> = 0, 1, …, </a:t>
            </a:r>
            <a:r>
              <a:rPr lang="en-US" i="1" smtClean="0"/>
              <a:t>m,</a:t>
            </a:r>
            <a:r>
              <a:rPr lang="en-US" smtClean="0"/>
              <a:t> ánh xạ từ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sang </a:t>
            </a:r>
            <a:r>
              <a:rPr lang="en-US" i="1" smtClean="0"/>
              <a:t>GF</a:t>
            </a:r>
            <a:r>
              <a:rPr lang="en-US" smtClean="0"/>
              <a:t>(2), xác định bit thứ </a:t>
            </a:r>
            <a:r>
              <a:rPr lang="en-US" i="1" smtClean="0"/>
              <a:t>j</a:t>
            </a:r>
            <a:r>
              <a:rPr lang="en-US" smtClean="0"/>
              <a:t> của đầu ra S-box.</a:t>
            </a:r>
          </a:p>
          <a:p>
            <a:pPr lvl="1"/>
            <a:r>
              <a:rPr lang="en-US" smtClean="0"/>
              <a:t>                        là             S-box.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860425" y="3276600"/>
          <a:ext cx="7580313" cy="990600"/>
        </p:xfrm>
        <a:graphic>
          <a:graphicData uri="http://schemas.openxmlformats.org/presentationml/2006/ole">
            <p:oleObj spid="_x0000_s54273" name="Equation" r:id="rId3" imgW="3429000" imgH="444240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816100" y="4800600"/>
          <a:ext cx="449179" cy="609600"/>
        </p:xfrm>
        <a:graphic>
          <a:graphicData uri="http://schemas.openxmlformats.org/presentationml/2006/ole">
            <p:oleObj spid="_x0000_s54275" name="Equation" r:id="rId4" imgW="177480" imgH="241200" progId="Equation.3">
              <p:embed/>
            </p:oleObj>
          </a:graphicData>
        </a:graphic>
      </p:graphicFrame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152525" y="5715000"/>
          <a:ext cx="2200275" cy="533400"/>
        </p:xfrm>
        <a:graphic>
          <a:graphicData uri="http://schemas.openxmlformats.org/presentationml/2006/ole">
            <p:oleObj spid="_x0000_s54276" name="Equation" r:id="rId5" imgW="939800" imgH="228600" progId="Equation.3">
              <p:embed/>
            </p:oleObj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733800" y="5791200"/>
          <a:ext cx="1143000" cy="381000"/>
        </p:xfrm>
        <a:graphic>
          <a:graphicData uri="http://schemas.openxmlformats.org/presentationml/2006/ole">
            <p:oleObj spid="_x0000_s54278" name="Equation" r:id="rId6" imgW="380835" imgH="1396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càng lớn</a:t>
            </a:r>
            <a:r>
              <a:rPr lang="en-US" smtClean="0"/>
              <a:t> thì S-box càng an toàn để </a:t>
            </a:r>
            <a:r>
              <a:rPr lang="en-US" b="1" i="1" smtClean="0">
                <a:solidFill>
                  <a:srgbClr val="FF0000"/>
                </a:solidFill>
              </a:rPr>
              <a:t>chống lại các tấn công thám mã tuyến tính</a:t>
            </a:r>
            <a:r>
              <a:rPr lang="en-US" smtClean="0"/>
              <a:t> (Linear Cryptanalysis).</a:t>
            </a:r>
          </a:p>
          <a:p>
            <a:r>
              <a:rPr lang="en-US" smtClean="0"/>
              <a:t>Nếu </a:t>
            </a:r>
            <a:r>
              <a:rPr lang="en-US" b="1" smtClean="0"/>
              <a:t>các hàm thành phần S-box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</a:rPr>
              <a:t>cân bằng</a:t>
            </a:r>
            <a:r>
              <a:rPr lang="en-US" smtClean="0"/>
              <a:t> kéo theo dòng khóa do ZUC tạo ra có sự </a:t>
            </a:r>
            <a:r>
              <a:rPr lang="en-US" b="1" i="1" smtClean="0">
                <a:solidFill>
                  <a:srgbClr val="FF0000"/>
                </a:solidFill>
              </a:rPr>
              <a:t>ngẫu nhiên tốt hơn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Tiêu chuẩn SAC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Hàm                                        thỏa SAC khi và chỉ khi: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Với                   .</a:t>
            </a:r>
          </a:p>
          <a:p>
            <a:r>
              <a:rPr lang="en-US" b="1" smtClean="0"/>
              <a:t>S-box</a:t>
            </a:r>
            <a:r>
              <a:rPr lang="en-US" smtClean="0"/>
              <a:t> an toàn hơn nếu từng </a:t>
            </a:r>
            <a:r>
              <a:rPr lang="en-US" b="1" smtClean="0">
                <a:solidFill>
                  <a:srgbClr val="0000FF"/>
                </a:solidFill>
              </a:rPr>
              <a:t>hàm thành phần</a:t>
            </a:r>
            <a:r>
              <a:rPr lang="en-US" smtClean="0"/>
              <a:t> đạt hay “gần đạt” tiêu chuẩn SAC, tức là </a:t>
            </a:r>
            <a:r>
              <a:rPr lang="en-US" b="1" i="1" smtClean="0">
                <a:solidFill>
                  <a:srgbClr val="FF0000"/>
                </a:solidFill>
              </a:rPr>
              <a:t>nếu 1 bit đầu vào của S-box bị thay đổi thì mỗi bit đầu ra sẽ bị thay đổi với xác suất xấp xỉ ½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3962400" y="1241425"/>
          <a:ext cx="3886200" cy="587375"/>
        </p:xfrm>
        <a:graphic>
          <a:graphicData uri="http://schemas.openxmlformats.org/presentationml/2006/ole">
            <p:oleObj spid="_x0000_s56321" name="Equation" r:id="rId3" imgW="1511280" imgH="228600" progId="Equation.3">
              <p:embed/>
            </p:oleObj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611313" y="2286000"/>
          <a:ext cx="6057900" cy="931863"/>
        </p:xfrm>
        <a:graphic>
          <a:graphicData uri="http://schemas.openxmlformats.org/presentationml/2006/ole">
            <p:oleObj spid="_x0000_s56323" name="Equation" r:id="rId4" imgW="2565360" imgH="393480" progId="Equation.3">
              <p:embed/>
            </p:oleObj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828801" y="3304004"/>
          <a:ext cx="1676399" cy="505996"/>
        </p:xfrm>
        <a:graphic>
          <a:graphicData uri="http://schemas.openxmlformats.org/presentationml/2006/ole">
            <p:oleObj spid="_x0000_s56325" name="Equation" r:id="rId5" imgW="6728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đồng nhất sai phân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G</a:t>
            </a:r>
            <a:r>
              <a:rPr lang="en-US" baseline="-25000" smtClean="0"/>
              <a:t>1</a:t>
            </a:r>
            <a:r>
              <a:rPr lang="en-US" smtClean="0"/>
              <a:t> và G</a:t>
            </a:r>
            <a:r>
              <a:rPr lang="en-US" baseline="-25000" smtClean="0"/>
              <a:t>2</a:t>
            </a:r>
            <a:r>
              <a:rPr lang="en-US" smtClean="0"/>
              <a:t> là các nhóm Abel hữu hạn. Ánh xạ                được gọi là </a:t>
            </a:r>
            <a:r>
              <a:rPr lang="en-US" b="1" i="1" smtClean="0">
                <a:solidFill>
                  <a:srgbClr val="FF0000"/>
                </a:solidFill>
              </a:rPr>
              <a:t>đồng nhất sai phân</a:t>
            </a:r>
            <a:r>
              <a:rPr lang="en-US" smtClean="0"/>
              <a:t> (differential uniformity) mức     nếu: 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ở đây    được gọi là </a:t>
            </a:r>
            <a:r>
              <a:rPr lang="en-US" b="1" smtClean="0">
                <a:solidFill>
                  <a:srgbClr val="0000FF"/>
                </a:solidFill>
              </a:rPr>
              <a:t>mức đồng nhất sai phân</a:t>
            </a:r>
            <a:r>
              <a:rPr lang="en-US" smtClean="0"/>
              <a:t> của   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3773488" y="1828800"/>
          <a:ext cx="1590675" cy="457200"/>
        </p:xfrm>
        <a:graphic>
          <a:graphicData uri="http://schemas.openxmlformats.org/presentationml/2006/ole">
            <p:oleObj spid="_x0000_s58369" name="Equation" r:id="rId3" imgW="761760" imgH="215640" progId="Equation.3">
              <p:embed/>
            </p:oleObj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8153400" y="2286000"/>
          <a:ext cx="548640" cy="457200"/>
        </p:xfrm>
        <a:graphic>
          <a:graphicData uri="http://schemas.openxmlformats.org/presentationml/2006/ole">
            <p:oleObj spid="_x0000_s58371" name="Equation" r:id="rId4" imgW="139579" imgH="177646" progId="Equation.3">
              <p:embed/>
            </p:oleObj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733778" y="3429000"/>
          <a:ext cx="7724422" cy="533400"/>
        </p:xfrm>
        <a:graphic>
          <a:graphicData uri="http://schemas.openxmlformats.org/presentationml/2006/ole">
            <p:oleObj spid="_x0000_s58373" name="Equation" r:id="rId5" imgW="3721100" imgH="254000" progId="Equation.3">
              <p:embed/>
            </p:oleObj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905000" y="4368800"/>
          <a:ext cx="518160" cy="431800"/>
        </p:xfrm>
        <a:graphic>
          <a:graphicData uri="http://schemas.openxmlformats.org/presentationml/2006/ole">
            <p:oleObj spid="_x0000_s58375" name="Equation" r:id="rId6" imgW="139579" imgH="177646" progId="Equation.3">
              <p:embed/>
            </p:oleObj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492829" y="4876800"/>
          <a:ext cx="555171" cy="431800"/>
        </p:xfrm>
        <a:graphic>
          <a:graphicData uri="http://schemas.openxmlformats.org/presentationml/2006/ole">
            <p:oleObj spid="_x0000_s58376" name="Equation" r:id="rId7" imgW="152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đồng nhất sai phân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Mức đồng nhất sai phân</a:t>
            </a:r>
            <a:r>
              <a:rPr lang="en-US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càng nhỏ</a:t>
            </a:r>
            <a:r>
              <a:rPr lang="en-US" smtClean="0"/>
              <a:t> thì ánh xạ    càng an toàn đối với </a:t>
            </a:r>
            <a:r>
              <a:rPr lang="en-US" b="1" smtClean="0"/>
              <a:t>tấn công mật mã sai phân</a:t>
            </a:r>
            <a:r>
              <a:rPr lang="en-US" smtClean="0"/>
              <a:t> và </a:t>
            </a:r>
            <a:r>
              <a:rPr lang="en-US" b="1" smtClean="0"/>
              <a:t>tấn công mật mã tuyến tính</a:t>
            </a:r>
            <a:r>
              <a:rPr lang="en-US" smtClean="0"/>
              <a:t>.</a:t>
            </a:r>
          </a:p>
          <a:p>
            <a:r>
              <a:rPr lang="en-US" smtClean="0"/>
              <a:t>Mức đồng nhất sai phân của           S-box bị chặn dưới bởi                  .</a:t>
            </a:r>
          </a:p>
          <a:p>
            <a:pPr lvl="1"/>
            <a:r>
              <a:rPr lang="en-US" smtClean="0"/>
              <a:t>S-box đạt mức đồng nhất sai phân        được gọi là </a:t>
            </a:r>
            <a:r>
              <a:rPr lang="en-US" b="1" smtClean="0"/>
              <a:t>Almost Perfect Nonlinear</a:t>
            </a:r>
            <a:r>
              <a:rPr lang="en-US" smtClean="0"/>
              <a:t> (APN).</a:t>
            </a:r>
          </a:p>
          <a:p>
            <a:r>
              <a:rPr lang="en-US" smtClean="0"/>
              <a:t>        S-box có mức đồng nhất sai phân tối thiểu (lý tưởng) là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295400" y="1828800"/>
          <a:ext cx="555625" cy="431800"/>
        </p:xfrm>
        <a:graphic>
          <a:graphicData uri="http://schemas.openxmlformats.org/presentationml/2006/ole">
            <p:oleObj spid="_x0000_s59395" name="Equation" r:id="rId4" imgW="152280" imgH="203040" progId="Equation.3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5715000" y="2895600"/>
          <a:ext cx="1143000" cy="381000"/>
        </p:xfrm>
        <a:graphic>
          <a:graphicData uri="http://schemas.openxmlformats.org/presentationml/2006/ole">
            <p:oleObj spid="_x0000_s59396" name="Equation" r:id="rId5" imgW="380835" imgH="139639" progId="Equation.3">
              <p:embed/>
            </p:oleObj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3367088" y="3200400"/>
          <a:ext cx="1814512" cy="533400"/>
        </p:xfrm>
        <a:graphic>
          <a:graphicData uri="http://schemas.openxmlformats.org/presentationml/2006/ole">
            <p:oleObj spid="_x0000_s59397" name="Equation" r:id="rId6" imgW="774360" imgH="228600" progId="Equation.3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6324600" y="3712029"/>
          <a:ext cx="685800" cy="555171"/>
        </p:xfrm>
        <a:graphic>
          <a:graphicData uri="http://schemas.openxmlformats.org/presentationml/2006/ole">
            <p:oleObj spid="_x0000_s59399" name="Equation" r:id="rId7" imgW="266400" imgH="215640" progId="Equation.3">
              <p:embed/>
            </p:oleObj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914400" y="4670425"/>
          <a:ext cx="793750" cy="504825"/>
        </p:xfrm>
        <a:graphic>
          <a:graphicData uri="http://schemas.openxmlformats.org/presentationml/2006/ole">
            <p:oleObj spid="_x0000_s59400" name="Equation" r:id="rId8" imgW="304560" imgH="177480" progId="Equation.3">
              <p:embed/>
            </p:oleObj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3965575" y="5105400"/>
          <a:ext cx="1749425" cy="493712"/>
        </p:xfrm>
        <a:graphic>
          <a:graphicData uri="http://schemas.openxmlformats.org/presentationml/2006/ole">
            <p:oleObj spid="_x0000_s59401" name="Equation" r:id="rId9" imgW="6984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Kết quả thực nghiệm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Độ phi tuyến: </a:t>
            </a:r>
            <a:r>
              <a:rPr lang="en-US" b="1" smtClean="0">
                <a:solidFill>
                  <a:srgbClr val="FF0000"/>
                </a:solidFill>
              </a:rPr>
              <a:t>96</a:t>
            </a:r>
          </a:p>
          <a:p>
            <a:pPr lvl="1"/>
            <a:r>
              <a:rPr lang="en-US" smtClean="0"/>
              <a:t>Mức đồng nhất sai phân: </a:t>
            </a:r>
            <a:r>
              <a:rPr lang="en-US" b="1" smtClean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smtClean="0"/>
              <a:t>Tất cả các hàm thành phần đều cân bằng.</a:t>
            </a:r>
          </a:p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Độ phi tuyến: </a:t>
            </a:r>
            <a:r>
              <a:rPr lang="en-US" b="1" smtClean="0">
                <a:solidFill>
                  <a:srgbClr val="FF0000"/>
                </a:solidFill>
              </a:rPr>
              <a:t>112</a:t>
            </a:r>
          </a:p>
          <a:p>
            <a:pPr lvl="1"/>
            <a:r>
              <a:rPr lang="en-US" smtClean="0"/>
              <a:t>Mức đồng nhất sai phân: </a:t>
            </a:r>
            <a:r>
              <a:rPr lang="en-US" b="1" smtClean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en-US" smtClean="0"/>
              <a:t>Tất cả các hàm thành phần đều cân bằng.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Hội thảo </a:t>
            </a:r>
            <a:r>
              <a:rPr lang="en-US" b="1" smtClean="0">
                <a:solidFill>
                  <a:srgbClr val="0000FF"/>
                </a:solidFill>
              </a:rPr>
              <a:t>The State of the Art of Stream Ciphers</a:t>
            </a:r>
            <a:r>
              <a:rPr lang="en-US" smtClean="0"/>
              <a:t> (SASC) do </a:t>
            </a:r>
            <a:r>
              <a:rPr lang="en-US" b="1" smtClean="0"/>
              <a:t>ECRYPT</a:t>
            </a:r>
            <a:r>
              <a:rPr lang="en-US" smtClean="0"/>
              <a:t> tổ chức.</a:t>
            </a:r>
          </a:p>
          <a:p>
            <a:pPr lvl="1"/>
            <a:r>
              <a:rPr lang="en-US" b="1" smtClean="0"/>
              <a:t>Steve Babbage</a:t>
            </a:r>
            <a:r>
              <a:rPr lang="en-US" smtClean="0"/>
              <a:t> nói: mã dòng có </a:t>
            </a:r>
            <a:r>
              <a:rPr lang="en-US" b="1" i="1" smtClean="0">
                <a:solidFill>
                  <a:srgbClr val="FF0000"/>
                </a:solidFill>
              </a:rPr>
              <a:t>“tốc độ rất nhanh”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có hiệu lực và nhỏ gọn</a:t>
            </a:r>
            <a:r>
              <a:rPr lang="en-US" smtClean="0"/>
              <a:t> đối với những thiết bị bị hạn chế như: </a:t>
            </a:r>
            <a:r>
              <a:rPr lang="en-US" b="1" smtClean="0"/>
              <a:t>RFID</a:t>
            </a:r>
            <a:r>
              <a:rPr lang="en-US" smtClean="0"/>
              <a:t>; Smart cards (8-bit processors).</a:t>
            </a:r>
          </a:p>
          <a:p>
            <a:pPr lvl="1"/>
            <a:r>
              <a:rPr lang="en-US" b="1" smtClean="0"/>
              <a:t>Adi Shamir</a:t>
            </a:r>
            <a:r>
              <a:rPr lang="en-US" smtClean="0"/>
              <a:t> có đề cập, ứng dụng mật mã của RFID được nghiên cứu rộng rãi ở Hàn Quốc. Ông mong đợi rằng các ứng dụng trên RFID sử dụng mã dòng nhiều hơn là mã khối.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0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500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1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500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 sánh</a:t>
            </a:r>
            <a:endParaRPr lang="en-US" b="1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Độ phi tuyến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Mức đồng nhất sai phân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SAC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trong AES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Giá trị tối ưu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   1/2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Nhận xét tính an toàn của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2 S-box, trong đó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 là mô phỏng theo S-box AES.</a:t>
            </a:r>
          </a:p>
          <a:p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 có </a:t>
            </a:r>
            <a:r>
              <a:rPr lang="en-US" b="1" i="1" smtClean="0"/>
              <a:t>độ phi tuyến cao</a:t>
            </a:r>
            <a:r>
              <a:rPr lang="en-US" smtClean="0"/>
              <a:t>, </a:t>
            </a:r>
            <a:r>
              <a:rPr lang="en-US" b="1" i="1" smtClean="0"/>
              <a:t>tính đồng nhất sai phân thấp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có </a:t>
            </a:r>
            <a:r>
              <a:rPr lang="en-US" smtClean="0"/>
              <a:t>khả năng </a:t>
            </a:r>
            <a:r>
              <a:rPr lang="en-US" b="1" i="1" smtClean="0">
                <a:solidFill>
                  <a:srgbClr val="FF0000"/>
                </a:solidFill>
              </a:rPr>
              <a:t>chống lại</a:t>
            </a:r>
            <a:r>
              <a:rPr lang="en-US" smtClean="0"/>
              <a:t> các tấn công </a:t>
            </a:r>
            <a:r>
              <a:rPr lang="en-US" b="1" smtClean="0">
                <a:solidFill>
                  <a:srgbClr val="0000FF"/>
                </a:solidFill>
              </a:rPr>
              <a:t>thám mã tuyến tính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thám mã sai phân</a:t>
            </a:r>
            <a:r>
              <a:rPr lang="en-US" smtClean="0"/>
              <a:t>.</a:t>
            </a:r>
          </a:p>
          <a:p>
            <a:r>
              <a:rPr lang="en-US" smtClean="0"/>
              <a:t>Cả hai S-box đều gần đạt tiêu chuẩn </a:t>
            </a:r>
            <a:r>
              <a:rPr lang="en-US" b="1" smtClean="0">
                <a:solidFill>
                  <a:srgbClr val="0000FF"/>
                </a:solidFill>
              </a:rPr>
              <a:t>SAC</a:t>
            </a:r>
            <a:r>
              <a:rPr lang="en-US" smtClean="0"/>
              <a:t>.</a:t>
            </a:r>
          </a:p>
          <a:p>
            <a:r>
              <a:rPr lang="en-US" smtClean="0"/>
              <a:t>Các hàm thành phần của cả hai S-box cân bằng </a:t>
            </a:r>
            <a:r>
              <a:rPr lang="en-US" smtClean="0">
                <a:sym typeface="Wingdings" pitchFamily="2" charset="2"/>
              </a:rPr>
              <a:t> đầu ra F có tính </a:t>
            </a:r>
            <a:r>
              <a:rPr lang="en-US" b="1" smtClean="0">
                <a:solidFill>
                  <a:srgbClr val="0000FF"/>
                </a:solidFill>
                <a:sym typeface="Wingdings" pitchFamily="2" charset="2"/>
              </a:rPr>
              <a:t>ngẫu nhiên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cao</a:t>
            </a:r>
            <a:r>
              <a:rPr lang="en-US" smtClean="0">
                <a:sym typeface="Wingdings" pitchFamily="2" charset="2"/>
              </a:rPr>
              <a:t>  dòng khóa sinh ra có tính </a:t>
            </a:r>
            <a:r>
              <a:rPr lang="en-US" b="1" smtClean="0">
                <a:solidFill>
                  <a:srgbClr val="0000FF"/>
                </a:solidFill>
                <a:sym typeface="Wingdings" pitchFamily="2" charset="2"/>
              </a:rPr>
              <a:t>ngẫu nhiên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cao</a:t>
            </a:r>
            <a:r>
              <a:rPr lang="en-US" smtClean="0">
                <a:sym typeface="Wingdings" pitchFamily="2" charset="2"/>
              </a:rPr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Kết luận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Hệ thống hóa khá đầy đủ các lý thuyết quan trọng về mã dòng.</a:t>
            </a:r>
          </a:p>
          <a:p>
            <a:r>
              <a:rPr lang="en-US" smtClean="0"/>
              <a:t>Khảo sát, phân tích, thực nghiệm và đo đạc các đặc tính mật mã quan trọng của mã dòng ZUC.</a:t>
            </a:r>
          </a:p>
          <a:p>
            <a:r>
              <a:rPr lang="en-US" smtClean="0"/>
              <a:t>Xây dựng thành công ứng dụng Voice Chat sử dụng mã dòng ZUC.</a:t>
            </a:r>
          </a:p>
          <a:p>
            <a:pPr lvl="1"/>
            <a:r>
              <a:rPr lang="en-US" smtClean="0"/>
              <a:t>Rút ra được ưu thế của mã dòng ZUC so với mã khối AES về mặt tốc độ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Hướng phát triển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Phát triển ứng dụng Voice Chat cho điện thoại di động chạy trên các hệ điều hành như Window Mobile, Android.</a:t>
            </a:r>
          </a:p>
          <a:p>
            <a:r>
              <a:rPr lang="en-US" smtClean="0"/>
              <a:t>Nghiên cứu các phương pháp thám mã trên mã dòng, áp dụng để kiểm định tính an toàn của mã dòng ZUC.</a:t>
            </a:r>
          </a:p>
          <a:p>
            <a:r>
              <a:rPr lang="en-US" smtClean="0"/>
              <a:t>Nghiên cứu các phương pháp kiểm định tính ngẫu nhiên của dãy (sequence), áp dụng cho dòng khóa được sinh ra bởi ZUC.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[1]	M.J.B. Robshaw, </a:t>
            </a:r>
            <a:r>
              <a:rPr lang="en-US" sz="1600" i="1" smtClean="0"/>
              <a:t>“Stream Ciphers”</a:t>
            </a:r>
            <a:r>
              <a:rPr lang="en-US" sz="1600" smtClean="0"/>
              <a:t>, RSA Laboratories Technical Report TR-701, 1995, pp. 1 – 3.</a:t>
            </a:r>
          </a:p>
          <a:p>
            <a:r>
              <a:rPr lang="en-US" sz="1600" smtClean="0"/>
              <a:t>[2]	Trang web của hiệp hội GSMA, </a:t>
            </a:r>
            <a:r>
              <a:rPr lang="en-US" sz="1600" i="1" smtClean="0"/>
              <a:t>“GSM Security Algorithms”</a:t>
            </a:r>
            <a:r>
              <a:rPr lang="en-US" sz="1600" smtClean="0"/>
              <a:t>, </a:t>
            </a:r>
            <a:r>
              <a:rPr lang="en-US" sz="1600" smtClean="0">
                <a:hlinkClick r:id="rId2"/>
              </a:rPr>
              <a:t>http://gsmworld.com/our-work/programmes-and-initiatives/fraud-and-security/gsm_security_algorithms.htm</a:t>
            </a:r>
            <a:endParaRPr lang="en-US" sz="1600" smtClean="0"/>
          </a:p>
          <a:p>
            <a:r>
              <a:rPr lang="en-US" sz="1600" smtClean="0"/>
              <a:t>[3]	Majithia Sachin, Dinesh Kumar, </a:t>
            </a:r>
            <a:r>
              <a:rPr lang="en-US" sz="1600" i="1" smtClean="0"/>
              <a:t>“Implementation and Analysis of AES, DES and Triple DES on GSM Network”</a:t>
            </a:r>
            <a:r>
              <a:rPr lang="en-US" sz="1600" smtClean="0"/>
              <a:t>, IJCSNS International Journal of Computer Science and Network Security, VOL.10 No.1, January 2010, pp. 1 – 2.</a:t>
            </a:r>
          </a:p>
          <a:p>
            <a:r>
              <a:rPr lang="en-US" sz="1600" smtClean="0"/>
              <a:t>[4]	Thomas W.Cusick, Cunsheng Ding, Ari Renvall </a:t>
            </a:r>
            <a:r>
              <a:rPr lang="en-US" sz="1600" i="1" smtClean="0"/>
              <a:t>,“Stream Ciphers and Number Theory”</a:t>
            </a:r>
            <a:r>
              <a:rPr lang="en-US" sz="1600" smtClean="0"/>
              <a:t>, North-Holland Mathematical Library, 2003.</a:t>
            </a:r>
          </a:p>
          <a:p>
            <a:r>
              <a:rPr lang="en-US" sz="1600" smtClean="0"/>
              <a:t>[5]	Tom Carter, </a:t>
            </a:r>
            <a:r>
              <a:rPr lang="en-US" sz="1600" i="1" smtClean="0"/>
              <a:t>“An introduction to information theory and entropy”</a:t>
            </a:r>
            <a:r>
              <a:rPr lang="en-US" sz="1600" smtClean="0"/>
              <a:t>, Complex Systems Summer School, June – 2007, pp. 55 – 58.</a:t>
            </a:r>
          </a:p>
          <a:p>
            <a:r>
              <a:rPr lang="en-US" sz="1600" smtClean="0"/>
              <a:t>[6]	Adi Shamir, </a:t>
            </a:r>
            <a:r>
              <a:rPr lang="en-US" sz="1600" i="1" smtClean="0"/>
              <a:t>“Stream Ciphers: Dead or Alive?”</a:t>
            </a:r>
            <a:r>
              <a:rPr lang="en-US" sz="1600" smtClean="0"/>
              <a:t>, ASIACRYPT, 2004, pp. 22 – 41.</a:t>
            </a:r>
          </a:p>
          <a:p>
            <a:r>
              <a:rPr lang="en-US" sz="1600" smtClean="0"/>
              <a:t>[7]	Steve Babbage, </a:t>
            </a:r>
            <a:r>
              <a:rPr lang="en-US" sz="1600" i="1" smtClean="0"/>
              <a:t>“Stream Ciphers – What does industry want?”</a:t>
            </a:r>
            <a:r>
              <a:rPr lang="en-US" sz="1600" smtClean="0"/>
              <a:t>, The State of the Art of Stream Ciphers, Thursday October 14, 2004, pp. 9 – 11.</a:t>
            </a:r>
          </a:p>
          <a:p>
            <a:r>
              <a:rPr lang="en-US" sz="1600" smtClean="0"/>
              <a:t>[8]	Franz Pichler, “</a:t>
            </a:r>
            <a:r>
              <a:rPr lang="en-US" sz="1600" i="1" smtClean="0"/>
              <a:t>Finite state machine modeling of cryptographic systems in loops”</a:t>
            </a:r>
            <a:r>
              <a:rPr lang="en-US" sz="1600" smtClean="0"/>
              <a:t>, Springer, 1998, pp. 1 – 2.</a:t>
            </a:r>
          </a:p>
          <a:p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[9]	W. Diffie, M. Hellman, </a:t>
            </a:r>
            <a:r>
              <a:rPr lang="en-US" sz="1600" i="1" smtClean="0"/>
              <a:t>“Privacy and authentication – An introduction to cryptography”</a:t>
            </a:r>
            <a:r>
              <a:rPr lang="en-US" sz="1600" smtClean="0"/>
              <a:t>, Proc. IEEE 67(3), 1979, pp. 415 – 417.</a:t>
            </a:r>
          </a:p>
          <a:p>
            <a:r>
              <a:rPr lang="en-US" sz="1600" smtClean="0"/>
              <a:t>[10]	Joseph Lano, </a:t>
            </a:r>
            <a:r>
              <a:rPr lang="en-US" sz="1600" i="1" smtClean="0"/>
              <a:t>“CRYPTANALYSIS AND DESIGN OF SYNCHRONOUS STREAM CIPHERS”</a:t>
            </a:r>
            <a:r>
              <a:rPr lang="en-US" sz="1600" smtClean="0"/>
              <a:t>, Katholieke Universiteit Leuven – Faculteit Ingenieurswetenschappen Arenbergkasteel, B-3001 Heverlee (Belgium), 2006.</a:t>
            </a:r>
          </a:p>
          <a:p>
            <a:r>
              <a:rPr lang="en-US" sz="1600" smtClean="0"/>
              <a:t>[11]	Joan B. Plumstead, </a:t>
            </a:r>
            <a:r>
              <a:rPr lang="en-US" sz="1600" i="1" smtClean="0"/>
              <a:t>“Inferring a sequence generated by a linear congruence”</a:t>
            </a:r>
            <a:r>
              <a:rPr lang="en-US" sz="1600" smtClean="0"/>
              <a:t>, Springer, 1998, pp. 317 – 318.</a:t>
            </a:r>
          </a:p>
          <a:p>
            <a:r>
              <a:rPr lang="en-US" sz="1600" smtClean="0"/>
              <a:t>[12]	Chung-Chih Li, Bo Sun, </a:t>
            </a:r>
            <a:r>
              <a:rPr lang="en-US" sz="1600" i="1" smtClean="0"/>
              <a:t>“Using Linear Congruential Generators for Cryptographic Purposes”</a:t>
            </a:r>
            <a:r>
              <a:rPr lang="en-US" sz="1600" smtClean="0"/>
              <a:t>, Computer Science Department – Lamar University – Beaumont, TX 77710, pp. 2 – 3.</a:t>
            </a:r>
          </a:p>
          <a:p>
            <a:r>
              <a:rPr lang="en-US" sz="1600" smtClean="0"/>
              <a:t>[13]	Werner Alexi, Benny Chor, Oded Goldreich, Claus P. Schnorr, </a:t>
            </a:r>
            <a:r>
              <a:rPr lang="en-US" sz="1600" i="1" smtClean="0"/>
              <a:t>“RSA and Rabin functions: certain parts are as hard as the whole”</a:t>
            </a:r>
            <a:r>
              <a:rPr lang="en-US" sz="1600" smtClean="0"/>
              <a:t>, Society for Industrial and Applied Mathematics Philadelphia, PA, USA, ISSN: 0097-5397, 1988, pp. 197 – 208.</a:t>
            </a:r>
          </a:p>
          <a:p>
            <a:r>
              <a:rPr lang="en-US" sz="1600" smtClean="0"/>
              <a:t>[14]	Edgar Ferrer, </a:t>
            </a:r>
            <a:r>
              <a:rPr lang="en-US" sz="1600" i="1" smtClean="0"/>
              <a:t>“Acceleration of Finite Field Arithmetic with an Application to Reverse Engineering Genetic Networks”</a:t>
            </a:r>
            <a:r>
              <a:rPr lang="en-US" sz="1600" smtClean="0"/>
              <a:t>, University of Puerto Rico at Mayaguez, 2008.</a:t>
            </a:r>
          </a:p>
          <a:p>
            <a:r>
              <a:rPr lang="en-US" sz="1600" smtClean="0"/>
              <a:t>[15]	J. Guajardo, S. S. Kumar, C. Paar, J. Pelzl, </a:t>
            </a:r>
            <a:r>
              <a:rPr lang="en-US" sz="1600" i="1" smtClean="0"/>
              <a:t>“Efficient Software-Implementation of Finite Fields with Applications to Cryptography”</a:t>
            </a:r>
            <a:r>
              <a:rPr lang="en-US" sz="1600" smtClean="0"/>
              <a:t>, Springer Science + Business Media B.V. 2006, pp. 3 – 9.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[16]	Richard A. Mollin, </a:t>
            </a:r>
            <a:r>
              <a:rPr lang="en-US" sz="1600" i="1" smtClean="0"/>
              <a:t>“An Introduction to Cryptography – 2nd ed”</a:t>
            </a:r>
            <a:r>
              <a:rPr lang="en-US" sz="1600" smtClean="0"/>
              <a:t>, Taylor &amp; Francis Group, LLC, 2007.</a:t>
            </a:r>
          </a:p>
          <a:p>
            <a:r>
              <a:rPr lang="en-US" sz="1600" smtClean="0"/>
              <a:t>[17]	James L. Massey, </a:t>
            </a:r>
            <a:r>
              <a:rPr lang="en-US" sz="1600" i="1" smtClean="0"/>
              <a:t>“Shift-Register Synthesis and BCH Decoding”</a:t>
            </a:r>
            <a:r>
              <a:rPr lang="en-US" sz="1600" smtClean="0"/>
              <a:t>, IEEE TRANSACTIONS ON INFORMATION THEORY, 1969, pp. 122 – 125.</a:t>
            </a:r>
          </a:p>
          <a:p>
            <a:r>
              <a:rPr lang="en-US" sz="1600" smtClean="0"/>
              <a:t>[18]	A. Menezes, P. van Oorschot, S. Vanstone, </a:t>
            </a:r>
            <a:r>
              <a:rPr lang="en-US" sz="1600" i="1" smtClean="0"/>
              <a:t>“Handbook of Applied Cryptography”</a:t>
            </a:r>
            <a:r>
              <a:rPr lang="en-US" sz="1600" smtClean="0"/>
              <a:t>, CRC Press, 1997.</a:t>
            </a:r>
          </a:p>
          <a:p>
            <a:r>
              <a:rPr lang="en-US" sz="1600" smtClean="0"/>
              <a:t>[19]	E. Kowalski, “</a:t>
            </a:r>
            <a:r>
              <a:rPr lang="en-US" sz="1600" i="1" smtClean="0"/>
              <a:t>Exponential sums over finite fields, I: elementary methods</a:t>
            </a:r>
            <a:r>
              <a:rPr lang="en-US" sz="1600" smtClean="0"/>
              <a:t>”, ETH Zurich – D-MATH, Ramistrasse 101, 8092 Zurich, Switzerland, pp. 1 – 15.</a:t>
            </a:r>
          </a:p>
          <a:p>
            <a:r>
              <a:rPr lang="en-US" sz="1600" smtClean="0"/>
              <a:t>[20]	János Folláth, </a:t>
            </a:r>
            <a:r>
              <a:rPr lang="en-US" sz="1600" i="1" smtClean="0"/>
              <a:t>“Pseudorandom Binary Sequences Over Fields of Characteristic 2”</a:t>
            </a:r>
            <a:r>
              <a:rPr lang="en-US" sz="1600" smtClean="0"/>
              <a:t>, International Conference on Uniform Distribution Marseille, CIRM, 21-25/01/2008, pp. 8 – 11.</a:t>
            </a:r>
          </a:p>
          <a:p>
            <a:r>
              <a:rPr lang="en-US" sz="1600" smtClean="0"/>
              <a:t>[21]	Nguyễn Chánh Tú, </a:t>
            </a:r>
            <a:r>
              <a:rPr lang="en-US" sz="1600" i="1" smtClean="0"/>
              <a:t>“Lí thuyết mở rộng trường và Galois”</a:t>
            </a:r>
            <a:r>
              <a:rPr lang="en-US" sz="1600" smtClean="0"/>
              <a:t>, Giáo trình điện tử, Khoa Toán ĐHSP Huế, 12 – 2006.</a:t>
            </a:r>
          </a:p>
          <a:p>
            <a:r>
              <a:rPr lang="en-US" sz="1600" smtClean="0"/>
              <a:t>[22]	Randy Yates, </a:t>
            </a:r>
            <a:r>
              <a:rPr lang="en-US" sz="1600" i="1" smtClean="0"/>
              <a:t>“A Coding Theory Tutorial”</a:t>
            </a:r>
            <a:r>
              <a:rPr lang="en-US" sz="1600" smtClean="0"/>
              <a:t>, Digital Signal Labs, 19–Aug–2009.</a:t>
            </a:r>
          </a:p>
          <a:p>
            <a:r>
              <a:rPr lang="en-US" sz="1600" smtClean="0"/>
              <a:t>[23]	T.Beth and F.Piper. “</a:t>
            </a:r>
            <a:r>
              <a:rPr lang="en-US" sz="1600" i="1" smtClean="0"/>
              <a:t>The stop-and-go generator</a:t>
            </a:r>
            <a:r>
              <a:rPr lang="en-US" sz="1600" smtClean="0"/>
              <a:t>”, T. Beth and N. Cot and I. Ingemarsson, editors, Advances in Cryptology – Eurocrypt '84, pp. 88-92, Springer-Verlag, Berlin, 1984, pp. 88 – 92.</a:t>
            </a:r>
          </a:p>
          <a:p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Các bản thảo của </a:t>
            </a:r>
            <a:r>
              <a:rPr lang="en-US" b="1" smtClean="0"/>
              <a:t>3GPP</a:t>
            </a:r>
            <a:r>
              <a:rPr lang="en-US" smtClean="0"/>
              <a:t> như </a:t>
            </a:r>
            <a:r>
              <a:rPr lang="en-US" b="1" smtClean="0">
                <a:solidFill>
                  <a:srgbClr val="0000FF"/>
                </a:solidFill>
              </a:rPr>
              <a:t>128-EEA3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128-EIA3</a:t>
            </a:r>
            <a:r>
              <a:rPr lang="en-US" smtClean="0"/>
              <a:t> (dựa trên </a:t>
            </a:r>
            <a:r>
              <a:rPr lang="en-US" b="1" smtClean="0"/>
              <a:t>ZUC</a:t>
            </a:r>
            <a:r>
              <a:rPr lang="en-US" smtClean="0"/>
              <a:t>) cho việc bảo mật trên công nghệ </a:t>
            </a:r>
            <a:r>
              <a:rPr lang="en-US" b="1" smtClean="0"/>
              <a:t>EPS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ZUC</a:t>
            </a:r>
            <a:r>
              <a:rPr lang="en-US" smtClean="0"/>
              <a:t> do </a:t>
            </a:r>
            <a:r>
              <a:rPr lang="en-US" b="1" smtClean="0"/>
              <a:t>DACAS</a:t>
            </a:r>
            <a:r>
              <a:rPr lang="en-US" smtClean="0"/>
              <a:t> thiết kế.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971800" y="2743200"/>
          <a:ext cx="6172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[24]	D. Gollmann, “</a:t>
            </a:r>
            <a:r>
              <a:rPr lang="en-US" sz="1600" i="1" smtClean="0"/>
              <a:t>Pseudo-random properties of cascade connections of clock controlled shift registers</a:t>
            </a:r>
            <a:r>
              <a:rPr lang="en-US" sz="1600" smtClean="0"/>
              <a:t>”, T. Beth, N. Cot, and I. Ingemarsson, editors, Advances in Cryptology – Eurocrypt '84, pp. 93-98, Springer-Verlag, Berlin, 1985, pp. 93 – 98.</a:t>
            </a:r>
          </a:p>
          <a:p>
            <a:r>
              <a:rPr lang="en-US" sz="1600" smtClean="0"/>
              <a:t>[25]	W. Meier and O. Staffelbach, “</a:t>
            </a:r>
            <a:r>
              <a:rPr lang="en-US" sz="1600" i="1" smtClean="0"/>
              <a:t>The self-Shrinking generator</a:t>
            </a:r>
            <a:r>
              <a:rPr lang="en-US" sz="1600" smtClean="0"/>
              <a:t>”, Advances in Cryptology  –  Eurocrypt '94, Springer-Verlag, 1995, pp. 205 – 214.</a:t>
            </a:r>
          </a:p>
          <a:p>
            <a:r>
              <a:rPr lang="en-US" sz="1600" smtClean="0"/>
              <a:t>[26]	Dong Hoon Lee, Jaeheon Kim, Jin Hong, Jae Woo Han, Dukjae Moon, “</a:t>
            </a:r>
            <a:r>
              <a:rPr lang="en-US" sz="1600" i="1" smtClean="0"/>
              <a:t>Algebraic Attacks on Summation Generators</a:t>
            </a:r>
            <a:r>
              <a:rPr lang="en-US" sz="1600" smtClean="0"/>
              <a:t>”,</a:t>
            </a:r>
            <a:r>
              <a:rPr lang="en-US" sz="1600" b="1" smtClean="0"/>
              <a:t> </a:t>
            </a:r>
            <a:r>
              <a:rPr lang="en-US" sz="1600" smtClean="0"/>
              <a:t>Fast Software Encryption  2004, 2004, pp. 34 – 48.</a:t>
            </a:r>
          </a:p>
          <a:p>
            <a:r>
              <a:rPr lang="en-US" sz="1600" smtClean="0"/>
              <a:t>[27]	Martin Hell, Thomas Johansson, Willi Meier, “</a:t>
            </a:r>
            <a:r>
              <a:rPr lang="en-US" sz="1600" i="1" smtClean="0"/>
              <a:t>Grain - a stream cipher for constrained environments</a:t>
            </a:r>
            <a:r>
              <a:rPr lang="en-US" sz="1600" smtClean="0"/>
              <a:t>”, International Journal of Wireless and Mobile Computing, Vol. 2, No. 1, 2007, pp. 86 – 93.</a:t>
            </a:r>
          </a:p>
          <a:p>
            <a:r>
              <a:rPr lang="en-US" sz="1600" smtClean="0"/>
              <a:t>[28] 	Paul Yousef, </a:t>
            </a:r>
            <a:r>
              <a:rPr lang="en-US" sz="1600" i="1" smtClean="0"/>
              <a:t>“GSM-Security a Survey and Evaluation of the Current Situation</a:t>
            </a:r>
            <a:r>
              <a:rPr lang="en-US" sz="1600" smtClean="0"/>
              <a:t>” , Master's thesis, Linkoping Institute of Technology, 5-Mar-2004.</a:t>
            </a:r>
          </a:p>
          <a:p>
            <a:r>
              <a:rPr lang="en-US" sz="1600" smtClean="0"/>
              <a:t>[29]	3rd Generation Partnership Project, Technical Specification Group Services and System Aspects, “</a:t>
            </a:r>
            <a:r>
              <a:rPr lang="en-US" sz="1600" i="1" smtClean="0"/>
              <a:t>Specification of the A5/3 Encryption Algorithms for GSM and ECSD, and the GEA3 Encryption Algorithm for GPRS</a:t>
            </a:r>
            <a:r>
              <a:rPr lang="en-US" sz="1600" smtClean="0"/>
              <a:t>”. Document 1: “</a:t>
            </a:r>
            <a:r>
              <a:rPr lang="en-US" sz="1600" i="1" smtClean="0"/>
              <a:t>A5/3 and GEA3 Specifications</a:t>
            </a:r>
            <a:r>
              <a:rPr lang="en-US" sz="1600" smtClean="0"/>
              <a:t>” (Release 6), Sep-2003.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[30]	3rd Generation Partnership Project, Technical Specification Group Services and System Aspects, “</a:t>
            </a:r>
            <a:r>
              <a:rPr lang="en-US" sz="1600" i="1" smtClean="0"/>
              <a:t>Specification of the 3GPP Confidentiality and Integrity Algorithms 128-EEA3 &amp; 128-EIA3</a:t>
            </a:r>
            <a:r>
              <a:rPr lang="en-US" sz="1600" smtClean="0"/>
              <a:t>”. Document 1: “</a:t>
            </a:r>
            <a:r>
              <a:rPr lang="en-US" sz="1600" i="1" smtClean="0"/>
              <a:t>128-EEA3 and 128-EIA3 Specification</a:t>
            </a:r>
            <a:r>
              <a:rPr lang="en-US" sz="1600" smtClean="0"/>
              <a:t>”, 4-Jan-2011.</a:t>
            </a:r>
          </a:p>
          <a:p>
            <a:r>
              <a:rPr lang="en-US" sz="1600" smtClean="0"/>
              <a:t>[31]	3rd Generation Partnership Project, Technical Specification Group Services and System Aspects, “</a:t>
            </a:r>
            <a:r>
              <a:rPr lang="en-US" sz="1600" i="1" smtClean="0"/>
              <a:t>Specification of the 3GPP Confidentiality and Integrity Algorithms 128-EEA3 &amp; 128-EIA3</a:t>
            </a:r>
            <a:r>
              <a:rPr lang="en-US" sz="1600" smtClean="0"/>
              <a:t>”. Document 2: “</a:t>
            </a:r>
            <a:r>
              <a:rPr lang="en-US" sz="1600" i="1" smtClean="0"/>
              <a:t>ZUC Specification</a:t>
            </a:r>
            <a:r>
              <a:rPr lang="en-US" sz="1600" smtClean="0"/>
              <a:t>”, 4-Jan-2011.</a:t>
            </a:r>
          </a:p>
          <a:p>
            <a:r>
              <a:rPr lang="en-US" sz="1600" smtClean="0"/>
              <a:t>[32]	Jennifer Seberry, Xian-Mo Zhang, Yuliang Zheng, </a:t>
            </a:r>
            <a:r>
              <a:rPr lang="en-US" sz="1600" i="1" smtClean="0"/>
              <a:t>“Nonlinearity and Propagation Characteristics of Balanced Boolean Functions”</a:t>
            </a:r>
            <a:r>
              <a:rPr lang="en-US" sz="1600" smtClean="0"/>
              <a:t>, Department of Computer Science – The University of Wollongong, pp. 2 – 25.</a:t>
            </a:r>
          </a:p>
          <a:p>
            <a:r>
              <a:rPr lang="en-US" sz="1600" smtClean="0"/>
              <a:t>[33]	Trần Minh Triết, </a:t>
            </a:r>
            <a:r>
              <a:rPr lang="en-US" sz="1600" i="1" smtClean="0"/>
              <a:t>“Nghiên cứu và phát triển các phương pháp bảo vệ thông tin dựa trên AES”</a:t>
            </a:r>
            <a:r>
              <a:rPr lang="en-US" sz="1600" smtClean="0"/>
              <a:t>, Luận án Tiến sĩ, Đại học Khoa học Tự nhiên Tp.HCM, 2009.</a:t>
            </a:r>
          </a:p>
          <a:p>
            <a:r>
              <a:rPr lang="en-US" sz="1600" smtClean="0"/>
              <a:t>[34]	K. Nyberg, </a:t>
            </a:r>
            <a:r>
              <a:rPr lang="en-US" sz="1600" i="1" smtClean="0"/>
              <a:t>“Differentially uniform mappings for cryptography”</a:t>
            </a:r>
            <a:r>
              <a:rPr lang="en-US" sz="1600" smtClean="0"/>
              <a:t>, EUROCRYPT ’93, LNCS vol. 765, Springer-Verlag, 1993, pp. 57 – 65.</a:t>
            </a:r>
          </a:p>
          <a:p>
            <a:r>
              <a:rPr lang="en-US" sz="1600" smtClean="0"/>
              <a:t>[35]	3rd Generation Partnership Project, Technical Specification Group Services and System Aspects, </a:t>
            </a:r>
            <a:r>
              <a:rPr lang="en-US" sz="1600" i="1" smtClean="0"/>
              <a:t>“Specification of the 3GPP Confidentiality and Integrity Algorithms 128-EEA3 &amp; 128-EIA3”</a:t>
            </a:r>
            <a:r>
              <a:rPr lang="en-US" sz="1600" smtClean="0"/>
              <a:t>. Document 4: </a:t>
            </a:r>
            <a:r>
              <a:rPr lang="en-US" sz="1600" i="1" smtClean="0"/>
              <a:t>“Design and Evaluation Report”</a:t>
            </a:r>
            <a:r>
              <a:rPr lang="en-US" sz="1600" smtClean="0"/>
              <a:t>, 18-Jan-2011.</a:t>
            </a: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[36]	Claude Carlet, </a:t>
            </a:r>
            <a:r>
              <a:rPr lang="en-US" sz="1600" i="1" smtClean="0"/>
              <a:t>“Boolean Functions for Cryptography and Error Correcting Codes”</a:t>
            </a:r>
            <a:r>
              <a:rPr lang="en-US" sz="1600" smtClean="0"/>
              <a:t>, University of Paris 8, France.</a:t>
            </a:r>
          </a:p>
          <a:p>
            <a:r>
              <a:rPr lang="en-US" sz="1600" smtClean="0"/>
              <a:t>[37]	Josef Pieprzyk, Chris Charnes, Jennifer Seberry, </a:t>
            </a:r>
            <a:r>
              <a:rPr lang="en-US" sz="1600" i="1" smtClean="0"/>
              <a:t>“On the Immunity of S-boxes against Linear Cryptanalysis”</a:t>
            </a:r>
            <a:r>
              <a:rPr lang="en-US" sz="1600" smtClean="0"/>
              <a:t>, Center for Computer Security Research, Department of Computer Science, University of Wollongong, pp. 1 – 9.</a:t>
            </a:r>
          </a:p>
          <a:p>
            <a:r>
              <a:rPr lang="en-US" sz="1600" smtClean="0"/>
              <a:t>[38]	Xian-Mo Zhang, Yuliang Zheng, </a:t>
            </a:r>
            <a:r>
              <a:rPr lang="en-US" sz="1600" i="1" smtClean="0"/>
              <a:t>“On Nonlinear Resilient Functions”</a:t>
            </a:r>
            <a:r>
              <a:rPr lang="en-US" sz="1600" smtClean="0"/>
              <a:t>, EUROCRYPT’95, France, May 1995, pp. 3 – 15.</a:t>
            </a:r>
          </a:p>
          <a:p>
            <a:r>
              <a:rPr lang="en-US" sz="1600" smtClean="0"/>
              <a:t>[39]	Simon Fischer, Willi Meier, </a:t>
            </a:r>
            <a:r>
              <a:rPr lang="en-US" sz="1600" i="1" smtClean="0"/>
              <a:t>“Algebraic Immunity of S-boxes and Augmented Functions”</a:t>
            </a:r>
            <a:r>
              <a:rPr lang="en-US" sz="1600" smtClean="0"/>
              <a:t>, FHNW, CH-5210 Windisch, Switzerland.</a:t>
            </a:r>
          </a:p>
          <a:p>
            <a:r>
              <a:rPr lang="en-US" sz="1600" smtClean="0"/>
              <a:t>[40]	Hồ Văn Quân, </a:t>
            </a:r>
            <a:r>
              <a:rPr lang="en-US" sz="1600" i="1" smtClean="0"/>
              <a:t>“Lý thuyết thông tin”</a:t>
            </a:r>
            <a:r>
              <a:rPr lang="en-US" sz="1600" smtClean="0"/>
              <a:t>, Khoa CNTT – ĐHBK TPHCM, pp. 45 – 53.</a:t>
            </a: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smtClean="0"/>
              <a:t>Cảm ơn quý thầy cô và các bạn đã theo dõi !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955675"/>
          <a:ext cx="8991600" cy="536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24/06/2011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ita-template">
  <a:themeElements>
    <a:clrScheme name="">
      <a:dk1>
        <a:srgbClr val="000000"/>
      </a:dk1>
      <a:lt1>
        <a:srgbClr val="FFFFFF"/>
      </a:lt1>
      <a:dk2>
        <a:srgbClr val="FFBD1B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74290E"/>
      </a:folHlink>
    </a:clrScheme>
    <a:fontScheme name="Nikita-templa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Nikita-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Templates:Nikita-template.pot</Template>
  <TotalTime>5778</TotalTime>
  <Words>4860</Words>
  <Application>Microsoft Office PowerPoint</Application>
  <PresentationFormat>On-screen Show (4:3)</PresentationFormat>
  <Paragraphs>1413</Paragraphs>
  <Slides>73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Nikita-template</vt:lpstr>
      <vt:lpstr>Equation</vt:lpstr>
      <vt:lpstr>KHẢO SÁT MÃ DÒNG VÀ ỨNG DỤNG</vt:lpstr>
      <vt:lpstr>Nội dung</vt:lpstr>
      <vt:lpstr>Nội dung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Nội dung</vt:lpstr>
      <vt:lpstr>Khái niệm mã dòng</vt:lpstr>
      <vt:lpstr>Khái niệm mã dòng</vt:lpstr>
      <vt:lpstr>Khái niệm mã dòng</vt:lpstr>
      <vt:lpstr>Phân loại</vt:lpstr>
      <vt:lpstr>Điểm khác so với mã khối</vt:lpstr>
      <vt:lpstr>Các loại bộ sinh</vt:lpstr>
      <vt:lpstr>Các loại bộ sinh</vt:lpstr>
      <vt:lpstr>LFSR</vt:lpstr>
      <vt:lpstr>LFSR</vt:lpstr>
      <vt:lpstr>Thuật toán Berlekamp-Massey</vt:lpstr>
      <vt:lpstr>Thuật toán Berlekamp-Massey</vt:lpstr>
      <vt:lpstr>Thuật toán Berlekamp-Massey</vt:lpstr>
      <vt:lpstr>Các khía cạnh mật mã của dòng khóa</vt:lpstr>
      <vt:lpstr>Tính an toàn của mô hình mã dòng</vt:lpstr>
      <vt:lpstr>Nội dung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Mã dòng ZUC </vt:lpstr>
      <vt:lpstr>Nội dung</vt:lpstr>
      <vt:lpstr>Chương trình thực hiện </vt:lpstr>
      <vt:lpstr>Chương trình thực hiện </vt:lpstr>
      <vt:lpstr>Chương trình thực hiện </vt:lpstr>
      <vt:lpstr>Chương trình thực hiện </vt:lpstr>
      <vt:lpstr>Chương trình thực hiện </vt:lpstr>
      <vt:lpstr>Chương trình thực hiện </vt:lpstr>
      <vt:lpstr>Nội dung</vt:lpstr>
      <vt:lpstr>Chọn đa thức hồi tiếp của lớp LFSR</vt:lpstr>
      <vt:lpstr>Chọn đa thức hồi tiếp của lớp LFSR</vt:lpstr>
      <vt:lpstr>Chọn đa thức hồi tiếp của lớp LFSR</vt:lpstr>
      <vt:lpstr>Tiêu chuẩn thiết kế lớp BR</vt:lpstr>
      <vt:lpstr>Tính an toàn của hàm phi tuyến F</vt:lpstr>
      <vt:lpstr>Tính an toàn của hàm phi tuyến F</vt:lpstr>
      <vt:lpstr>Tính an toàn của hàm phi tuyến F</vt:lpstr>
      <vt:lpstr>Tính an toàn của hàm phi tuyến F</vt:lpstr>
      <vt:lpstr>Tính phi tuyến</vt:lpstr>
      <vt:lpstr>Tính phi tuyến</vt:lpstr>
      <vt:lpstr>Tính phi tuyến</vt:lpstr>
      <vt:lpstr>Tính phi tuyến</vt:lpstr>
      <vt:lpstr>Tính phi tuyến</vt:lpstr>
      <vt:lpstr>Tiêu chuẩn SAC</vt:lpstr>
      <vt:lpstr>Tính đồng nhất sai phân</vt:lpstr>
      <vt:lpstr>Tính đồng nhất sai phân</vt:lpstr>
      <vt:lpstr>Kết quả thực nghiệm F</vt:lpstr>
      <vt:lpstr>Kiểm tra S0 thỏa SAC</vt:lpstr>
      <vt:lpstr>Kiểm tra S1 thỏa SAC</vt:lpstr>
      <vt:lpstr>So sánh</vt:lpstr>
      <vt:lpstr>Nhận xét tính an toàn của F</vt:lpstr>
      <vt:lpstr>Nội dung</vt:lpstr>
      <vt:lpstr>Kết luận</vt:lpstr>
      <vt:lpstr>Hướng phát triển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Cảm ơn quý thầy cô và các bạn đã theo dõi !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CS461-09.Cryptography</dc:title>
  <dc:creator>Office 2004 Test Drive User</dc:creator>
  <dc:description>Cryptography</dc:description>
  <cp:lastModifiedBy>ASUS</cp:lastModifiedBy>
  <cp:revision>219</cp:revision>
  <dcterms:created xsi:type="dcterms:W3CDTF">2007-02-19T21:53:36Z</dcterms:created>
  <dcterms:modified xsi:type="dcterms:W3CDTF">2011-06-24T07:45:11Z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CS461-09.Cryptography</vt:lpwstr>
  </property>
  <property fmtid="{D5CDD505-2E9C-101B-9397-08002B2CF9AE}" pid="3" name="SlideDescription">
    <vt:lpwstr>Cryptography</vt:lpwstr>
  </property>
</Properties>
</file>