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44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-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 tồn tại APN S-box có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vào và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đầu ra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chẵn.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Khái niệm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Phân loại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Điểm khác so với mã khối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loại bộ sinh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quy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Thuật toán </a:t>
            </a:r>
            <a:r>
              <a:rPr lang="fr-FR" b="1" smtClean="0"/>
              <a:t>Berlekamp-Massey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mô hình mã dòng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</a:t>
            </a:r>
            <a:r>
              <a:rPr lang="en-US" b="1" smtClean="0"/>
              <a:t>LFSR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thiết kế lớp BR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 Trong đó,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8458200" y="2667000"/>
          <a:ext cx="541867" cy="609600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</a:p>
          <a:p>
            <a:pPr lvl="1"/>
            <a:r>
              <a:rPr lang="en-US" smtClean="0"/>
              <a:t>Hàm Affine có dạng </a:t>
            </a:r>
          </a:p>
          <a:p>
            <a:pPr lvl="1"/>
            <a:r>
              <a:rPr lang="en-US" smtClean="0"/>
              <a:t>Các 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dãy.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62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phần 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= 0, 1, …, </a:t>
            </a:r>
            <a:r>
              <a:rPr lang="en-US" i="1" smtClean="0"/>
              <a:t>m,</a:t>
            </a:r>
            <a:r>
              <a:rPr lang="en-US" smtClean="0"/>
              <a:t> ánh xạ 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càng lớn</a:t>
            </a:r>
            <a:r>
              <a:rPr lang="en-US" smtClean="0"/>
              <a:t> thì S-box càng an toàn để </a:t>
            </a:r>
            <a:r>
              <a:rPr lang="en-US" b="1" i="1" smtClean="0">
                <a:solidFill>
                  <a:srgbClr val="FF0000"/>
                </a:solidFill>
              </a:rPr>
              <a:t>chống lại các tấn công thám mã tuyến tính</a:t>
            </a:r>
            <a:r>
              <a:rPr lang="en-US" smtClean="0"/>
              <a:t> (Linear Cryptanalysis).</a:t>
            </a:r>
          </a:p>
          <a:p>
            <a:r>
              <a:rPr lang="en-US" smtClean="0"/>
              <a:t>Nếu </a:t>
            </a:r>
            <a:r>
              <a:rPr lang="en-US" b="1" smtClean="0"/>
              <a:t>các hàm thành phần S-box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cân bằng</a:t>
            </a:r>
            <a:r>
              <a:rPr lang="en-US" smtClean="0"/>
              <a:t> kéo theo dòng khóa do ZUC tạo ra có sự </a:t>
            </a:r>
            <a:r>
              <a:rPr lang="en-US" b="1" i="1" smtClean="0">
                <a:solidFill>
                  <a:srgbClr val="FF0000"/>
                </a:solidFill>
              </a:rPr>
              <a:t>ngẫu nhiên tốt hơn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Tiêu chuẩn SAC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Hàm                                        thỏa SAC khi và chỉ khi: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Với                   .</a:t>
            </a:r>
          </a:p>
          <a:p>
            <a:r>
              <a:rPr lang="en-US" b="1" smtClean="0"/>
              <a:t>S-box</a:t>
            </a:r>
            <a:r>
              <a:rPr lang="en-US" smtClean="0"/>
              <a:t> an toàn hơn nếu từng </a:t>
            </a:r>
            <a:r>
              <a:rPr lang="en-US" b="1" smtClean="0">
                <a:solidFill>
                  <a:srgbClr val="0000FF"/>
                </a:solidFill>
              </a:rPr>
              <a:t>hàm thành phần</a:t>
            </a:r>
            <a:r>
              <a:rPr lang="en-US" smtClean="0"/>
              <a:t> đạt hay “gần đạt” tiêu chuẩn SAC, tức là </a:t>
            </a:r>
            <a:r>
              <a:rPr lang="en-US" b="1" i="1" smtClean="0">
                <a:solidFill>
                  <a:srgbClr val="FF0000"/>
                </a:solidFill>
              </a:rPr>
              <a:t>nếu 1 bit đầu vào của S-box bị thay đổi thì mỗi bit đầu ra sẽ bị thay đổi với xác suất xấp xỉ ½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3962400" y="1241425"/>
          <a:ext cx="3886200" cy="587375"/>
        </p:xfrm>
        <a:graphic>
          <a:graphicData uri="http://schemas.openxmlformats.org/presentationml/2006/ole">
            <p:oleObj spid="_x0000_s56321" name="Equation" r:id="rId3" imgW="1511280" imgH="228600" progId="Equation.3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611313" y="2286000"/>
          <a:ext cx="6057900" cy="931863"/>
        </p:xfrm>
        <a:graphic>
          <a:graphicData uri="http://schemas.openxmlformats.org/presentationml/2006/ole">
            <p:oleObj spid="_x0000_s56323" name="Equation" r:id="rId4" imgW="2565360" imgH="393480" progId="Equation.3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828801" y="3304004"/>
          <a:ext cx="1676399" cy="505996"/>
        </p:xfrm>
        <a:graphic>
          <a:graphicData uri="http://schemas.openxmlformats.org/presentationml/2006/ole">
            <p:oleObj spid="_x0000_s56325" name="Equation" r:id="rId5" imgW="6728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</a:t>
            </a:r>
            <a:r>
              <a:rPr lang="en-US" smtClean="0"/>
              <a:t>Cho G</a:t>
            </a:r>
            <a:r>
              <a:rPr lang="en-US" baseline="-25000" smtClean="0"/>
              <a:t>1</a:t>
            </a:r>
            <a:r>
              <a:rPr lang="en-US" smtClean="0"/>
              <a:t> và G</a:t>
            </a:r>
            <a:r>
              <a:rPr lang="en-US" baseline="-25000" smtClean="0"/>
              <a:t>2</a:t>
            </a:r>
            <a:r>
              <a:rPr lang="en-US" smtClean="0"/>
              <a:t> là các nhóm Abel hữu hạn. </a:t>
            </a:r>
            <a:r>
              <a:rPr lang="en-US" smtClean="0"/>
              <a:t>Ánh </a:t>
            </a:r>
            <a:r>
              <a:rPr lang="en-US" smtClean="0"/>
              <a:t>xạ                </a:t>
            </a:r>
            <a:r>
              <a:rPr lang="en-US" smtClean="0"/>
              <a:t>được gọi là </a:t>
            </a:r>
            <a:r>
              <a:rPr lang="en-US" b="1" i="1" smtClean="0">
                <a:solidFill>
                  <a:srgbClr val="FF0000"/>
                </a:solidFill>
              </a:rPr>
              <a:t>đồng nhất sai phân</a:t>
            </a:r>
            <a:r>
              <a:rPr lang="en-US" smtClean="0"/>
              <a:t> (differential uniformity</a:t>
            </a:r>
            <a:r>
              <a:rPr lang="en-US" smtClean="0"/>
              <a:t>) </a:t>
            </a:r>
            <a:r>
              <a:rPr lang="en-US" smtClean="0"/>
              <a:t>mức     nếu: 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ở </a:t>
            </a:r>
            <a:r>
              <a:rPr lang="en-US" smtClean="0"/>
              <a:t>đây  </a:t>
            </a:r>
            <a:r>
              <a:rPr lang="en-US" smtClean="0"/>
              <a:t>  được </a:t>
            </a:r>
            <a:r>
              <a:rPr lang="en-US" smtClean="0"/>
              <a:t>gọi là </a:t>
            </a:r>
            <a:r>
              <a:rPr lang="en-US" b="1" smtClean="0">
                <a:solidFill>
                  <a:srgbClr val="0000FF"/>
                </a:solidFill>
              </a:rPr>
              <a:t>mức đồng nhất sai phân</a:t>
            </a:r>
            <a:r>
              <a:rPr lang="en-US" smtClean="0"/>
              <a:t> </a:t>
            </a:r>
            <a:r>
              <a:rPr lang="en-US" smtClean="0"/>
              <a:t>của </a:t>
            </a:r>
            <a:r>
              <a:rPr lang="en-US" smtClean="0"/>
              <a:t>  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773488" y="1828800"/>
          <a:ext cx="1590675" cy="457200"/>
        </p:xfrm>
        <a:graphic>
          <a:graphicData uri="http://schemas.openxmlformats.org/presentationml/2006/ole">
            <p:oleObj spid="_x0000_s58369" name="Equation" r:id="rId3" imgW="761760" imgH="215640" progId="Equation.3">
              <p:embed/>
            </p:oleObj>
          </a:graphicData>
        </a:graphic>
      </p:graphicFrame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153400" y="2286000"/>
          <a:ext cx="548640" cy="457200"/>
        </p:xfrm>
        <a:graphic>
          <a:graphicData uri="http://schemas.openxmlformats.org/presentationml/2006/ole">
            <p:oleObj spid="_x0000_s58371" name="Equation" r:id="rId4" imgW="139579" imgH="177646" progId="Equation.3">
              <p:embed/>
            </p:oleObj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733778" y="3429000"/>
          <a:ext cx="7724422" cy="533400"/>
        </p:xfrm>
        <a:graphic>
          <a:graphicData uri="http://schemas.openxmlformats.org/presentationml/2006/ole">
            <p:oleObj spid="_x0000_s58373" name="Equation" r:id="rId5" imgW="3721100" imgH="254000" progId="Equation.3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4368800"/>
          <a:ext cx="518160" cy="431800"/>
        </p:xfrm>
        <a:graphic>
          <a:graphicData uri="http://schemas.openxmlformats.org/presentationml/2006/ole">
            <p:oleObj spid="_x0000_s58375" name="Equation" r:id="rId6" imgW="139579" imgH="177646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492829" y="4876800"/>
          <a:ext cx="555171" cy="431800"/>
        </p:xfrm>
        <a:graphic>
          <a:graphicData uri="http://schemas.openxmlformats.org/presentationml/2006/ole">
            <p:oleObj spid="_x0000_s58376" name="Equation" r:id="rId7" imgW="152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Tính đồng nhất sai phân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Mức đồng nhất sai phân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càng </a:t>
            </a:r>
            <a:r>
              <a:rPr lang="en-US" b="1" i="1" smtClean="0">
                <a:solidFill>
                  <a:srgbClr val="FF0000"/>
                </a:solidFill>
              </a:rPr>
              <a:t>nhỏ</a:t>
            </a:r>
            <a:r>
              <a:rPr lang="en-US" smtClean="0"/>
              <a:t> thì ánh </a:t>
            </a:r>
            <a:r>
              <a:rPr lang="en-US" smtClean="0"/>
              <a:t>xạ </a:t>
            </a:r>
            <a:r>
              <a:rPr lang="en-US" smtClean="0"/>
              <a:t>   càng </a:t>
            </a:r>
            <a:r>
              <a:rPr lang="en-US" smtClean="0"/>
              <a:t>an toàn đối với </a:t>
            </a:r>
            <a:r>
              <a:rPr lang="en-US" b="1" smtClean="0"/>
              <a:t>tấn công mật mã sai phân</a:t>
            </a:r>
            <a:r>
              <a:rPr lang="en-US" smtClean="0"/>
              <a:t> và </a:t>
            </a:r>
            <a:r>
              <a:rPr lang="en-US" b="1" smtClean="0"/>
              <a:t>tấn công mật mã </a:t>
            </a:r>
            <a:r>
              <a:rPr lang="en-US" b="1" smtClean="0"/>
              <a:t>tuyến </a:t>
            </a:r>
            <a:r>
              <a:rPr lang="en-US" b="1" smtClean="0"/>
              <a:t>tính</a:t>
            </a:r>
            <a:r>
              <a:rPr lang="en-US" smtClean="0"/>
              <a:t>.</a:t>
            </a:r>
          </a:p>
          <a:p>
            <a:r>
              <a:rPr lang="en-US" smtClean="0"/>
              <a:t>Mức </a:t>
            </a:r>
            <a:r>
              <a:rPr lang="en-US" smtClean="0"/>
              <a:t>đồng nhất </a:t>
            </a:r>
            <a:r>
              <a:rPr lang="en-US" smtClean="0"/>
              <a:t>sai </a:t>
            </a:r>
            <a:r>
              <a:rPr lang="en-US" smtClean="0"/>
              <a:t>phân của           S-box </a:t>
            </a:r>
            <a:r>
              <a:rPr lang="en-US" smtClean="0"/>
              <a:t>bị </a:t>
            </a:r>
            <a:r>
              <a:rPr lang="en-US" smtClean="0"/>
              <a:t>chặn </a:t>
            </a:r>
            <a:r>
              <a:rPr lang="en-US" smtClean="0"/>
              <a:t>dưới bởi                  .</a:t>
            </a:r>
          </a:p>
          <a:p>
            <a:pPr lvl="1"/>
            <a:r>
              <a:rPr lang="en-US" smtClean="0"/>
              <a:t>S-box đạt mức đồng nhất sai phân        được gọi là </a:t>
            </a:r>
            <a:r>
              <a:rPr lang="en-US" b="1" smtClean="0"/>
              <a:t>Almost Perfect Nonlinear</a:t>
            </a:r>
            <a:r>
              <a:rPr lang="en-US" smtClean="0"/>
              <a:t> (</a:t>
            </a:r>
            <a:r>
              <a:rPr lang="en-US" smtClean="0"/>
              <a:t>APN</a:t>
            </a:r>
            <a:r>
              <a:rPr lang="en-US" smtClean="0"/>
              <a:t>).</a:t>
            </a:r>
          </a:p>
          <a:p>
            <a:r>
              <a:rPr lang="en-US" smtClean="0"/>
              <a:t>        S-box có </a:t>
            </a:r>
            <a:r>
              <a:rPr lang="en-US" smtClean="0"/>
              <a:t>mức đồng nhất sai phân tối thiểu (lý tưởng</a:t>
            </a:r>
            <a:r>
              <a:rPr lang="en-US" smtClean="0"/>
              <a:t>) </a:t>
            </a:r>
            <a:r>
              <a:rPr lang="en-US" smtClean="0"/>
              <a:t>là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95400" y="1828800"/>
          <a:ext cx="555625" cy="431800"/>
        </p:xfrm>
        <a:graphic>
          <a:graphicData uri="http://schemas.openxmlformats.org/presentationml/2006/ole">
            <p:oleObj spid="_x0000_s59395" name="Equation" r:id="rId4" imgW="152280" imgH="203040" progId="Equation.3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715000" y="2895600"/>
          <a:ext cx="1143000" cy="381000"/>
        </p:xfrm>
        <a:graphic>
          <a:graphicData uri="http://schemas.openxmlformats.org/presentationml/2006/ole">
            <p:oleObj spid="_x0000_s59396" name="Equation" r:id="rId5" imgW="380835" imgH="139639" progId="Equation.3">
              <p:embed/>
            </p:oleObj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3367088" y="3200400"/>
          <a:ext cx="1814512" cy="533400"/>
        </p:xfrm>
        <a:graphic>
          <a:graphicData uri="http://schemas.openxmlformats.org/presentationml/2006/ole">
            <p:oleObj spid="_x0000_s59397" name="Equation" r:id="rId6" imgW="774360" imgH="228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6324600" y="3712029"/>
          <a:ext cx="685800" cy="555171"/>
        </p:xfrm>
        <a:graphic>
          <a:graphicData uri="http://schemas.openxmlformats.org/presentationml/2006/ole">
            <p:oleObj spid="_x0000_s59399" name="Equation" r:id="rId7" imgW="266400" imgH="21564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914400" y="4670425"/>
          <a:ext cx="793750" cy="504825"/>
        </p:xfrm>
        <a:graphic>
          <a:graphicData uri="http://schemas.openxmlformats.org/presentationml/2006/ole">
            <p:oleObj spid="_x0000_s59400" name="Equation" r:id="rId8" imgW="304560" imgH="17748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965575" y="5105400"/>
          <a:ext cx="1749425" cy="493712"/>
        </p:xfrm>
        <a:graphic>
          <a:graphicData uri="http://schemas.openxmlformats.org/presentationml/2006/ole">
            <p:oleObj spid="_x0000_s59401" name="Equation" r:id="rId9" imgW="6984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Kết quả thực nghiệm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0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96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mtClean="0"/>
              <a:t>Tất cả các hàm thành phần đều cân bằng.</a:t>
            </a:r>
          </a:p>
          <a:p>
            <a:r>
              <a:rPr lang="en-US" smtClean="0"/>
              <a:t>S-box </a:t>
            </a:r>
            <a:r>
              <a:rPr lang="en-US" b="1" smtClean="0"/>
              <a:t>S</a:t>
            </a:r>
            <a:r>
              <a:rPr lang="en-US" b="1" baseline="-25000" smtClean="0"/>
              <a:t>1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Độ phi tuyến: </a:t>
            </a:r>
            <a:r>
              <a:rPr lang="en-US" b="1" smtClean="0">
                <a:solidFill>
                  <a:srgbClr val="FF0000"/>
                </a:solidFill>
              </a:rPr>
              <a:t>112</a:t>
            </a:r>
          </a:p>
          <a:p>
            <a:pPr lvl="1"/>
            <a:r>
              <a:rPr lang="en-US" smtClean="0"/>
              <a:t>Mức đồng nhất sai phân: </a:t>
            </a:r>
            <a:r>
              <a:rPr lang="en-US" b="1" smtClean="0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smtClean="0"/>
              <a:t>Tất cả các hàm thành phần đều cân </a:t>
            </a:r>
            <a:r>
              <a:rPr lang="en-US" smtClean="0"/>
              <a:t>bằng</a:t>
            </a:r>
            <a:r>
              <a:rPr lang="en-US" smtClean="0"/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0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487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Kiểm tra S</a:t>
            </a:r>
            <a:r>
              <a:rPr lang="en-US" b="1" baseline="-25000" smtClean="0"/>
              <a:t>1</a:t>
            </a:r>
            <a:r>
              <a:rPr lang="en-US" b="1" smtClean="0"/>
              <a:t> thỏa SAC</a:t>
            </a:r>
            <a:endParaRPr lang="en-US" b="1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397" y="1219200"/>
          <a:ext cx="8763003" cy="487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  <a:gridCol w="973667"/>
              </a:tblGrid>
              <a:tr h="6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400" b="1" i="1" baseline="-250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0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1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2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3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4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5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6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</a:tr>
              <a:tr h="533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bit 7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136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 sánh</a:t>
            </a:r>
            <a:endParaRPr lang="en-US" b="1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0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Độ phi tuyến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Mức đồng nhất sai phân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SAC</a:t>
                      </a:r>
                      <a:endParaRPr lang="en-US" sz="2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trong AES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S-box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en-US" sz="2400" b="1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 trong </a:t>
                      </a:r>
                      <a:r>
                        <a:rPr lang="en-US" sz="2400" b="1" i="1">
                          <a:latin typeface="Times New Roman"/>
                          <a:ea typeface="Calibri"/>
                          <a:cs typeface="Times New Roman"/>
                        </a:rPr>
                        <a:t>F</a:t>
                      </a:r>
                      <a:endParaRPr lang="en-US" sz="2400" b="1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~ 1/2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>
                          <a:latin typeface="Times New Roman"/>
                          <a:ea typeface="Calibri"/>
                          <a:cs typeface="Times New Roman"/>
                        </a:rPr>
                        <a:t>Giá trị tối ưu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   1/2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Nhận xét tính an toàn của ZUC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Giới thiệu và mục tiêu đề tài</a:t>
            </a:r>
            <a:endParaRPr lang="en-US" b="1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Nội dung</a:t>
            </a:r>
            <a:endParaRPr lang="en-US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11/06/2011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5676</TotalTime>
  <Words>3350</Words>
  <Application>Microsoft Office PowerPoint</Application>
  <PresentationFormat>On-screen Show (4:3)</PresentationFormat>
  <Paragraphs>648</Paragraphs>
  <Slides>44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Nikita-template</vt:lpstr>
      <vt:lpstr>Equation</vt:lpstr>
      <vt:lpstr>Microsoft Equation 3.0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Nội dung</vt:lpstr>
      <vt:lpstr>Nội dung</vt:lpstr>
      <vt:lpstr>Chọn đa thức hồi quy của lớp LFSR</vt:lpstr>
      <vt:lpstr>Chọn đa thức hồi quy của lớp LFSR</vt:lpstr>
      <vt:lpstr>Chọn đa thức hồi quy của lớp LFSR</vt:lpstr>
      <vt:lpstr>Tiêu chuẩn thiết kế lớp BR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  <vt:lpstr>Tính đồng nhất sai phân</vt:lpstr>
      <vt:lpstr>Tính đồng nhất sai phân</vt:lpstr>
      <vt:lpstr>Kết quả thực nghiệm F</vt:lpstr>
      <vt:lpstr>Kiểm tra S0 thỏa SAC</vt:lpstr>
      <vt:lpstr>Kiểm tra S1 thỏa SAC</vt:lpstr>
      <vt:lpstr>So sánh</vt:lpstr>
      <vt:lpstr>Nhận xét tính an toàn của ZUC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188</cp:revision>
  <dcterms:created xsi:type="dcterms:W3CDTF">2007-02-19T21:53:36Z</dcterms:created>
  <dcterms:modified xsi:type="dcterms:W3CDTF">2011-06-11T13:44:55Z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