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DBB3B5D-E3C2-4CF0-B85C-61FEEEAF60A3}" type="datetimeFigureOut">
              <a:rPr lang="uk-UA" smtClean="0"/>
              <a:t>06.02.2025</a:t>
            </a:fld>
            <a:endParaRPr lang="uk-UA"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uk-UA"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317B108-8386-43F3-988A-BC6EB6734643}" type="slidenum">
              <a:rPr lang="uk-UA" smtClean="0"/>
              <a:t>‹#›</a:t>
            </a:fld>
            <a:endParaRPr lang="uk-UA"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57243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B3B5D-E3C2-4CF0-B85C-61FEEEAF60A3}" type="datetimeFigureOut">
              <a:rPr lang="uk-UA" smtClean="0"/>
              <a:t>06.02.2025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9317B108-8386-43F3-988A-BC6EB6734643}" type="slidenum">
              <a:rPr lang="uk-UA" smtClean="0"/>
              <a:t>‹#›</a:t>
            </a:fld>
            <a:endParaRPr lang="uk-UA" dirty="0"/>
          </a:p>
        </p:txBody>
      </p:sp>
    </p:spTree>
    <p:extLst>
      <p:ext uri="{BB962C8B-B14F-4D97-AF65-F5344CB8AC3E}">
        <p14:creationId xmlns:p14="http://schemas.microsoft.com/office/powerpoint/2010/main" val="4274523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B3B5D-E3C2-4CF0-B85C-61FEEEAF60A3}" type="datetimeFigureOut">
              <a:rPr lang="uk-UA" smtClean="0"/>
              <a:t>06.02.2025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9317B108-8386-43F3-988A-BC6EB6734643}" type="slidenum">
              <a:rPr lang="uk-UA" smtClean="0"/>
              <a:t>‹#›</a:t>
            </a:fld>
            <a:endParaRPr lang="uk-UA" dirty="0"/>
          </a:p>
        </p:txBody>
      </p:sp>
    </p:spTree>
    <p:extLst>
      <p:ext uri="{BB962C8B-B14F-4D97-AF65-F5344CB8AC3E}">
        <p14:creationId xmlns:p14="http://schemas.microsoft.com/office/powerpoint/2010/main" val="1014809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B3B5D-E3C2-4CF0-B85C-61FEEEAF60A3}" type="datetimeFigureOut">
              <a:rPr lang="uk-UA" smtClean="0"/>
              <a:t>06.02.2025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9317B108-8386-43F3-988A-BC6EB6734643}" type="slidenum">
              <a:rPr lang="uk-UA" smtClean="0"/>
              <a:t>‹#›</a:t>
            </a:fld>
            <a:endParaRPr lang="uk-UA" dirty="0"/>
          </a:p>
        </p:txBody>
      </p:sp>
    </p:spTree>
    <p:extLst>
      <p:ext uri="{BB962C8B-B14F-4D97-AF65-F5344CB8AC3E}">
        <p14:creationId xmlns:p14="http://schemas.microsoft.com/office/powerpoint/2010/main" val="256395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BB3B5D-E3C2-4CF0-B85C-61FEEEAF60A3}" type="datetimeFigureOut">
              <a:rPr lang="uk-UA" smtClean="0"/>
              <a:t>06.02.2025</a:t>
            </a:fld>
            <a:endParaRPr lang="uk-UA" dirty="0"/>
          </a:p>
        </p:txBody>
      </p:sp>
      <p:sp>
        <p:nvSpPr>
          <p:cNvPr id="5" name="Footer Placeholder 4"/>
          <p:cNvSpPr>
            <a:spLocks noGrp="1"/>
          </p:cNvSpPr>
          <p:nvPr>
            <p:ph type="ftr" sz="quarter" idx="11"/>
          </p:nvPr>
        </p:nvSpPr>
        <p:spPr/>
        <p:txBody>
          <a:bodyPr/>
          <a:lstStyle/>
          <a:p>
            <a:endParaRPr lang="uk-UA" dirty="0"/>
          </a:p>
        </p:txBody>
      </p:sp>
      <p:sp>
        <p:nvSpPr>
          <p:cNvPr id="6" name="Slide Number Placeholder 5"/>
          <p:cNvSpPr>
            <a:spLocks noGrp="1"/>
          </p:cNvSpPr>
          <p:nvPr>
            <p:ph type="sldNum" sz="quarter" idx="12"/>
          </p:nvPr>
        </p:nvSpPr>
        <p:spPr/>
        <p:txBody>
          <a:bodyPr/>
          <a:lstStyle/>
          <a:p>
            <a:fld id="{9317B108-8386-43F3-988A-BC6EB6734643}" type="slidenum">
              <a:rPr lang="uk-UA" smtClean="0"/>
              <a:t>‹#›</a:t>
            </a:fld>
            <a:endParaRPr lang="uk-UA"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674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BB3B5D-E3C2-4CF0-B85C-61FEEEAF60A3}" type="datetimeFigureOut">
              <a:rPr lang="uk-UA" smtClean="0"/>
              <a:t>06.02.2025</a:t>
            </a:fld>
            <a:endParaRPr lang="uk-UA" dirty="0"/>
          </a:p>
        </p:txBody>
      </p:sp>
      <p:sp>
        <p:nvSpPr>
          <p:cNvPr id="6" name="Footer Placeholder 5"/>
          <p:cNvSpPr>
            <a:spLocks noGrp="1"/>
          </p:cNvSpPr>
          <p:nvPr>
            <p:ph type="ftr" sz="quarter" idx="11"/>
          </p:nvPr>
        </p:nvSpPr>
        <p:spPr/>
        <p:txBody>
          <a:bodyPr/>
          <a:lstStyle/>
          <a:p>
            <a:endParaRPr lang="uk-UA" dirty="0"/>
          </a:p>
        </p:txBody>
      </p:sp>
      <p:sp>
        <p:nvSpPr>
          <p:cNvPr id="7" name="Slide Number Placeholder 6"/>
          <p:cNvSpPr>
            <a:spLocks noGrp="1"/>
          </p:cNvSpPr>
          <p:nvPr>
            <p:ph type="sldNum" sz="quarter" idx="12"/>
          </p:nvPr>
        </p:nvSpPr>
        <p:spPr/>
        <p:txBody>
          <a:bodyPr/>
          <a:lstStyle/>
          <a:p>
            <a:fld id="{9317B108-8386-43F3-988A-BC6EB6734643}" type="slidenum">
              <a:rPr lang="uk-UA" smtClean="0"/>
              <a:t>‹#›</a:t>
            </a:fld>
            <a:endParaRPr lang="uk-UA" dirty="0"/>
          </a:p>
        </p:txBody>
      </p:sp>
    </p:spTree>
    <p:extLst>
      <p:ext uri="{BB962C8B-B14F-4D97-AF65-F5344CB8AC3E}">
        <p14:creationId xmlns:p14="http://schemas.microsoft.com/office/powerpoint/2010/main" val="280853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BB3B5D-E3C2-4CF0-B85C-61FEEEAF60A3}" type="datetimeFigureOut">
              <a:rPr lang="uk-UA" smtClean="0"/>
              <a:t>06.02.2025</a:t>
            </a:fld>
            <a:endParaRPr lang="uk-UA" dirty="0"/>
          </a:p>
        </p:txBody>
      </p:sp>
      <p:sp>
        <p:nvSpPr>
          <p:cNvPr id="8" name="Footer Placeholder 7"/>
          <p:cNvSpPr>
            <a:spLocks noGrp="1"/>
          </p:cNvSpPr>
          <p:nvPr>
            <p:ph type="ftr" sz="quarter" idx="11"/>
          </p:nvPr>
        </p:nvSpPr>
        <p:spPr/>
        <p:txBody>
          <a:bodyPr/>
          <a:lstStyle/>
          <a:p>
            <a:endParaRPr lang="uk-UA" dirty="0"/>
          </a:p>
        </p:txBody>
      </p:sp>
      <p:sp>
        <p:nvSpPr>
          <p:cNvPr id="9" name="Slide Number Placeholder 8"/>
          <p:cNvSpPr>
            <a:spLocks noGrp="1"/>
          </p:cNvSpPr>
          <p:nvPr>
            <p:ph type="sldNum" sz="quarter" idx="12"/>
          </p:nvPr>
        </p:nvSpPr>
        <p:spPr/>
        <p:txBody>
          <a:bodyPr/>
          <a:lstStyle/>
          <a:p>
            <a:fld id="{9317B108-8386-43F3-988A-BC6EB6734643}" type="slidenum">
              <a:rPr lang="uk-UA" smtClean="0"/>
              <a:t>‹#›</a:t>
            </a:fld>
            <a:endParaRPr lang="uk-UA" dirty="0"/>
          </a:p>
        </p:txBody>
      </p:sp>
    </p:spTree>
    <p:extLst>
      <p:ext uri="{BB962C8B-B14F-4D97-AF65-F5344CB8AC3E}">
        <p14:creationId xmlns:p14="http://schemas.microsoft.com/office/powerpoint/2010/main" val="995090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BB3B5D-E3C2-4CF0-B85C-61FEEEAF60A3}" type="datetimeFigureOut">
              <a:rPr lang="uk-UA" smtClean="0"/>
              <a:t>06.02.2025</a:t>
            </a:fld>
            <a:endParaRPr lang="uk-UA" dirty="0"/>
          </a:p>
        </p:txBody>
      </p:sp>
      <p:sp>
        <p:nvSpPr>
          <p:cNvPr id="4" name="Footer Placeholder 3"/>
          <p:cNvSpPr>
            <a:spLocks noGrp="1"/>
          </p:cNvSpPr>
          <p:nvPr>
            <p:ph type="ftr" sz="quarter" idx="11"/>
          </p:nvPr>
        </p:nvSpPr>
        <p:spPr/>
        <p:txBody>
          <a:bodyPr/>
          <a:lstStyle/>
          <a:p>
            <a:endParaRPr lang="uk-UA" dirty="0"/>
          </a:p>
        </p:txBody>
      </p:sp>
      <p:sp>
        <p:nvSpPr>
          <p:cNvPr id="5" name="Slide Number Placeholder 4"/>
          <p:cNvSpPr>
            <a:spLocks noGrp="1"/>
          </p:cNvSpPr>
          <p:nvPr>
            <p:ph type="sldNum" sz="quarter" idx="12"/>
          </p:nvPr>
        </p:nvSpPr>
        <p:spPr/>
        <p:txBody>
          <a:bodyPr/>
          <a:lstStyle/>
          <a:p>
            <a:fld id="{9317B108-8386-43F3-988A-BC6EB6734643}" type="slidenum">
              <a:rPr lang="uk-UA" smtClean="0"/>
              <a:t>‹#›</a:t>
            </a:fld>
            <a:endParaRPr lang="uk-UA" dirty="0"/>
          </a:p>
        </p:txBody>
      </p:sp>
    </p:spTree>
    <p:extLst>
      <p:ext uri="{BB962C8B-B14F-4D97-AF65-F5344CB8AC3E}">
        <p14:creationId xmlns:p14="http://schemas.microsoft.com/office/powerpoint/2010/main" val="40672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B3B5D-E3C2-4CF0-B85C-61FEEEAF60A3}" type="datetimeFigureOut">
              <a:rPr lang="uk-UA" smtClean="0"/>
              <a:t>06.02.2025</a:t>
            </a:fld>
            <a:endParaRPr lang="uk-UA" dirty="0"/>
          </a:p>
        </p:txBody>
      </p:sp>
      <p:sp>
        <p:nvSpPr>
          <p:cNvPr id="3" name="Footer Placeholder 2"/>
          <p:cNvSpPr>
            <a:spLocks noGrp="1"/>
          </p:cNvSpPr>
          <p:nvPr>
            <p:ph type="ftr" sz="quarter" idx="11"/>
          </p:nvPr>
        </p:nvSpPr>
        <p:spPr/>
        <p:txBody>
          <a:bodyPr/>
          <a:lstStyle/>
          <a:p>
            <a:endParaRPr lang="uk-UA" dirty="0"/>
          </a:p>
        </p:txBody>
      </p:sp>
      <p:sp>
        <p:nvSpPr>
          <p:cNvPr id="4" name="Slide Number Placeholder 3"/>
          <p:cNvSpPr>
            <a:spLocks noGrp="1"/>
          </p:cNvSpPr>
          <p:nvPr>
            <p:ph type="sldNum" sz="quarter" idx="12"/>
          </p:nvPr>
        </p:nvSpPr>
        <p:spPr/>
        <p:txBody>
          <a:bodyPr/>
          <a:lstStyle/>
          <a:p>
            <a:fld id="{9317B108-8386-43F3-988A-BC6EB6734643}" type="slidenum">
              <a:rPr lang="uk-UA" smtClean="0"/>
              <a:t>‹#›</a:t>
            </a:fld>
            <a:endParaRPr lang="uk-UA" dirty="0"/>
          </a:p>
        </p:txBody>
      </p:sp>
    </p:spTree>
    <p:extLst>
      <p:ext uri="{BB962C8B-B14F-4D97-AF65-F5344CB8AC3E}">
        <p14:creationId xmlns:p14="http://schemas.microsoft.com/office/powerpoint/2010/main" val="97667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BB3B5D-E3C2-4CF0-B85C-61FEEEAF60A3}" type="datetimeFigureOut">
              <a:rPr lang="uk-UA" smtClean="0"/>
              <a:t>06.02.2025</a:t>
            </a:fld>
            <a:endParaRPr lang="uk-UA" dirty="0"/>
          </a:p>
        </p:txBody>
      </p:sp>
      <p:sp>
        <p:nvSpPr>
          <p:cNvPr id="6" name="Footer Placeholder 5"/>
          <p:cNvSpPr>
            <a:spLocks noGrp="1"/>
          </p:cNvSpPr>
          <p:nvPr>
            <p:ph type="ftr" sz="quarter" idx="11"/>
          </p:nvPr>
        </p:nvSpPr>
        <p:spPr/>
        <p:txBody>
          <a:bodyPr/>
          <a:lstStyle/>
          <a:p>
            <a:endParaRPr lang="uk-UA" dirty="0"/>
          </a:p>
        </p:txBody>
      </p:sp>
      <p:sp>
        <p:nvSpPr>
          <p:cNvPr id="7" name="Slide Number Placeholder 6"/>
          <p:cNvSpPr>
            <a:spLocks noGrp="1"/>
          </p:cNvSpPr>
          <p:nvPr>
            <p:ph type="sldNum" sz="quarter" idx="12"/>
          </p:nvPr>
        </p:nvSpPr>
        <p:spPr/>
        <p:txBody>
          <a:bodyPr/>
          <a:lstStyle/>
          <a:p>
            <a:fld id="{9317B108-8386-43F3-988A-BC6EB6734643}" type="slidenum">
              <a:rPr lang="uk-UA" smtClean="0"/>
              <a:t>‹#›</a:t>
            </a:fld>
            <a:endParaRPr lang="uk-UA" dirty="0"/>
          </a:p>
        </p:txBody>
      </p:sp>
    </p:spTree>
    <p:extLst>
      <p:ext uri="{BB962C8B-B14F-4D97-AF65-F5344CB8AC3E}">
        <p14:creationId xmlns:p14="http://schemas.microsoft.com/office/powerpoint/2010/main" val="255366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DBB3B5D-E3C2-4CF0-B85C-61FEEEAF60A3}" type="datetimeFigureOut">
              <a:rPr lang="uk-UA" smtClean="0"/>
              <a:t>06.02.2025</a:t>
            </a:fld>
            <a:endParaRPr lang="uk-UA" dirty="0"/>
          </a:p>
        </p:txBody>
      </p:sp>
      <p:sp>
        <p:nvSpPr>
          <p:cNvPr id="6" name="Footer Placeholder 5"/>
          <p:cNvSpPr>
            <a:spLocks noGrp="1"/>
          </p:cNvSpPr>
          <p:nvPr>
            <p:ph type="ftr" sz="quarter" idx="11"/>
          </p:nvPr>
        </p:nvSpPr>
        <p:spPr/>
        <p:txBody>
          <a:bodyPr/>
          <a:lstStyle/>
          <a:p>
            <a:endParaRPr lang="uk-UA" dirty="0"/>
          </a:p>
        </p:txBody>
      </p:sp>
      <p:sp>
        <p:nvSpPr>
          <p:cNvPr id="7" name="Slide Number Placeholder 6"/>
          <p:cNvSpPr>
            <a:spLocks noGrp="1"/>
          </p:cNvSpPr>
          <p:nvPr>
            <p:ph type="sldNum" sz="quarter" idx="12"/>
          </p:nvPr>
        </p:nvSpPr>
        <p:spPr/>
        <p:txBody>
          <a:bodyPr/>
          <a:lstStyle/>
          <a:p>
            <a:fld id="{9317B108-8386-43F3-988A-BC6EB6734643}" type="slidenum">
              <a:rPr lang="uk-UA" smtClean="0"/>
              <a:t>‹#›</a:t>
            </a:fld>
            <a:endParaRPr lang="uk-UA" dirty="0"/>
          </a:p>
        </p:txBody>
      </p:sp>
    </p:spTree>
    <p:extLst>
      <p:ext uri="{BB962C8B-B14F-4D97-AF65-F5344CB8AC3E}">
        <p14:creationId xmlns:p14="http://schemas.microsoft.com/office/powerpoint/2010/main" val="580003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DBB3B5D-E3C2-4CF0-B85C-61FEEEAF60A3}" type="datetimeFigureOut">
              <a:rPr lang="uk-UA" smtClean="0"/>
              <a:t>06.02.2025</a:t>
            </a:fld>
            <a:endParaRPr lang="uk-UA"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uk-UA"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317B108-8386-43F3-988A-BC6EB6734643}" type="slidenum">
              <a:rPr lang="uk-UA" smtClean="0"/>
              <a:t>‹#›</a:t>
            </a:fld>
            <a:endParaRPr lang="uk-UA" dirty="0"/>
          </a:p>
        </p:txBody>
      </p:sp>
    </p:spTree>
    <p:extLst>
      <p:ext uri="{BB962C8B-B14F-4D97-AF65-F5344CB8AC3E}">
        <p14:creationId xmlns:p14="http://schemas.microsoft.com/office/powerpoint/2010/main" val="13389871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A3A0-DA06-483B-AC6E-734D7A619A10}"/>
              </a:ext>
            </a:extLst>
          </p:cNvPr>
          <p:cNvSpPr>
            <a:spLocks noGrp="1"/>
          </p:cNvSpPr>
          <p:nvPr>
            <p:ph type="ctrTitle"/>
          </p:nvPr>
        </p:nvSpPr>
        <p:spPr>
          <a:xfrm>
            <a:off x="1861969" y="382138"/>
            <a:ext cx="8468061" cy="891463"/>
          </a:xfrm>
        </p:spPr>
        <p:txBody>
          <a:bodyPr>
            <a:noAutofit/>
          </a:bodyPr>
          <a:lstStyle/>
          <a:p>
            <a:pPr algn="ctr"/>
            <a:r>
              <a:rPr lang="uk-UA" sz="4800" dirty="0">
                <a:latin typeface="Times New Roman" panose="02020603050405020304" pitchFamily="18" charset="0"/>
                <a:cs typeface="Times New Roman" panose="02020603050405020304" pitchFamily="18" charset="0"/>
              </a:rPr>
              <a:t>Безпілотний літальний апарат</a:t>
            </a:r>
          </a:p>
        </p:txBody>
      </p:sp>
      <p:sp>
        <p:nvSpPr>
          <p:cNvPr id="4" name="Content Placeholder 2">
            <a:extLst>
              <a:ext uri="{FF2B5EF4-FFF2-40B4-BE49-F238E27FC236}">
                <a16:creationId xmlns:a16="http://schemas.microsoft.com/office/drawing/2014/main" id="{090A91BF-3633-47F0-8420-2657FA09D562}"/>
              </a:ext>
            </a:extLst>
          </p:cNvPr>
          <p:cNvSpPr txBox="1">
            <a:spLocks/>
          </p:cNvSpPr>
          <p:nvPr/>
        </p:nvSpPr>
        <p:spPr>
          <a:xfrm>
            <a:off x="1079498" y="1589964"/>
            <a:ext cx="5016501" cy="4995080"/>
          </a:xfrm>
          <a:prstGeom prst="rect">
            <a:avLst/>
          </a:prstGeom>
        </p:spPr>
        <p:txBody>
          <a:bodyPr vert="horz" lIns="91440" tIns="45720" rIns="91440" bIns="45720" rtlCol="0">
            <a:no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algn="just"/>
            <a:r>
              <a:rPr lang="ru-RU" sz="2000" b="1" dirty="0">
                <a:solidFill>
                  <a:schemeClr val="tx1">
                    <a:lumMod val="85000"/>
                  </a:schemeClr>
                </a:solidFill>
                <a:latin typeface="Times New Roman" panose="02020603050405020304" pitchFamily="18" charset="0"/>
                <a:cs typeface="Times New Roman" panose="02020603050405020304" pitchFamily="18" charset="0"/>
              </a:rPr>
              <a:t>Безпілотний літальний апарат</a:t>
            </a:r>
            <a:r>
              <a:rPr lang="ru-RU" sz="2000" dirty="0">
                <a:solidFill>
                  <a:schemeClr val="tx1">
                    <a:lumMod val="85000"/>
                  </a:schemeClr>
                </a:solidFill>
                <a:latin typeface="Times New Roman" panose="02020603050405020304" pitchFamily="18" charset="0"/>
                <a:cs typeface="Times New Roman" panose="02020603050405020304" pitchFamily="18" charset="0"/>
              </a:rPr>
              <a:t> (БпЛА) — повітряне судно, призначене для виконання польоту без пілота на борту, керування польотом якого і контроль за яким здійснюються відповідною програмою або за допомогою спеціальної станції керування, що знаходиться поза повітряним судном.</a:t>
            </a:r>
          </a:p>
          <a:p>
            <a:pPr algn="just"/>
            <a:r>
              <a:rPr lang="uk-UA" sz="2000" dirty="0">
                <a:solidFill>
                  <a:schemeClr val="tx1">
                    <a:lumMod val="85000"/>
                  </a:schemeClr>
                </a:solidFill>
                <a:latin typeface="Times New Roman" panose="02020603050405020304" pitchFamily="18" charset="0"/>
                <a:cs typeface="Times New Roman" panose="02020603050405020304" pitchFamily="18" charset="0"/>
              </a:rPr>
              <a:t>Використовуються в розвідці, моніторингу, сільському господарстві, рятувальних операціях, військовій справі тощо.</a:t>
            </a:r>
          </a:p>
          <a:p>
            <a:pPr algn="just"/>
            <a:r>
              <a:rPr lang="uk-UA" sz="2000" dirty="0">
                <a:solidFill>
                  <a:schemeClr val="tx1">
                    <a:lumMod val="85000"/>
                  </a:schemeClr>
                </a:solidFill>
                <a:latin typeface="Times New Roman" panose="02020603050405020304" pitchFamily="18" charset="0"/>
                <a:cs typeface="Times New Roman" panose="02020603050405020304" pitchFamily="18" charset="0"/>
              </a:rPr>
              <a:t>Оснащені різними датчиками для збору інформації, навігації та аналізу навколишнього середовища.</a:t>
            </a:r>
          </a:p>
          <a:p>
            <a:pPr algn="just"/>
            <a:endParaRPr lang="uk-UA" sz="2000" dirty="0">
              <a:solidFill>
                <a:schemeClr val="tx1">
                  <a:lumMod val="85000"/>
                </a:schemeClr>
              </a:solidFill>
              <a:latin typeface="Times New Roman" panose="02020603050405020304" pitchFamily="18" charset="0"/>
              <a:cs typeface="Times New Roman" panose="02020603050405020304" pitchFamily="18" charset="0"/>
            </a:endParaRPr>
          </a:p>
        </p:txBody>
      </p:sp>
      <p:pic>
        <p:nvPicPr>
          <p:cNvPr id="1026" name="Picture 2" descr="БПЛА: види та характеристики 2025 - spec-rental.com.ua">
            <a:extLst>
              <a:ext uri="{FF2B5EF4-FFF2-40B4-BE49-F238E27FC236}">
                <a16:creationId xmlns:a16="http://schemas.microsoft.com/office/drawing/2014/main" id="{14B429F8-539D-4006-8A66-0B37BDAF83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0806" y="1589964"/>
            <a:ext cx="3897158" cy="22382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Дроны хотят «приземлить»: как сейчас регулируются полеты БПЛА в России -  Статьи информационного юридического портала Сфера">
            <a:extLst>
              <a:ext uri="{FF2B5EF4-FFF2-40B4-BE49-F238E27FC236}">
                <a16:creationId xmlns:a16="http://schemas.microsoft.com/office/drawing/2014/main" id="{D8578A1A-5DC4-491C-B4CF-AF125A07F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741" y="4110440"/>
            <a:ext cx="3591288" cy="223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96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D8EA-9E0A-44A5-BD01-7DC897CB9C0B}"/>
              </a:ext>
            </a:extLst>
          </p:cNvPr>
          <p:cNvSpPr>
            <a:spLocks noGrp="1"/>
          </p:cNvSpPr>
          <p:nvPr>
            <p:ph type="title"/>
          </p:nvPr>
        </p:nvSpPr>
        <p:spPr>
          <a:xfrm>
            <a:off x="2468701" y="452000"/>
            <a:ext cx="6107116" cy="959868"/>
          </a:xfrm>
        </p:spPr>
        <p:txBody>
          <a:bodyPr>
            <a:normAutofit fontScale="90000"/>
          </a:bodyPr>
          <a:lstStyle/>
          <a:p>
            <a:r>
              <a:rPr lang="en-GB" sz="2700" b="1" dirty="0">
                <a:latin typeface="Times New Roman" panose="02020603050405020304" pitchFamily="18" charset="0"/>
                <a:cs typeface="Times New Roman" panose="02020603050405020304" pitchFamily="18" charset="0"/>
              </a:rPr>
              <a:t>IMU (</a:t>
            </a:r>
            <a:r>
              <a:rPr lang="uk-UA" sz="2700" b="1" dirty="0">
                <a:latin typeface="Times New Roman" panose="02020603050405020304" pitchFamily="18" charset="0"/>
                <a:cs typeface="Times New Roman" panose="02020603050405020304" pitchFamily="18" charset="0"/>
              </a:rPr>
              <a:t>інерціальний вимірювальний модуль)</a:t>
            </a:r>
            <a:br>
              <a:rPr lang="uk-UA" sz="4000" b="1" dirty="0"/>
            </a:br>
            <a:endParaRPr lang="uk-UA" sz="40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876409F-1400-4802-A11C-54FAAA7DDFDA}"/>
              </a:ext>
            </a:extLst>
          </p:cNvPr>
          <p:cNvSpPr>
            <a:spLocks noGrp="1"/>
          </p:cNvSpPr>
          <p:nvPr>
            <p:ph idx="1"/>
          </p:nvPr>
        </p:nvSpPr>
        <p:spPr>
          <a:xfrm>
            <a:off x="331693" y="1171595"/>
            <a:ext cx="10381130" cy="2042615"/>
          </a:xfrm>
        </p:spPr>
        <p:txBody>
          <a:bodyPr>
            <a:normAutofit/>
          </a:bodyPr>
          <a:lstStyle/>
          <a:p>
            <a:pPr marL="0" indent="0" algn="just">
              <a:buNone/>
            </a:pPr>
            <a:r>
              <a:rPr lang="uk-UA" sz="2000" dirty="0">
                <a:latin typeface="Times New Roman" panose="02020603050405020304" pitchFamily="18" charset="0"/>
                <a:cs typeface="Times New Roman" panose="02020603050405020304" pitchFamily="18" charset="0"/>
              </a:rPr>
              <a:t>Він визначає кутову швидкість, прискорення та орієнтацію БпЛА. Реалізовується за допомогою гіроскопу, що вимірює кутові швидкості, та акселерометра, який визначає лінійні прискорення. Вбудований мікроконтролер обробляє дані та передає їх на автопілот через </a:t>
            </a:r>
            <a:r>
              <a:rPr lang="en-US" sz="2000" dirty="0">
                <a:latin typeface="Times New Roman" panose="02020603050405020304" pitchFamily="18" charset="0"/>
                <a:cs typeface="Times New Roman" panose="02020603050405020304" pitchFamily="18" charset="0"/>
              </a:rPr>
              <a:t>SPI </a:t>
            </a:r>
            <a:r>
              <a:rPr lang="uk-UA" sz="2000" dirty="0">
                <a:latin typeface="Times New Roman" panose="02020603050405020304" pitchFamily="18" charset="0"/>
                <a:cs typeface="Times New Roman" panose="02020603050405020304" pitchFamily="18" charset="0"/>
              </a:rPr>
              <a:t>або</a:t>
            </a:r>
            <a:r>
              <a:rPr lang="en-US" sz="2000" dirty="0">
                <a:latin typeface="Times New Roman" panose="02020603050405020304" pitchFamily="18" charset="0"/>
                <a:cs typeface="Times New Roman" panose="02020603050405020304" pitchFamily="18" charset="0"/>
              </a:rPr>
              <a:t> I2C. </a:t>
            </a:r>
            <a:r>
              <a:rPr lang="uk-UA" sz="2000" dirty="0">
                <a:latin typeface="Times New Roman" panose="02020603050405020304" pitchFamily="18" charset="0"/>
                <a:cs typeface="Times New Roman" panose="02020603050405020304" pitchFamily="18" charset="0"/>
              </a:rPr>
              <a:t>Аналіз отриманих даних використовується для корекції польоту у реальному часі. Ці дані не зберігаються довгостроково,  а використовуються лише для поточного керування.</a:t>
            </a:r>
          </a:p>
        </p:txBody>
      </p:sp>
      <p:pic>
        <p:nvPicPr>
          <p:cNvPr id="2055" name="Picture 7" descr="https://upload.wikimedia.org/wikipedia/commons/thumb/1/15/ETHOS_pcb.png/220px-ETHOS_pcb.png">
            <a:extLst>
              <a:ext uri="{FF2B5EF4-FFF2-40B4-BE49-F238E27FC236}">
                <a16:creationId xmlns:a16="http://schemas.microsoft.com/office/drawing/2014/main" id="{22D3129A-835A-4A68-ABF2-E198EE8A3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315" y="2929113"/>
            <a:ext cx="5089885" cy="3562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30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8C9C-C3E1-4BCB-BA1B-046EA57041D8}"/>
              </a:ext>
            </a:extLst>
          </p:cNvPr>
          <p:cNvSpPr>
            <a:spLocks noGrp="1"/>
          </p:cNvSpPr>
          <p:nvPr>
            <p:ph type="title"/>
          </p:nvPr>
        </p:nvSpPr>
        <p:spPr>
          <a:xfrm>
            <a:off x="2133527" y="435790"/>
            <a:ext cx="6824293" cy="972523"/>
          </a:xfrm>
        </p:spPr>
        <p:txBody>
          <a:bodyPr>
            <a:normAutofit/>
          </a:bodyPr>
          <a:lstStyle/>
          <a:p>
            <a:r>
              <a:rPr lang="en-GB" sz="2400" b="1" dirty="0">
                <a:latin typeface="Times New Roman" panose="02020603050405020304" pitchFamily="18" charset="0"/>
                <a:cs typeface="Times New Roman" panose="02020603050405020304" pitchFamily="18" charset="0"/>
              </a:rPr>
              <a:t>GPS (</a:t>
            </a:r>
            <a:r>
              <a:rPr lang="uk-UA" sz="2400" b="1" dirty="0">
                <a:latin typeface="Times New Roman" panose="02020603050405020304" pitchFamily="18" charset="0"/>
                <a:cs typeface="Times New Roman" panose="02020603050405020304" pitchFamily="18" charset="0"/>
              </a:rPr>
              <a:t>Система глобального позиціювання)</a:t>
            </a:r>
            <a:br>
              <a:rPr lang="uk-UA" sz="4000" b="1" dirty="0">
                <a:latin typeface="Times New Roman" panose="02020603050405020304" pitchFamily="18" charset="0"/>
                <a:cs typeface="Times New Roman" panose="02020603050405020304" pitchFamily="18" charset="0"/>
              </a:rPr>
            </a:br>
            <a:endParaRPr lang="uk-UA"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2DFF80-1ECA-46E0-B771-5D62A6516D98}"/>
              </a:ext>
            </a:extLst>
          </p:cNvPr>
          <p:cNvSpPr>
            <a:spLocks noGrp="1"/>
          </p:cNvSpPr>
          <p:nvPr>
            <p:ph idx="1"/>
          </p:nvPr>
        </p:nvSpPr>
        <p:spPr>
          <a:xfrm>
            <a:off x="414116" y="1085264"/>
            <a:ext cx="10263117" cy="1978658"/>
          </a:xfrm>
        </p:spPr>
        <p:txBody>
          <a:bodyPr>
            <a:normAutofit/>
          </a:bodyPr>
          <a:lstStyle/>
          <a:p>
            <a:pPr marL="0" indent="0" algn="just">
              <a:lnSpc>
                <a:spcPct val="100000"/>
              </a:lnSpc>
              <a:buNone/>
            </a:pPr>
            <a:r>
              <a:rPr lang="uk-UA" sz="2000" dirty="0">
                <a:latin typeface="Times New Roman" panose="02020603050405020304" pitchFamily="18" charset="0"/>
                <a:cs typeface="Times New Roman" panose="02020603050405020304" pitchFamily="18" charset="0"/>
              </a:rPr>
              <a:t>Він визначає місцезнаходження БпЛА. Принцип дії полягає в обробці сигналів від супутників приймачем, який і визначає координати. Передача даних відбувається через </a:t>
            </a:r>
            <a:r>
              <a:rPr lang="en-US" sz="2000" dirty="0">
                <a:latin typeface="Times New Roman" panose="02020603050405020304" pitchFamily="18" charset="0"/>
                <a:cs typeface="Times New Roman" panose="02020603050405020304" pitchFamily="18" charset="0"/>
              </a:rPr>
              <a:t>UART </a:t>
            </a:r>
            <a:r>
              <a:rPr lang="uk-UA" sz="2000" dirty="0">
                <a:latin typeface="Times New Roman" panose="02020603050405020304" pitchFamily="18" charset="0"/>
                <a:cs typeface="Times New Roman" panose="02020603050405020304" pitchFamily="18" charset="0"/>
              </a:rPr>
              <a:t>або на </a:t>
            </a:r>
            <a:r>
              <a:rPr lang="en-US" sz="2000" dirty="0">
                <a:latin typeface="Times New Roman" panose="02020603050405020304" pitchFamily="18" charset="0"/>
                <a:cs typeface="Times New Roman" panose="02020603050405020304" pitchFamily="18" charset="0"/>
              </a:rPr>
              <a:t>I2C </a:t>
            </a:r>
            <a:r>
              <a:rPr lang="ru-RU" sz="2000" dirty="0">
                <a:latin typeface="Times New Roman" panose="02020603050405020304" pitchFamily="18" charset="0"/>
                <a:cs typeface="Times New Roman" panose="02020603050405020304" pitchFamily="18" charset="0"/>
              </a:rPr>
              <a:t>на автопілот. Отримані дані використовуються для коригування маршруту</a:t>
            </a:r>
            <a:r>
              <a:rPr lang="en-US" sz="2000" dirty="0">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вони зберігаються в бортову пам</a:t>
            </a:r>
            <a:r>
              <a:rPr lang="en-US" sz="2000" dirty="0">
                <a:latin typeface="Times New Roman" panose="02020603050405020304" pitchFamily="18" charset="0"/>
                <a:cs typeface="Times New Roman" panose="02020603050405020304" pitchFamily="18" charset="0"/>
              </a:rPr>
              <a:t>’</a:t>
            </a:r>
            <a:r>
              <a:rPr lang="uk-UA" sz="2000" dirty="0">
                <a:latin typeface="Times New Roman" panose="02020603050405020304" pitchFamily="18" charset="0"/>
                <a:cs typeface="Times New Roman" panose="02020603050405020304" pitchFamily="18" charset="0"/>
              </a:rPr>
              <a:t>ять та на сервер через бездротове з’єднання (мобільна мережа, супутниковий зв’зок, радіоканал, </a:t>
            </a:r>
            <a:r>
              <a:rPr lang="en-US" sz="2000" dirty="0">
                <a:latin typeface="Times New Roman" panose="02020603050405020304" pitchFamily="18" charset="0"/>
                <a:cs typeface="Times New Roman" panose="02020603050405020304" pitchFamily="18" charset="0"/>
              </a:rPr>
              <a:t>wi-fi</a:t>
            </a:r>
            <a:r>
              <a:rPr lang="uk-UA" sz="2000" dirty="0">
                <a:latin typeface="Times New Roman" panose="02020603050405020304" pitchFamily="18" charset="0"/>
                <a:cs typeface="Times New Roman" panose="02020603050405020304" pitchFamily="18" charset="0"/>
              </a:rPr>
              <a:t>) для </a:t>
            </a:r>
            <a:r>
              <a:rPr lang="uk-UA" sz="2000" dirty="0"/>
              <a:t>навігації, стабілізації, автономного керування та</a:t>
            </a:r>
            <a:r>
              <a:rPr lang="uk-UA" sz="2000" dirty="0">
                <a:latin typeface="Times New Roman" panose="02020603050405020304" pitchFamily="18" charset="0"/>
                <a:cs typeface="Times New Roman" panose="02020603050405020304" pitchFamily="18" charset="0"/>
              </a:rPr>
              <a:t> аналізу маршрутів</a:t>
            </a:r>
            <a:r>
              <a:rPr lang="en-US" sz="2000" dirty="0">
                <a:latin typeface="Times New Roman" panose="02020603050405020304" pitchFamily="18" charset="0"/>
                <a:cs typeface="Times New Roman" panose="02020603050405020304" pitchFamily="18" charset="0"/>
              </a:rPr>
              <a:t>.</a:t>
            </a:r>
            <a:endParaRPr lang="uk-UA" sz="2000" dirty="0">
              <a:latin typeface="Times New Roman" panose="02020603050405020304" pitchFamily="18" charset="0"/>
              <a:cs typeface="Times New Roman" panose="02020603050405020304" pitchFamily="18" charset="0"/>
            </a:endParaRPr>
          </a:p>
        </p:txBody>
      </p:sp>
      <p:pic>
        <p:nvPicPr>
          <p:cNvPr id="3076" name="Picture 4" descr="Gps Отслеживание">
            <a:extLst>
              <a:ext uri="{FF2B5EF4-FFF2-40B4-BE49-F238E27FC236}">
                <a16:creationId xmlns:a16="http://schemas.microsoft.com/office/drawing/2014/main" id="{D935A1C1-CE89-42E9-867D-4FB9570C3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233" y="3269891"/>
            <a:ext cx="4561355" cy="3187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89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B10D-AA47-4DA8-8CE1-D54489ABA3EE}"/>
              </a:ext>
            </a:extLst>
          </p:cNvPr>
          <p:cNvSpPr>
            <a:spLocks noGrp="1"/>
          </p:cNvSpPr>
          <p:nvPr>
            <p:ph type="title"/>
          </p:nvPr>
        </p:nvSpPr>
        <p:spPr>
          <a:xfrm>
            <a:off x="2566235" y="528021"/>
            <a:ext cx="6026434" cy="772758"/>
          </a:xfrm>
        </p:spPr>
        <p:txBody>
          <a:bodyPr>
            <a:normAutofit fontScale="90000"/>
          </a:bodyPr>
          <a:lstStyle/>
          <a:p>
            <a:r>
              <a:rPr lang="uk-UA" sz="2800" b="1" dirty="0">
                <a:latin typeface="Times New Roman" panose="02020603050405020304" pitchFamily="18" charset="0"/>
                <a:cs typeface="Times New Roman" panose="02020603050405020304" pitchFamily="18" charset="0"/>
              </a:rPr>
              <a:t>Датчики навколишнього середовища</a:t>
            </a:r>
            <a:br>
              <a:rPr lang="uk-UA" b="1" dirty="0"/>
            </a:br>
            <a:endParaRPr lang="uk-UA" dirty="0"/>
          </a:p>
        </p:txBody>
      </p:sp>
      <p:sp>
        <p:nvSpPr>
          <p:cNvPr id="3" name="Content Placeholder 2">
            <a:extLst>
              <a:ext uri="{FF2B5EF4-FFF2-40B4-BE49-F238E27FC236}">
                <a16:creationId xmlns:a16="http://schemas.microsoft.com/office/drawing/2014/main" id="{02847058-F0E9-42BB-B2F6-8BAB4160BA57}"/>
              </a:ext>
            </a:extLst>
          </p:cNvPr>
          <p:cNvSpPr>
            <a:spLocks noGrp="1"/>
          </p:cNvSpPr>
          <p:nvPr>
            <p:ph idx="1"/>
          </p:nvPr>
        </p:nvSpPr>
        <p:spPr>
          <a:xfrm>
            <a:off x="517799" y="1013012"/>
            <a:ext cx="10123307" cy="4045223"/>
          </a:xfrm>
        </p:spPr>
        <p:txBody>
          <a:bodyPr>
            <a:normAutofit lnSpcReduction="10000"/>
          </a:bodyPr>
          <a:lstStyle/>
          <a:p>
            <a:pPr marL="0" indent="0" algn="just">
              <a:buNone/>
            </a:pPr>
            <a:r>
              <a:rPr lang="uk-UA" sz="2000" b="1" dirty="0">
                <a:latin typeface="Times New Roman" panose="02020603050405020304" pitchFamily="18" charset="0"/>
                <a:cs typeface="Times New Roman" panose="02020603050405020304" pitchFamily="18" charset="0"/>
              </a:rPr>
              <a:t>Лідар (</a:t>
            </a:r>
            <a:r>
              <a:rPr lang="en-GB" sz="2000" b="1" dirty="0">
                <a:latin typeface="Times New Roman" panose="02020603050405020304" pitchFamily="18" charset="0"/>
                <a:cs typeface="Times New Roman" panose="02020603050405020304" pitchFamily="18" charset="0"/>
              </a:rPr>
              <a:t>LIDAR)</a:t>
            </a:r>
          </a:p>
          <a:p>
            <a:pPr marL="0" indent="0" algn="just">
              <a:buNone/>
            </a:pPr>
            <a:r>
              <a:rPr lang="uk-UA" sz="2000" dirty="0">
                <a:latin typeface="Times New Roman" panose="02020603050405020304" pitchFamily="18" charset="0"/>
                <a:cs typeface="Times New Roman" panose="02020603050405020304" pitchFamily="18" charset="0"/>
              </a:rPr>
              <a:t>Основне призначення - створення 3</a:t>
            </a:r>
            <a:r>
              <a:rPr lang="en-GB" sz="2000" dirty="0">
                <a:latin typeface="Times New Roman" panose="02020603050405020304" pitchFamily="18" charset="0"/>
                <a:cs typeface="Times New Roman" panose="02020603050405020304" pitchFamily="18" charset="0"/>
              </a:rPr>
              <a:t>D-</a:t>
            </a:r>
            <a:r>
              <a:rPr lang="uk-UA" sz="2000" dirty="0">
                <a:latin typeface="Times New Roman" panose="02020603050405020304" pitchFamily="18" charset="0"/>
                <a:cs typeface="Times New Roman" panose="02020603050405020304" pitchFamily="18" charset="0"/>
              </a:rPr>
              <a:t>карти місцевості, виявлення перешкод. Принцип дії полягає у випромінюванні лазерного імпульсу та вимірюванні часу повернення. Передача даних відбувається через </a:t>
            </a:r>
            <a:r>
              <a:rPr lang="en-GB" sz="2000" dirty="0">
                <a:latin typeface="Times New Roman" panose="02020603050405020304" pitchFamily="18" charset="0"/>
                <a:cs typeface="Times New Roman" panose="02020603050405020304" pitchFamily="18" charset="0"/>
              </a:rPr>
              <a:t>USB </a:t>
            </a:r>
            <a:r>
              <a:rPr lang="uk-UA" sz="2000" dirty="0">
                <a:latin typeface="Times New Roman" panose="02020603050405020304" pitchFamily="18" charset="0"/>
                <a:cs typeface="Times New Roman" panose="02020603050405020304" pitchFamily="18" charset="0"/>
              </a:rPr>
              <a:t>або </a:t>
            </a:r>
            <a:r>
              <a:rPr lang="en-GB" sz="2000" dirty="0">
                <a:latin typeface="Times New Roman" panose="02020603050405020304" pitchFamily="18" charset="0"/>
                <a:cs typeface="Times New Roman" panose="02020603050405020304" pitchFamily="18" charset="0"/>
              </a:rPr>
              <a:t>UART </a:t>
            </a:r>
            <a:r>
              <a:rPr lang="uk-UA" sz="2000" dirty="0">
                <a:latin typeface="Times New Roman" panose="02020603050405020304" pitchFamily="18" charset="0"/>
                <a:cs typeface="Times New Roman" panose="02020603050405020304" pitchFamily="18" charset="0"/>
              </a:rPr>
              <a:t>на комп’ютер або автопілот. Аналіз даних використовується для уникнення перешкод та побудови карт. Частина даних передається на клауд через </a:t>
            </a:r>
            <a:r>
              <a:rPr lang="en-GB" sz="2000" dirty="0">
                <a:latin typeface="Times New Roman" panose="02020603050405020304" pitchFamily="18" charset="0"/>
                <a:cs typeface="Times New Roman" panose="02020603050405020304" pitchFamily="18" charset="0"/>
              </a:rPr>
              <a:t>Wi-Fi, 4G/5G, LoRa </a:t>
            </a:r>
            <a:r>
              <a:rPr lang="uk-UA" sz="2000" dirty="0">
                <a:latin typeface="Times New Roman" panose="02020603050405020304" pitchFamily="18" charset="0"/>
                <a:cs typeface="Times New Roman" panose="02020603050405020304" pitchFamily="18" charset="0"/>
              </a:rPr>
              <a:t>або супутниковий зв’язок для подальшого аналізу.</a:t>
            </a:r>
          </a:p>
          <a:p>
            <a:pPr marL="0" indent="0" algn="just">
              <a:buNone/>
            </a:pPr>
            <a:r>
              <a:rPr lang="uk-UA" sz="2000" b="1" dirty="0">
                <a:latin typeface="Times New Roman" panose="02020603050405020304" pitchFamily="18" charset="0"/>
                <a:cs typeface="Times New Roman" panose="02020603050405020304" pitchFamily="18" charset="0"/>
              </a:rPr>
              <a:t>Камера</a:t>
            </a:r>
          </a:p>
          <a:p>
            <a:pPr marL="0" indent="0" algn="just">
              <a:buNone/>
            </a:pPr>
            <a:r>
              <a:rPr lang="uk-UA" sz="2000" dirty="0">
                <a:latin typeface="Times New Roman" panose="02020603050405020304" pitchFamily="18" charset="0"/>
                <a:cs typeface="Times New Roman" panose="02020603050405020304" pitchFamily="18" charset="0"/>
              </a:rPr>
              <a:t>Головна функція - фото- та відеозйомка, комп’ютерний зір. Принцип дії наступний: світло потрапляє на матрицю (зазвичай </a:t>
            </a:r>
            <a:r>
              <a:rPr lang="en-GB" sz="2000" dirty="0">
                <a:latin typeface="Times New Roman" panose="02020603050405020304" pitchFamily="18" charset="0"/>
                <a:cs typeface="Times New Roman" panose="02020603050405020304" pitchFamily="18" charset="0"/>
              </a:rPr>
              <a:t>CMOS </a:t>
            </a:r>
            <a:r>
              <a:rPr lang="uk-UA" sz="2000" dirty="0">
                <a:latin typeface="Times New Roman" panose="02020603050405020304" pitchFamily="18" charset="0"/>
                <a:cs typeface="Times New Roman" panose="02020603050405020304" pitchFamily="18" charset="0"/>
              </a:rPr>
              <a:t>або </a:t>
            </a:r>
            <a:r>
              <a:rPr lang="en-GB" sz="2000" dirty="0">
                <a:latin typeface="Times New Roman" panose="02020603050405020304" pitchFamily="18" charset="0"/>
                <a:cs typeface="Times New Roman" panose="02020603050405020304" pitchFamily="18" charset="0"/>
              </a:rPr>
              <a:t>CCD</a:t>
            </a:r>
            <a:r>
              <a:rPr lang="uk-UA" sz="2000" dirty="0">
                <a:latin typeface="Times New Roman" panose="02020603050405020304" pitchFamily="18" charset="0"/>
                <a:cs typeface="Times New Roman" panose="02020603050405020304" pitchFamily="18" charset="0"/>
              </a:rPr>
              <a:t>), яка перетворює світло в електричні сигнали. Передача даних здійснюється через </a:t>
            </a:r>
            <a:r>
              <a:rPr lang="en-GB" sz="2000" dirty="0">
                <a:latin typeface="Times New Roman" panose="02020603050405020304" pitchFamily="18" charset="0"/>
                <a:cs typeface="Times New Roman" panose="02020603050405020304" pitchFamily="18" charset="0"/>
              </a:rPr>
              <a:t>Wi-Fi</a:t>
            </a:r>
            <a:r>
              <a:rPr lang="uk-UA" sz="2000" dirty="0">
                <a:latin typeface="Times New Roman" panose="02020603050405020304" pitchFamily="18" charset="0"/>
                <a:cs typeface="Times New Roman" panose="02020603050405020304" pitchFamily="18" charset="0"/>
              </a:rPr>
              <a:t> або</a:t>
            </a:r>
            <a:r>
              <a:rPr lang="en-GB" sz="2000" dirty="0">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мобільний інтернет</a:t>
            </a:r>
            <a:r>
              <a:rPr lang="en-GB" sz="2000" dirty="0">
                <a:latin typeface="Times New Roman" panose="02020603050405020304" pitchFamily="18" charset="0"/>
                <a:cs typeface="Times New Roman" panose="02020603050405020304" pitchFamily="18" charset="0"/>
              </a:rPr>
              <a:t> </a:t>
            </a:r>
            <a:r>
              <a:rPr lang="uk-UA" sz="2000" dirty="0">
                <a:latin typeface="Times New Roman" panose="02020603050405020304" pitchFamily="18" charset="0"/>
                <a:cs typeface="Times New Roman" panose="02020603050405020304" pitchFamily="18" charset="0"/>
              </a:rPr>
              <a:t>на сервер. Це в свою чергу допомагає виявляти об’єкти та розпізнавати місцевість. Отримані дані зберігаються у хмарному сховищі або на </a:t>
            </a:r>
            <a:r>
              <a:rPr lang="en-GB" sz="2000" dirty="0">
                <a:latin typeface="Times New Roman" panose="02020603050405020304" pitchFamily="18" charset="0"/>
                <a:cs typeface="Times New Roman" panose="02020603050405020304" pitchFamily="18" charset="0"/>
              </a:rPr>
              <a:t>SD-</a:t>
            </a:r>
            <a:r>
              <a:rPr lang="uk-UA" sz="2000" dirty="0">
                <a:latin typeface="Times New Roman" panose="02020603050405020304" pitchFamily="18" charset="0"/>
                <a:cs typeface="Times New Roman" panose="02020603050405020304" pitchFamily="18" charset="0"/>
              </a:rPr>
              <a:t>карті.</a:t>
            </a:r>
          </a:p>
          <a:p>
            <a:endParaRPr lang="uk-UA" dirty="0"/>
          </a:p>
        </p:txBody>
      </p:sp>
      <p:pic>
        <p:nvPicPr>
          <p:cNvPr id="4098" name="Picture 2" descr="New Page 1">
            <a:extLst>
              <a:ext uri="{FF2B5EF4-FFF2-40B4-BE49-F238E27FC236}">
                <a16:creationId xmlns:a16="http://schemas.microsoft.com/office/drawing/2014/main" id="{3EEF88C9-26C9-4FF5-A3E7-DACB69BAE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070" y="4824972"/>
            <a:ext cx="489585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77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19FD-DF09-4A99-86B4-FC4C554558D9}"/>
              </a:ext>
            </a:extLst>
          </p:cNvPr>
          <p:cNvSpPr>
            <a:spLocks noGrp="1"/>
          </p:cNvSpPr>
          <p:nvPr>
            <p:ph type="title"/>
          </p:nvPr>
        </p:nvSpPr>
        <p:spPr>
          <a:xfrm>
            <a:off x="4587778" y="1398494"/>
            <a:ext cx="1508222" cy="857604"/>
          </a:xfrm>
        </p:spPr>
        <p:txBody>
          <a:bodyPr>
            <a:normAutofit/>
          </a:bodyPr>
          <a:lstStyle/>
          <a:p>
            <a:r>
              <a:rPr lang="uk-UA" sz="2400" b="1" dirty="0">
                <a:latin typeface="Times New Roman" panose="02020603050405020304" pitchFamily="18" charset="0"/>
                <a:cs typeface="Times New Roman" panose="02020603050405020304" pitchFamily="18" charset="0"/>
              </a:rPr>
              <a:t>Висновок</a:t>
            </a:r>
          </a:p>
        </p:txBody>
      </p:sp>
      <p:sp>
        <p:nvSpPr>
          <p:cNvPr id="3" name="Content Placeholder 2">
            <a:extLst>
              <a:ext uri="{FF2B5EF4-FFF2-40B4-BE49-F238E27FC236}">
                <a16:creationId xmlns:a16="http://schemas.microsoft.com/office/drawing/2014/main" id="{DED046AA-E52B-4A80-9F87-A49BF78CC9BC}"/>
              </a:ext>
            </a:extLst>
          </p:cNvPr>
          <p:cNvSpPr>
            <a:spLocks noGrp="1"/>
          </p:cNvSpPr>
          <p:nvPr>
            <p:ph idx="1"/>
          </p:nvPr>
        </p:nvSpPr>
        <p:spPr>
          <a:xfrm>
            <a:off x="1288766" y="2662518"/>
            <a:ext cx="8595360" cy="1667435"/>
          </a:xfrm>
        </p:spPr>
        <p:txBody>
          <a:bodyPr/>
          <a:lstStyle/>
          <a:p>
            <a:pPr marL="0" indent="0" algn="just">
              <a:buNone/>
            </a:pPr>
            <a:r>
              <a:rPr lang="uk-UA" sz="2000" dirty="0">
                <a:latin typeface="Times New Roman" panose="02020603050405020304" pitchFamily="18" charset="0"/>
                <a:cs typeface="Times New Roman" panose="02020603050405020304" pitchFamily="18" charset="0"/>
              </a:rPr>
              <a:t>БПЛА є високотехнологічними системами, що поєднують різні датчики для навігації, аналізу навколишнього середовища та ухвалення рішень. Очікується подальший розвиток технологій штучного інтелекту, покращення автономності та інтеграція нових методів аналізу даних, що зробить безпілотники ще більш ефективними.</a:t>
            </a:r>
          </a:p>
          <a:p>
            <a:endParaRPr lang="uk-UA" dirty="0"/>
          </a:p>
        </p:txBody>
      </p:sp>
    </p:spTree>
    <p:extLst>
      <p:ext uri="{BB962C8B-B14F-4D97-AF65-F5344CB8AC3E}">
        <p14:creationId xmlns:p14="http://schemas.microsoft.com/office/powerpoint/2010/main" val="152188392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675</TotalTime>
  <Words>411</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Schoolbook</vt:lpstr>
      <vt:lpstr>Times New Roman</vt:lpstr>
      <vt:lpstr>Wingdings 2</vt:lpstr>
      <vt:lpstr>View</vt:lpstr>
      <vt:lpstr>Безпілотний літальний апарат</vt:lpstr>
      <vt:lpstr>IMU (інерціальний вимірювальний модуль) </vt:lpstr>
      <vt:lpstr>GPS (Система глобального позиціювання) </vt:lpstr>
      <vt:lpstr>Датчики навколишнього середовища </vt:lpstr>
      <vt:lpstr>Висновок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Дима Домарацкий</dc:creator>
  <cp:lastModifiedBy>Дима Домарацкий</cp:lastModifiedBy>
  <cp:revision>47</cp:revision>
  <dcterms:created xsi:type="dcterms:W3CDTF">2025-02-05T18:27:57Z</dcterms:created>
  <dcterms:modified xsi:type="dcterms:W3CDTF">2025-02-06T19:36:05Z</dcterms:modified>
</cp:coreProperties>
</file>