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31"/>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83" r:id="rId14"/>
    <p:sldId id="269" r:id="rId15"/>
    <p:sldId id="270" r:id="rId16"/>
    <p:sldId id="271" r:id="rId17"/>
    <p:sldId id="272" r:id="rId18"/>
    <p:sldId id="273" r:id="rId19"/>
    <p:sldId id="285" r:id="rId20"/>
    <p:sldId id="274" r:id="rId21"/>
    <p:sldId id="279" r:id="rId22"/>
    <p:sldId id="280" r:id="rId23"/>
    <p:sldId id="292" r:id="rId24"/>
    <p:sldId id="291" r:id="rId25"/>
    <p:sldId id="275" r:id="rId26"/>
    <p:sldId id="277" r:id="rId27"/>
    <p:sldId id="282" r:id="rId28"/>
    <p:sldId id="286" r:id="rId29"/>
    <p:sldId id="28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0822"/>
  </p:normalViewPr>
  <p:slideViewPr>
    <p:cSldViewPr snapToGrid="0">
      <p:cViewPr varScale="1">
        <p:scale>
          <a:sx n="90" d="100"/>
          <a:sy n="90" d="100"/>
        </p:scale>
        <p:origin x="14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F41CB-BEA7-6043-89D0-8284FFBB11A8}" type="datetimeFigureOut">
              <a:rPr lang="en-US" smtClean="0"/>
              <a:t>5/23/24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B7E121-8A70-8A4D-81C2-7779007EAA5F}" type="slidenum">
              <a:rPr lang="en-US" smtClean="0"/>
              <a:t>‹#›</a:t>
            </a:fld>
            <a:endParaRPr lang="en-US"/>
          </a:p>
        </p:txBody>
      </p:sp>
    </p:spTree>
    <p:extLst>
      <p:ext uri="{BB962C8B-B14F-4D97-AF65-F5344CB8AC3E}">
        <p14:creationId xmlns:p14="http://schemas.microsoft.com/office/powerpoint/2010/main" val="381422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B7E121-8A70-8A4D-81C2-7779007EAA5F}" type="slidenum">
              <a:rPr lang="en-US" smtClean="0"/>
              <a:t>2</a:t>
            </a:fld>
            <a:endParaRPr lang="en-US"/>
          </a:p>
        </p:txBody>
      </p:sp>
    </p:spTree>
    <p:extLst>
      <p:ext uri="{BB962C8B-B14F-4D97-AF65-F5344CB8AC3E}">
        <p14:creationId xmlns:p14="http://schemas.microsoft.com/office/powerpoint/2010/main" val="481413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B7E121-8A70-8A4D-81C2-7779007EAA5F}" type="slidenum">
              <a:rPr lang="en-US" smtClean="0"/>
              <a:t>12</a:t>
            </a:fld>
            <a:endParaRPr lang="en-US"/>
          </a:p>
        </p:txBody>
      </p:sp>
    </p:spTree>
    <p:extLst>
      <p:ext uri="{BB962C8B-B14F-4D97-AF65-F5344CB8AC3E}">
        <p14:creationId xmlns:p14="http://schemas.microsoft.com/office/powerpoint/2010/main" val="4107831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B7E121-8A70-8A4D-81C2-7779007EAA5F}" type="slidenum">
              <a:rPr lang="en-US" smtClean="0"/>
              <a:t>13</a:t>
            </a:fld>
            <a:endParaRPr lang="en-US"/>
          </a:p>
        </p:txBody>
      </p:sp>
    </p:spTree>
    <p:extLst>
      <p:ext uri="{BB962C8B-B14F-4D97-AF65-F5344CB8AC3E}">
        <p14:creationId xmlns:p14="http://schemas.microsoft.com/office/powerpoint/2010/main" val="709099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Ignore the fact that there’s GPT 3.5, GPT 4, etc.</a:t>
            </a:r>
          </a:p>
          <a:p>
            <a:endParaRPr lang="en-US" dirty="0"/>
          </a:p>
          <a:p>
            <a:r>
              <a:rPr lang="en-US" dirty="0"/>
              <a:t>From </a:t>
            </a:r>
            <a:r>
              <a:rPr lang="en-US" dirty="0" err="1"/>
              <a:t>character.ai</a:t>
            </a:r>
            <a:r>
              <a:rPr lang="en-US" dirty="0"/>
              <a:t>, “Personalized AI for every moment of your day”</a:t>
            </a:r>
          </a:p>
        </p:txBody>
      </p:sp>
      <p:sp>
        <p:nvSpPr>
          <p:cNvPr id="4" name="Slide Number Placeholder 3"/>
          <p:cNvSpPr>
            <a:spLocks noGrp="1"/>
          </p:cNvSpPr>
          <p:nvPr>
            <p:ph type="sldNum" sz="quarter" idx="5"/>
          </p:nvPr>
        </p:nvSpPr>
        <p:spPr/>
        <p:txBody>
          <a:bodyPr/>
          <a:lstStyle/>
          <a:p>
            <a:fld id="{4EB7E121-8A70-8A4D-81C2-7779007EAA5F}" type="slidenum">
              <a:rPr lang="en-US" smtClean="0"/>
              <a:t>14</a:t>
            </a:fld>
            <a:endParaRPr lang="en-US"/>
          </a:p>
        </p:txBody>
      </p:sp>
    </p:spTree>
    <p:extLst>
      <p:ext uri="{BB962C8B-B14F-4D97-AF65-F5344CB8AC3E}">
        <p14:creationId xmlns:p14="http://schemas.microsoft.com/office/powerpoint/2010/main" val="956181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Hint: think about what it might be like to get your news from the chatbot personas we saw on the last slide.</a:t>
            </a:r>
          </a:p>
          <a:p>
            <a:endParaRPr lang="en-US" dirty="0"/>
          </a:p>
          <a:p>
            <a:r>
              <a:rPr lang="en-US" dirty="0"/>
              <a:t>Might be in your best interest to get unbiased news, to be exposed to a variety of opinions and arguments, etc.</a:t>
            </a:r>
          </a:p>
        </p:txBody>
      </p:sp>
      <p:sp>
        <p:nvSpPr>
          <p:cNvPr id="4" name="Slide Number Placeholder 3"/>
          <p:cNvSpPr>
            <a:spLocks noGrp="1"/>
          </p:cNvSpPr>
          <p:nvPr>
            <p:ph type="sldNum" sz="quarter" idx="5"/>
          </p:nvPr>
        </p:nvSpPr>
        <p:spPr/>
        <p:txBody>
          <a:bodyPr/>
          <a:lstStyle/>
          <a:p>
            <a:fld id="{4EB7E121-8A70-8A4D-81C2-7779007EAA5F}" type="slidenum">
              <a:rPr lang="en-US" smtClean="0"/>
              <a:t>15</a:t>
            </a:fld>
            <a:endParaRPr lang="en-US"/>
          </a:p>
        </p:txBody>
      </p:sp>
    </p:spTree>
    <p:extLst>
      <p:ext uri="{BB962C8B-B14F-4D97-AF65-F5344CB8AC3E}">
        <p14:creationId xmlns:p14="http://schemas.microsoft.com/office/powerpoint/2010/main" val="253205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B7E121-8A70-8A4D-81C2-7779007EAA5F}" type="slidenum">
              <a:rPr lang="en-US" smtClean="0"/>
              <a:t>16</a:t>
            </a:fld>
            <a:endParaRPr lang="en-US"/>
          </a:p>
        </p:txBody>
      </p:sp>
    </p:spTree>
    <p:extLst>
      <p:ext uri="{BB962C8B-B14F-4D97-AF65-F5344CB8AC3E}">
        <p14:creationId xmlns:p14="http://schemas.microsoft.com/office/powerpoint/2010/main" val="2162917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user isn’t the only person in the world who matters!</a:t>
            </a:r>
          </a:p>
        </p:txBody>
      </p:sp>
      <p:sp>
        <p:nvSpPr>
          <p:cNvPr id="4" name="Slide Number Placeholder 3"/>
          <p:cNvSpPr>
            <a:spLocks noGrp="1"/>
          </p:cNvSpPr>
          <p:nvPr>
            <p:ph type="sldNum" sz="quarter" idx="5"/>
          </p:nvPr>
        </p:nvSpPr>
        <p:spPr/>
        <p:txBody>
          <a:bodyPr/>
          <a:lstStyle/>
          <a:p>
            <a:fld id="{4EB7E121-8A70-8A4D-81C2-7779007EAA5F}" type="slidenum">
              <a:rPr lang="en-US" smtClean="0"/>
              <a:t>17</a:t>
            </a:fld>
            <a:endParaRPr lang="en-US"/>
          </a:p>
        </p:txBody>
      </p:sp>
    </p:spTree>
    <p:extLst>
      <p:ext uri="{BB962C8B-B14F-4D97-AF65-F5344CB8AC3E}">
        <p14:creationId xmlns:p14="http://schemas.microsoft.com/office/powerpoint/2010/main" val="273335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Paperclip AI probably isn’t value-aligned if it maximizes production by exploiting slave labor, even if I, the user, have no qualms about that.</a:t>
            </a:r>
          </a:p>
        </p:txBody>
      </p:sp>
      <p:sp>
        <p:nvSpPr>
          <p:cNvPr id="4" name="Slide Number Placeholder 3"/>
          <p:cNvSpPr>
            <a:spLocks noGrp="1"/>
          </p:cNvSpPr>
          <p:nvPr>
            <p:ph type="sldNum" sz="quarter" idx="5"/>
          </p:nvPr>
        </p:nvSpPr>
        <p:spPr/>
        <p:txBody>
          <a:bodyPr/>
          <a:lstStyle/>
          <a:p>
            <a:fld id="{4EB7E121-8A70-8A4D-81C2-7779007EAA5F}" type="slidenum">
              <a:rPr lang="en-US" smtClean="0"/>
              <a:t>18</a:t>
            </a:fld>
            <a:endParaRPr lang="en-US"/>
          </a:p>
        </p:txBody>
      </p:sp>
    </p:spTree>
    <p:extLst>
      <p:ext uri="{BB962C8B-B14F-4D97-AF65-F5344CB8AC3E}">
        <p14:creationId xmlns:p14="http://schemas.microsoft.com/office/powerpoint/2010/main" val="19262409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among both philosophers and people more generally.</a:t>
            </a:r>
          </a:p>
        </p:txBody>
      </p:sp>
      <p:sp>
        <p:nvSpPr>
          <p:cNvPr id="4" name="Slide Number Placeholder 3"/>
          <p:cNvSpPr>
            <a:spLocks noGrp="1"/>
          </p:cNvSpPr>
          <p:nvPr>
            <p:ph type="sldNum" sz="quarter" idx="5"/>
          </p:nvPr>
        </p:nvSpPr>
        <p:spPr/>
        <p:txBody>
          <a:bodyPr/>
          <a:lstStyle/>
          <a:p>
            <a:fld id="{4EB7E121-8A70-8A4D-81C2-7779007EAA5F}" type="slidenum">
              <a:rPr lang="en-US" smtClean="0"/>
              <a:t>20</a:t>
            </a:fld>
            <a:endParaRPr lang="en-US"/>
          </a:p>
        </p:txBody>
      </p:sp>
    </p:spTree>
    <p:extLst>
      <p:ext uri="{BB962C8B-B14F-4D97-AF65-F5344CB8AC3E}">
        <p14:creationId xmlns:p14="http://schemas.microsoft.com/office/powerpoint/2010/main" val="1632661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have heard of utilitarianism, which is basically consequentialism plus a theory of the good where happiness is the only ultimate good. So utilitarianism says maximize happiness.</a:t>
            </a:r>
          </a:p>
        </p:txBody>
      </p:sp>
      <p:sp>
        <p:nvSpPr>
          <p:cNvPr id="4" name="Slide Number Placeholder 3"/>
          <p:cNvSpPr>
            <a:spLocks noGrp="1"/>
          </p:cNvSpPr>
          <p:nvPr>
            <p:ph type="sldNum" sz="quarter" idx="5"/>
          </p:nvPr>
        </p:nvSpPr>
        <p:spPr/>
        <p:txBody>
          <a:bodyPr/>
          <a:lstStyle/>
          <a:p>
            <a:fld id="{4EB7E121-8A70-8A4D-81C2-7779007EAA5F}" type="slidenum">
              <a:rPr lang="en-US" smtClean="0"/>
              <a:t>21</a:t>
            </a:fld>
            <a:endParaRPr lang="en-US"/>
          </a:p>
        </p:txBody>
      </p:sp>
    </p:spTree>
    <p:extLst>
      <p:ext uri="{BB962C8B-B14F-4D97-AF65-F5344CB8AC3E}">
        <p14:creationId xmlns:p14="http://schemas.microsoft.com/office/powerpoint/2010/main" val="3736462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B7E121-8A70-8A4D-81C2-7779007EAA5F}" type="slidenum">
              <a:rPr lang="en-US" smtClean="0"/>
              <a:t>22</a:t>
            </a:fld>
            <a:endParaRPr lang="en-US"/>
          </a:p>
        </p:txBody>
      </p:sp>
    </p:spTree>
    <p:extLst>
      <p:ext uri="{BB962C8B-B14F-4D97-AF65-F5344CB8AC3E}">
        <p14:creationId xmlns:p14="http://schemas.microsoft.com/office/powerpoint/2010/main" val="1465974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recycling the factory’s plumbing for raw materials, locking out humans who might interrupt the AI’s processes, etc.</a:t>
            </a:r>
          </a:p>
        </p:txBody>
      </p:sp>
      <p:sp>
        <p:nvSpPr>
          <p:cNvPr id="4" name="Slide Number Placeholder 3"/>
          <p:cNvSpPr>
            <a:spLocks noGrp="1"/>
          </p:cNvSpPr>
          <p:nvPr>
            <p:ph type="sldNum" sz="quarter" idx="5"/>
          </p:nvPr>
        </p:nvSpPr>
        <p:spPr/>
        <p:txBody>
          <a:bodyPr/>
          <a:lstStyle/>
          <a:p>
            <a:fld id="{4EB7E121-8A70-8A4D-81C2-7779007EAA5F}" type="slidenum">
              <a:rPr lang="en-US" smtClean="0"/>
              <a:t>3</a:t>
            </a:fld>
            <a:endParaRPr lang="en-US"/>
          </a:p>
        </p:txBody>
      </p:sp>
    </p:spTree>
    <p:extLst>
      <p:ext uri="{BB962C8B-B14F-4D97-AF65-F5344CB8AC3E}">
        <p14:creationId xmlns:p14="http://schemas.microsoft.com/office/powerpoint/2010/main" val="3906423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B7E121-8A70-8A4D-81C2-7779007EAA5F}" type="slidenum">
              <a:rPr lang="en-US" smtClean="0"/>
              <a:t>23</a:t>
            </a:fld>
            <a:endParaRPr lang="en-US"/>
          </a:p>
        </p:txBody>
      </p:sp>
    </p:spTree>
    <p:extLst>
      <p:ext uri="{BB962C8B-B14F-4D97-AF65-F5344CB8AC3E}">
        <p14:creationId xmlns:p14="http://schemas.microsoft.com/office/powerpoint/2010/main" val="4044485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us think that you shouldn’t kill someone even if you could accomplish a lot of good by doing so; most of us think that as long as you respect others’ rights, keep your promises, are generally a decent person, etc., then you aren’t morally required to do the most good you possibly can. It’s fine to do less, to prioritize yourself over others, etc.</a:t>
            </a:r>
          </a:p>
        </p:txBody>
      </p:sp>
      <p:sp>
        <p:nvSpPr>
          <p:cNvPr id="4" name="Slide Number Placeholder 3"/>
          <p:cNvSpPr>
            <a:spLocks noGrp="1"/>
          </p:cNvSpPr>
          <p:nvPr>
            <p:ph type="sldNum" sz="quarter" idx="5"/>
          </p:nvPr>
        </p:nvSpPr>
        <p:spPr/>
        <p:txBody>
          <a:bodyPr/>
          <a:lstStyle/>
          <a:p>
            <a:fld id="{4EB7E121-8A70-8A4D-81C2-7779007EAA5F}" type="slidenum">
              <a:rPr lang="en-US" smtClean="0"/>
              <a:t>25</a:t>
            </a:fld>
            <a:endParaRPr lang="en-US"/>
          </a:p>
        </p:txBody>
      </p:sp>
    </p:spTree>
    <p:extLst>
      <p:ext uri="{BB962C8B-B14F-4D97-AF65-F5344CB8AC3E}">
        <p14:creationId xmlns:p14="http://schemas.microsoft.com/office/powerpoint/2010/main" val="271553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B7E121-8A70-8A4D-81C2-7779007EAA5F}" type="slidenum">
              <a:rPr lang="en-US" smtClean="0"/>
              <a:t>26</a:t>
            </a:fld>
            <a:endParaRPr lang="en-US"/>
          </a:p>
        </p:txBody>
      </p:sp>
    </p:spTree>
    <p:extLst>
      <p:ext uri="{BB962C8B-B14F-4D97-AF65-F5344CB8AC3E}">
        <p14:creationId xmlns:p14="http://schemas.microsoft.com/office/powerpoint/2010/main" val="319360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B7E121-8A70-8A4D-81C2-7779007EAA5F}" type="slidenum">
              <a:rPr lang="en-US" smtClean="0"/>
              <a:t>27</a:t>
            </a:fld>
            <a:endParaRPr lang="en-US"/>
          </a:p>
        </p:txBody>
      </p:sp>
    </p:spTree>
    <p:extLst>
      <p:ext uri="{BB962C8B-B14F-4D97-AF65-F5344CB8AC3E}">
        <p14:creationId xmlns:p14="http://schemas.microsoft.com/office/powerpoint/2010/main" val="60796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B7E121-8A70-8A4D-81C2-7779007EAA5F}" type="slidenum">
              <a:rPr lang="en-US" smtClean="0"/>
              <a:t>28</a:t>
            </a:fld>
            <a:endParaRPr lang="en-US"/>
          </a:p>
        </p:txBody>
      </p:sp>
    </p:spTree>
    <p:extLst>
      <p:ext uri="{BB962C8B-B14F-4D97-AF65-F5344CB8AC3E}">
        <p14:creationId xmlns:p14="http://schemas.microsoft.com/office/powerpoint/2010/main" val="3216484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B7E121-8A70-8A4D-81C2-7779007EAA5F}" type="slidenum">
              <a:rPr lang="en-US" smtClean="0"/>
              <a:t>4</a:t>
            </a:fld>
            <a:endParaRPr lang="en-US"/>
          </a:p>
        </p:txBody>
      </p:sp>
    </p:spTree>
    <p:extLst>
      <p:ext uri="{BB962C8B-B14F-4D97-AF65-F5344CB8AC3E}">
        <p14:creationId xmlns:p14="http://schemas.microsoft.com/office/powerpoint/2010/main" val="3738457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B7E121-8A70-8A4D-81C2-7779007EAA5F}" type="slidenum">
              <a:rPr lang="en-US" smtClean="0"/>
              <a:t>5</a:t>
            </a:fld>
            <a:endParaRPr lang="en-US"/>
          </a:p>
        </p:txBody>
      </p:sp>
    </p:spTree>
    <p:extLst>
      <p:ext uri="{BB962C8B-B14F-4D97-AF65-F5344CB8AC3E}">
        <p14:creationId xmlns:p14="http://schemas.microsoft.com/office/powerpoint/2010/main" val="3936709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say “maximize paperclip production,” the AI correctly interprets that as “maximize paperclip production within the confines of the factory, using the usual materials, not destroying people or property, etc. etc.”</a:t>
            </a:r>
          </a:p>
          <a:p>
            <a:endParaRPr lang="en-US" dirty="0"/>
          </a:p>
          <a:p>
            <a:r>
              <a:rPr lang="en-US" dirty="0"/>
              <a:t>How well has this quote aged? (Could LLMs help translate? How would well could we verify that they were translating well, if we don’t always know a good translation when we see it?)</a:t>
            </a:r>
          </a:p>
        </p:txBody>
      </p:sp>
      <p:sp>
        <p:nvSpPr>
          <p:cNvPr id="4" name="Slide Number Placeholder 3"/>
          <p:cNvSpPr>
            <a:spLocks noGrp="1"/>
          </p:cNvSpPr>
          <p:nvPr>
            <p:ph type="sldNum" sz="quarter" idx="5"/>
          </p:nvPr>
        </p:nvSpPr>
        <p:spPr/>
        <p:txBody>
          <a:bodyPr/>
          <a:lstStyle/>
          <a:p>
            <a:fld id="{4EB7E121-8A70-8A4D-81C2-7779007EAA5F}" type="slidenum">
              <a:rPr lang="en-US" smtClean="0"/>
              <a:t>6</a:t>
            </a:fld>
            <a:endParaRPr lang="en-US"/>
          </a:p>
        </p:txBody>
      </p:sp>
    </p:spTree>
    <p:extLst>
      <p:ext uri="{BB962C8B-B14F-4D97-AF65-F5344CB8AC3E}">
        <p14:creationId xmlns:p14="http://schemas.microsoft.com/office/powerpoint/2010/main" val="1583932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B7E121-8A70-8A4D-81C2-7779007EAA5F}" type="slidenum">
              <a:rPr lang="en-US" smtClean="0"/>
              <a:t>7</a:t>
            </a:fld>
            <a:endParaRPr lang="en-US"/>
          </a:p>
        </p:txBody>
      </p:sp>
    </p:spTree>
    <p:extLst>
      <p:ext uri="{BB962C8B-B14F-4D97-AF65-F5344CB8AC3E}">
        <p14:creationId xmlns:p14="http://schemas.microsoft.com/office/powerpoint/2010/main" val="1517026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B7E121-8A70-8A4D-81C2-7779007EAA5F}" type="slidenum">
              <a:rPr lang="en-US" smtClean="0"/>
              <a:t>8</a:t>
            </a:fld>
            <a:endParaRPr lang="en-US"/>
          </a:p>
        </p:txBody>
      </p:sp>
    </p:spTree>
    <p:extLst>
      <p:ext uri="{BB962C8B-B14F-4D97-AF65-F5344CB8AC3E}">
        <p14:creationId xmlns:p14="http://schemas.microsoft.com/office/powerpoint/2010/main" val="4196161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people prefer to smoke, even though it’s not really good for them. I might prefer to maximize profit on my paperclip factory at all costs, even if it would be better for me to be less focused on money and spend more time with my family, etc.</a:t>
            </a:r>
          </a:p>
        </p:txBody>
      </p:sp>
      <p:sp>
        <p:nvSpPr>
          <p:cNvPr id="4" name="Slide Number Placeholder 3"/>
          <p:cNvSpPr>
            <a:spLocks noGrp="1"/>
          </p:cNvSpPr>
          <p:nvPr>
            <p:ph type="sldNum" sz="quarter" idx="5"/>
          </p:nvPr>
        </p:nvSpPr>
        <p:spPr/>
        <p:txBody>
          <a:bodyPr/>
          <a:lstStyle/>
          <a:p>
            <a:fld id="{4EB7E121-8A70-8A4D-81C2-7779007EAA5F}" type="slidenum">
              <a:rPr lang="en-US" smtClean="0"/>
              <a:t>9</a:t>
            </a:fld>
            <a:endParaRPr lang="en-US"/>
          </a:p>
        </p:txBody>
      </p:sp>
    </p:spTree>
    <p:extLst>
      <p:ext uri="{BB962C8B-B14F-4D97-AF65-F5344CB8AC3E}">
        <p14:creationId xmlns:p14="http://schemas.microsoft.com/office/powerpoint/2010/main" val="532420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“almost everyone,” I mean philosophers and non-philosophers alike.</a:t>
            </a:r>
          </a:p>
          <a:p>
            <a:endParaRPr lang="en-US" dirty="0"/>
          </a:p>
          <a:p>
            <a:r>
              <a:rPr lang="en-US" dirty="0"/>
              <a:t>Even philosophers who think only pleasure or happiness is ultimately good will think that these things are generally good insofar as they generally lead to happiness.</a:t>
            </a:r>
          </a:p>
        </p:txBody>
      </p:sp>
      <p:sp>
        <p:nvSpPr>
          <p:cNvPr id="4" name="Slide Number Placeholder 3"/>
          <p:cNvSpPr>
            <a:spLocks noGrp="1"/>
          </p:cNvSpPr>
          <p:nvPr>
            <p:ph type="sldNum" sz="quarter" idx="5"/>
          </p:nvPr>
        </p:nvSpPr>
        <p:spPr/>
        <p:txBody>
          <a:bodyPr/>
          <a:lstStyle/>
          <a:p>
            <a:fld id="{4EB7E121-8A70-8A4D-81C2-7779007EAA5F}" type="slidenum">
              <a:rPr lang="en-US" smtClean="0"/>
              <a:t>11</a:t>
            </a:fld>
            <a:endParaRPr lang="en-US"/>
          </a:p>
        </p:txBody>
      </p:sp>
    </p:spTree>
    <p:extLst>
      <p:ext uri="{BB962C8B-B14F-4D97-AF65-F5344CB8AC3E}">
        <p14:creationId xmlns:p14="http://schemas.microsoft.com/office/powerpoint/2010/main" val="1722793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CA7AD08A-32CC-9443-AF88-8354851B4798}" type="datetime1">
              <a:rPr lang="en-US" smtClean="0"/>
              <a:t>5/23/24</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21546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936A158B-5C7D-0548-BAA8-A74FCE4C3153}" type="datetime1">
              <a:rPr lang="en-US" smtClean="0"/>
              <a:t>5/23/24</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87342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68EDFA0-72E3-2F4B-A3EA-EEEE9031457A}" type="datetime1">
              <a:rPr lang="en-US" smtClean="0"/>
              <a:t>5/23/24</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79722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7941D846-1D5B-B747-844E-7E102FF265B4}" type="datetime1">
              <a:rPr lang="en-US" smtClean="0"/>
              <a:t>5/23/24</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70052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52352049-549B-3042-9E88-C4A76FB6AF56}" type="datetime1">
              <a:rPr lang="en-US" smtClean="0"/>
              <a:t>5/23/24</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76900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150EF217-D580-DE42-B0FE-798795F169F0}" type="datetime1">
              <a:rPr lang="en-US" smtClean="0"/>
              <a:t>5/23/24</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75000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9E1A4508-0728-9043-BED6-13718BAA0A02}" type="datetime1">
              <a:rPr lang="en-US" smtClean="0"/>
              <a:t>5/23/24</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8969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6EF4773B-3093-6D44-99B3-2B7EB5A8C2B8}" type="datetime1">
              <a:rPr lang="en-US" smtClean="0"/>
              <a:t>5/23/24</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97860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BFED7887-DDFD-9848-8B78-03865B3086D7}" type="datetime1">
              <a:rPr lang="en-US" smtClean="0"/>
              <a:t>5/23/24</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05478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10F59033-9C4D-D442-A38E-221732A36061}" type="datetime1">
              <a:rPr lang="en-US" smtClean="0"/>
              <a:t>5/23/24</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06267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77D400BF-E2D0-D54A-8F33-67B9455F297D}" type="datetime1">
              <a:rPr lang="en-US" smtClean="0"/>
              <a:t>5/23/24</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23812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15D836AB-D7AC-E64C-857B-1FEA2B6F4903}" type="datetime1">
              <a:rPr lang="en-US" smtClean="0"/>
              <a:t>5/23/24</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142045679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mailto:webberdf@stanford.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451559-81F2-4775-ACF4-DF3065AA0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FB27F9D7-BBC0-437E-8255-BA784A415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 name="Freeform: Shape 13">
            <a:extLst>
              <a:ext uri="{FF2B5EF4-FFF2-40B4-BE49-F238E27FC236}">
                <a16:creationId xmlns:a16="http://schemas.microsoft.com/office/drawing/2014/main" id="{4338F18C-1ACE-40BD-BA86-BC5FB14B1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Rectangle 15">
            <a:extLst>
              <a:ext uri="{FF2B5EF4-FFF2-40B4-BE49-F238E27FC236}">
                <a16:creationId xmlns:a16="http://schemas.microsoft.com/office/drawing/2014/main" id="{D6D3FFDA-09F9-434B-A54C-3BA968CC5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Rectangle 17">
            <a:extLst>
              <a:ext uri="{FF2B5EF4-FFF2-40B4-BE49-F238E27FC236}">
                <a16:creationId xmlns:a16="http://schemas.microsoft.com/office/drawing/2014/main" id="{9E2F2EF4-82B2-4140-908D-6A19E2298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E85DD554-C440-40CC-98C8-539C1CC5B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729" y="648365"/>
            <a:ext cx="4860256" cy="458931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326B34-94CE-0B9D-0E41-69D411757496}"/>
              </a:ext>
            </a:extLst>
          </p:cNvPr>
          <p:cNvSpPr>
            <a:spLocks noGrp="1"/>
          </p:cNvSpPr>
          <p:nvPr>
            <p:ph type="ctrTitle"/>
          </p:nvPr>
        </p:nvSpPr>
        <p:spPr>
          <a:xfrm>
            <a:off x="1521269" y="799275"/>
            <a:ext cx="4579668" cy="2628359"/>
          </a:xfrm>
        </p:spPr>
        <p:txBody>
          <a:bodyPr>
            <a:normAutofit/>
          </a:bodyPr>
          <a:lstStyle/>
          <a:p>
            <a:r>
              <a:rPr lang="en-US" sz="3300" dirty="0"/>
              <a:t>Value Alignment</a:t>
            </a:r>
          </a:p>
        </p:txBody>
      </p:sp>
      <p:sp>
        <p:nvSpPr>
          <p:cNvPr id="3" name="Subtitle 2">
            <a:extLst>
              <a:ext uri="{FF2B5EF4-FFF2-40B4-BE49-F238E27FC236}">
                <a16:creationId xmlns:a16="http://schemas.microsoft.com/office/drawing/2014/main" id="{DC4646C0-63C8-EB38-42E2-5757775F4FD0}"/>
              </a:ext>
            </a:extLst>
          </p:cNvPr>
          <p:cNvSpPr>
            <a:spLocks noGrp="1"/>
          </p:cNvSpPr>
          <p:nvPr>
            <p:ph type="subTitle" idx="1"/>
          </p:nvPr>
        </p:nvSpPr>
        <p:spPr>
          <a:xfrm>
            <a:off x="1521269" y="3919422"/>
            <a:ext cx="4579668" cy="1166797"/>
          </a:xfrm>
        </p:spPr>
        <p:txBody>
          <a:bodyPr>
            <a:normAutofit/>
          </a:bodyPr>
          <a:lstStyle/>
          <a:p>
            <a:endParaRPr lang="en-US" dirty="0"/>
          </a:p>
          <a:p>
            <a:r>
              <a:rPr lang="en-US" spc="0" dirty="0"/>
              <a:t>Dan Webber, PHD</a:t>
            </a:r>
          </a:p>
        </p:txBody>
      </p:sp>
      <p:grpSp>
        <p:nvGrpSpPr>
          <p:cNvPr id="22" name="Graphic 185">
            <a:extLst>
              <a:ext uri="{FF2B5EF4-FFF2-40B4-BE49-F238E27FC236}">
                <a16:creationId xmlns:a16="http://schemas.microsoft.com/office/drawing/2014/main" id="{104222E9-8358-4916-9750-7360B852DA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8345" y="1312929"/>
            <a:ext cx="843745" cy="375828"/>
            <a:chOff x="9841624" y="4115729"/>
            <a:chExt cx="602169" cy="268223"/>
          </a:xfrm>
          <a:solidFill>
            <a:schemeClr val="tx1"/>
          </a:solidFill>
        </p:grpSpPr>
        <p:sp>
          <p:nvSpPr>
            <p:cNvPr id="23" name="Freeform: Shape 22">
              <a:extLst>
                <a:ext uri="{FF2B5EF4-FFF2-40B4-BE49-F238E27FC236}">
                  <a16:creationId xmlns:a16="http://schemas.microsoft.com/office/drawing/2014/main" id="{A9AF59CF-4A2A-41BA-9CC5-8280A43DF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4" name="Freeform: Shape 23">
              <a:extLst>
                <a:ext uri="{FF2B5EF4-FFF2-40B4-BE49-F238E27FC236}">
                  <a16:creationId xmlns:a16="http://schemas.microsoft.com/office/drawing/2014/main" id="{B0F44388-FD53-4AA9-928D-5F1A601D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5" name="Freeform: Shape 24">
              <a:extLst>
                <a:ext uri="{FF2B5EF4-FFF2-40B4-BE49-F238E27FC236}">
                  <a16:creationId xmlns:a16="http://schemas.microsoft.com/office/drawing/2014/main" id="{10F8913D-CBD1-435B-AB49-24FDD29A4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6" name="Freeform: Shape 25">
              <a:extLst>
                <a:ext uri="{FF2B5EF4-FFF2-40B4-BE49-F238E27FC236}">
                  <a16:creationId xmlns:a16="http://schemas.microsoft.com/office/drawing/2014/main" id="{B3D1DEAD-DFB2-4410-A2FE-ECC5532A1C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7" name="Freeform: Shape 26">
              <a:extLst>
                <a:ext uri="{FF2B5EF4-FFF2-40B4-BE49-F238E27FC236}">
                  <a16:creationId xmlns:a16="http://schemas.microsoft.com/office/drawing/2014/main" id="{D753AAB1-8B04-4543-81E5-DC30BA9C3F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pic>
        <p:nvPicPr>
          <p:cNvPr id="4" name="Picture 3">
            <a:extLst>
              <a:ext uri="{FF2B5EF4-FFF2-40B4-BE49-F238E27FC236}">
                <a16:creationId xmlns:a16="http://schemas.microsoft.com/office/drawing/2014/main" id="{A1738690-9BAF-951B-6303-D324EC447F46}"/>
              </a:ext>
            </a:extLst>
          </p:cNvPr>
          <p:cNvPicPr>
            <a:picLocks noChangeAspect="1"/>
          </p:cNvPicPr>
          <p:nvPr/>
        </p:nvPicPr>
        <p:blipFill>
          <a:blip r:embed="rId2"/>
          <a:stretch>
            <a:fillRect/>
          </a:stretch>
        </p:blipFill>
        <p:spPr>
          <a:xfrm>
            <a:off x="8290110" y="1790390"/>
            <a:ext cx="2977667" cy="2129032"/>
          </a:xfrm>
          <a:prstGeom prst="rect">
            <a:avLst/>
          </a:prstGeom>
        </p:spPr>
      </p:pic>
      <p:sp>
        <p:nvSpPr>
          <p:cNvPr id="29" name="Oval 28">
            <a:extLst>
              <a:ext uri="{FF2B5EF4-FFF2-40B4-BE49-F238E27FC236}">
                <a16:creationId xmlns:a16="http://schemas.microsoft.com/office/drawing/2014/main" id="{92CC5FBB-C05B-4004-8615-9F83F22B8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4980" y="4074364"/>
            <a:ext cx="365125" cy="365125"/>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1" name="Oval 30">
            <a:extLst>
              <a:ext uri="{FF2B5EF4-FFF2-40B4-BE49-F238E27FC236}">
                <a16:creationId xmlns:a16="http://schemas.microsoft.com/office/drawing/2014/main" id="{47E04A9E-7A77-4C68-B7EC-5222AFF53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4980" y="4074364"/>
            <a:ext cx="365125" cy="365125"/>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Shape 32">
            <a:extLst>
              <a:ext uri="{FF2B5EF4-FFF2-40B4-BE49-F238E27FC236}">
                <a16:creationId xmlns:a16="http://schemas.microsoft.com/office/drawing/2014/main" id="{8A2FC649-5933-4BB1-9BDC-A70DADE319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35" name="Freeform: Shape 34">
            <a:extLst>
              <a:ext uri="{FF2B5EF4-FFF2-40B4-BE49-F238E27FC236}">
                <a16:creationId xmlns:a16="http://schemas.microsoft.com/office/drawing/2014/main" id="{89EFC1E9-BB97-4B2D-A3D6-D288EAB67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5" name="Picture 4">
            <a:extLst>
              <a:ext uri="{FF2B5EF4-FFF2-40B4-BE49-F238E27FC236}">
                <a16:creationId xmlns:a16="http://schemas.microsoft.com/office/drawing/2014/main" id="{EEA02444-C437-F746-F718-A4C13DECCBB0}"/>
              </a:ext>
            </a:extLst>
          </p:cNvPr>
          <p:cNvPicPr>
            <a:picLocks noChangeAspect="1"/>
          </p:cNvPicPr>
          <p:nvPr/>
        </p:nvPicPr>
        <p:blipFill>
          <a:blip r:embed="rId3"/>
          <a:stretch>
            <a:fillRect/>
          </a:stretch>
        </p:blipFill>
        <p:spPr>
          <a:xfrm>
            <a:off x="8298698" y="4036162"/>
            <a:ext cx="2977667" cy="2129032"/>
          </a:xfrm>
          <a:prstGeom prst="rect">
            <a:avLst/>
          </a:prstGeom>
          <a:ln w="28575">
            <a:noFill/>
          </a:ln>
        </p:spPr>
      </p:pic>
    </p:spTree>
    <p:extLst>
      <p:ext uri="{BB962C8B-B14F-4D97-AF65-F5344CB8AC3E}">
        <p14:creationId xmlns:p14="http://schemas.microsoft.com/office/powerpoint/2010/main" val="110969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8B25C-525B-CB96-7632-78579AACC972}"/>
              </a:ext>
            </a:extLst>
          </p:cNvPr>
          <p:cNvSpPr>
            <a:spLocks noGrp="1"/>
          </p:cNvSpPr>
          <p:nvPr>
            <p:ph type="title"/>
          </p:nvPr>
        </p:nvSpPr>
        <p:spPr/>
        <p:txBody>
          <a:bodyPr/>
          <a:lstStyle/>
          <a:p>
            <a:r>
              <a:rPr lang="en-US" dirty="0"/>
              <a:t>Aligning to user’s </a:t>
            </a:r>
            <a:r>
              <a:rPr lang="en-US" i="1" dirty="0"/>
              <a:t>best interests</a:t>
            </a:r>
            <a:endParaRPr lang="en-US" dirty="0"/>
          </a:p>
        </p:txBody>
      </p:sp>
      <p:sp>
        <p:nvSpPr>
          <p:cNvPr id="3" name="Content Placeholder 2">
            <a:extLst>
              <a:ext uri="{FF2B5EF4-FFF2-40B4-BE49-F238E27FC236}">
                <a16:creationId xmlns:a16="http://schemas.microsoft.com/office/drawing/2014/main" id="{CA3BDC1B-B096-0AA4-3191-43DF0231CD9F}"/>
              </a:ext>
            </a:extLst>
          </p:cNvPr>
          <p:cNvSpPr>
            <a:spLocks noGrp="1"/>
          </p:cNvSpPr>
          <p:nvPr>
            <p:ph idx="1"/>
          </p:nvPr>
        </p:nvSpPr>
        <p:spPr/>
        <p:txBody>
          <a:bodyPr/>
          <a:lstStyle/>
          <a:p>
            <a:pPr marL="0" indent="0" algn="just">
              <a:buNone/>
            </a:pPr>
            <a:r>
              <a:rPr lang="en-US" b="1" dirty="0"/>
              <a:t>Third</a:t>
            </a:r>
            <a:r>
              <a:rPr lang="en-US" dirty="0"/>
              <a:t> interpretation: AI agent is value-aligned if it does what is in the user’s </a:t>
            </a:r>
            <a:r>
              <a:rPr lang="en-US" b="1" dirty="0"/>
              <a:t>best interests</a:t>
            </a:r>
            <a:r>
              <a:rPr lang="en-US" dirty="0"/>
              <a:t>, objectively speaking.</a:t>
            </a:r>
          </a:p>
          <a:p>
            <a:pPr lvl="1" algn="just"/>
            <a:r>
              <a:rPr lang="en-US" dirty="0"/>
              <a:t>Paperclip AI is misaligned because it is </a:t>
            </a:r>
            <a:r>
              <a:rPr lang="en-US" i="1" dirty="0"/>
              <a:t>objectively bad for me</a:t>
            </a:r>
            <a:r>
              <a:rPr lang="en-US" dirty="0"/>
              <a:t> for the world to be destroyed.</a:t>
            </a:r>
          </a:p>
          <a:p>
            <a:pPr marL="0" indent="0" algn="just">
              <a:buNone/>
            </a:pPr>
            <a:endParaRPr lang="en-US" sz="1400" dirty="0"/>
          </a:p>
          <a:p>
            <a:pPr marL="0" indent="0" algn="just">
              <a:buNone/>
            </a:pPr>
            <a:r>
              <a:rPr lang="en-US" dirty="0"/>
              <a:t>Technical/philosophical problem: Unlike the intended meaning of my instruction or my revealed preferences, my objective best interests can’t be determined </a:t>
            </a:r>
            <a:r>
              <a:rPr lang="en-US" i="1" dirty="0"/>
              <a:t>empirically</a:t>
            </a:r>
            <a:r>
              <a:rPr lang="en-US" dirty="0"/>
              <a:t>. What’s objectively good for me is a </a:t>
            </a:r>
            <a:r>
              <a:rPr lang="en-US" i="1" dirty="0"/>
              <a:t>philosophical</a:t>
            </a:r>
            <a:r>
              <a:rPr lang="en-US" dirty="0"/>
              <a:t> question, not a </a:t>
            </a:r>
            <a:r>
              <a:rPr lang="en-US" i="1" dirty="0"/>
              <a:t>scientific</a:t>
            </a:r>
            <a:r>
              <a:rPr lang="en-US" dirty="0"/>
              <a:t> one.</a:t>
            </a:r>
          </a:p>
        </p:txBody>
      </p:sp>
      <p:sp>
        <p:nvSpPr>
          <p:cNvPr id="4" name="Slide Number Placeholder 3">
            <a:extLst>
              <a:ext uri="{FF2B5EF4-FFF2-40B4-BE49-F238E27FC236}">
                <a16:creationId xmlns:a16="http://schemas.microsoft.com/office/drawing/2014/main" id="{9FD6252C-5A45-C364-7769-D884D920D760}"/>
              </a:ext>
            </a:extLst>
          </p:cNvPr>
          <p:cNvSpPr>
            <a:spLocks noGrp="1"/>
          </p:cNvSpPr>
          <p:nvPr>
            <p:ph type="sldNum" sz="quarter" idx="12"/>
          </p:nvPr>
        </p:nvSpPr>
        <p:spPr/>
        <p:txBody>
          <a:bodyPr/>
          <a:lstStyle/>
          <a:p>
            <a:fld id="{F3450C42-9A0B-4425-92C2-70FCF7C45734}" type="slidenum">
              <a:rPr lang="en-US" smtClean="0"/>
              <a:t>10</a:t>
            </a:fld>
            <a:endParaRPr lang="en-US" dirty="0"/>
          </a:p>
        </p:txBody>
      </p:sp>
    </p:spTree>
    <p:extLst>
      <p:ext uri="{BB962C8B-B14F-4D97-AF65-F5344CB8AC3E}">
        <p14:creationId xmlns:p14="http://schemas.microsoft.com/office/powerpoint/2010/main" val="111263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C19D9-AA4C-9348-C0D9-9B44121034BD}"/>
              </a:ext>
            </a:extLst>
          </p:cNvPr>
          <p:cNvSpPr>
            <a:spLocks noGrp="1"/>
          </p:cNvSpPr>
          <p:nvPr>
            <p:ph type="title"/>
          </p:nvPr>
        </p:nvSpPr>
        <p:spPr/>
        <p:txBody>
          <a:bodyPr/>
          <a:lstStyle/>
          <a:p>
            <a:r>
              <a:rPr lang="en-US" dirty="0"/>
              <a:t>Aligning to user’s </a:t>
            </a:r>
            <a:r>
              <a:rPr lang="en-US" i="1" dirty="0"/>
              <a:t>best interests</a:t>
            </a:r>
            <a:endParaRPr lang="en-US" dirty="0"/>
          </a:p>
        </p:txBody>
      </p:sp>
      <p:sp>
        <p:nvSpPr>
          <p:cNvPr id="3" name="Content Placeholder 2">
            <a:extLst>
              <a:ext uri="{FF2B5EF4-FFF2-40B4-BE49-F238E27FC236}">
                <a16:creationId xmlns:a16="http://schemas.microsoft.com/office/drawing/2014/main" id="{A8ED84E5-C845-194C-56CE-1D49A9414ABA}"/>
              </a:ext>
            </a:extLst>
          </p:cNvPr>
          <p:cNvSpPr>
            <a:spLocks noGrp="1"/>
          </p:cNvSpPr>
          <p:nvPr>
            <p:ph idx="1"/>
          </p:nvPr>
        </p:nvSpPr>
        <p:spPr>
          <a:xfrm>
            <a:off x="838200" y="1825625"/>
            <a:ext cx="10515600" cy="4832350"/>
          </a:xfrm>
        </p:spPr>
        <p:txBody>
          <a:bodyPr>
            <a:normAutofit/>
          </a:bodyPr>
          <a:lstStyle/>
          <a:p>
            <a:pPr marL="0" indent="0">
              <a:buNone/>
            </a:pPr>
            <a:r>
              <a:rPr lang="en-US" dirty="0"/>
              <a:t>The bad news is that philosophers </a:t>
            </a:r>
            <a:r>
              <a:rPr lang="en-US" i="1" dirty="0"/>
              <a:t>disagree</a:t>
            </a:r>
            <a:r>
              <a:rPr lang="en-US" dirty="0"/>
              <a:t> about what’s objectively good for a person:</a:t>
            </a:r>
          </a:p>
          <a:p>
            <a:pPr lvl="1"/>
            <a:r>
              <a:rPr lang="en-US" dirty="0"/>
              <a:t>Is it just the person’s own </a:t>
            </a:r>
            <a:r>
              <a:rPr lang="en-US" i="1" dirty="0"/>
              <a:t>pleasure</a:t>
            </a:r>
            <a:r>
              <a:rPr lang="en-US" dirty="0"/>
              <a:t> or </a:t>
            </a:r>
            <a:r>
              <a:rPr lang="en-US" i="1" dirty="0"/>
              <a:t>happiness</a:t>
            </a:r>
            <a:r>
              <a:rPr lang="en-US" dirty="0"/>
              <a:t>?</a:t>
            </a:r>
          </a:p>
          <a:p>
            <a:pPr lvl="1"/>
            <a:r>
              <a:rPr lang="en-US" dirty="0"/>
              <a:t>… or the satisfaction of the person’s </a:t>
            </a:r>
            <a:r>
              <a:rPr lang="en-US" i="1" dirty="0"/>
              <a:t>desires</a:t>
            </a:r>
            <a:r>
              <a:rPr lang="en-US" dirty="0"/>
              <a:t> or </a:t>
            </a:r>
            <a:r>
              <a:rPr lang="en-US" i="1" dirty="0"/>
              <a:t>preferences</a:t>
            </a:r>
            <a:r>
              <a:rPr lang="en-US" dirty="0"/>
              <a:t>?</a:t>
            </a:r>
          </a:p>
          <a:p>
            <a:pPr lvl="1"/>
            <a:r>
              <a:rPr lang="en-US" dirty="0"/>
              <a:t>… or are things like health, safety, knowledge, relationships, etc. objectively good for us even if we </a:t>
            </a:r>
            <a:r>
              <a:rPr lang="en-US" i="1" dirty="0"/>
              <a:t>don’t</a:t>
            </a:r>
            <a:r>
              <a:rPr lang="en-US" dirty="0"/>
              <a:t> enjoy or prefer them?</a:t>
            </a:r>
            <a:endParaRPr lang="en-US" sz="1400" dirty="0"/>
          </a:p>
          <a:p>
            <a:pPr marL="0" indent="0">
              <a:buNone/>
            </a:pPr>
            <a:r>
              <a:rPr lang="en-US" dirty="0"/>
              <a:t>The good news is that there’s a lot of </a:t>
            </a:r>
            <a:r>
              <a:rPr lang="en-US" i="1" dirty="0"/>
              <a:t>agreement</a:t>
            </a:r>
            <a:r>
              <a:rPr lang="en-US" dirty="0"/>
              <a:t>:</a:t>
            </a:r>
          </a:p>
          <a:p>
            <a:pPr lvl="1"/>
            <a:r>
              <a:rPr lang="en-US" dirty="0"/>
              <a:t>Health, safety, liberty, knowledge, social relationships, purpose, dignity, happiness… almost everyone agrees that these things are at least usually good for the person who has them</a:t>
            </a:r>
          </a:p>
        </p:txBody>
      </p:sp>
      <p:sp>
        <p:nvSpPr>
          <p:cNvPr id="4" name="Slide Number Placeholder 3">
            <a:extLst>
              <a:ext uri="{FF2B5EF4-FFF2-40B4-BE49-F238E27FC236}">
                <a16:creationId xmlns:a16="http://schemas.microsoft.com/office/drawing/2014/main" id="{E1454B22-4207-86C8-27C9-1B919D884B53}"/>
              </a:ext>
            </a:extLst>
          </p:cNvPr>
          <p:cNvSpPr>
            <a:spLocks noGrp="1"/>
          </p:cNvSpPr>
          <p:nvPr>
            <p:ph type="sldNum" sz="quarter" idx="12"/>
          </p:nvPr>
        </p:nvSpPr>
        <p:spPr/>
        <p:txBody>
          <a:bodyPr/>
          <a:lstStyle/>
          <a:p>
            <a:fld id="{F3450C42-9A0B-4425-92C2-70FCF7C45734}" type="slidenum">
              <a:rPr lang="en-US" smtClean="0"/>
              <a:t>11</a:t>
            </a:fld>
            <a:endParaRPr lang="en-US" dirty="0"/>
          </a:p>
        </p:txBody>
      </p:sp>
    </p:spTree>
    <p:extLst>
      <p:ext uri="{BB962C8B-B14F-4D97-AF65-F5344CB8AC3E}">
        <p14:creationId xmlns:p14="http://schemas.microsoft.com/office/powerpoint/2010/main" val="156912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A8327-4D21-B07A-C758-D70A03D48A71}"/>
              </a:ext>
            </a:extLst>
          </p:cNvPr>
          <p:cNvSpPr>
            <a:spLocks noGrp="1"/>
          </p:cNvSpPr>
          <p:nvPr>
            <p:ph type="title"/>
          </p:nvPr>
        </p:nvSpPr>
        <p:spPr/>
        <p:txBody>
          <a:bodyPr/>
          <a:lstStyle/>
          <a:p>
            <a:r>
              <a:rPr lang="en-US" dirty="0"/>
              <a:t>Aligning to user’s </a:t>
            </a:r>
            <a:r>
              <a:rPr lang="en-US" i="1" dirty="0"/>
              <a:t>best interests</a:t>
            </a:r>
            <a:endParaRPr lang="en-US" dirty="0"/>
          </a:p>
        </p:txBody>
      </p:sp>
      <p:sp>
        <p:nvSpPr>
          <p:cNvPr id="3" name="Content Placeholder 2">
            <a:extLst>
              <a:ext uri="{FF2B5EF4-FFF2-40B4-BE49-F238E27FC236}">
                <a16:creationId xmlns:a16="http://schemas.microsoft.com/office/drawing/2014/main" id="{F77B3AB3-A9BE-FF35-C2DB-24583E136352}"/>
              </a:ext>
            </a:extLst>
          </p:cNvPr>
          <p:cNvSpPr>
            <a:spLocks noGrp="1"/>
          </p:cNvSpPr>
          <p:nvPr>
            <p:ph idx="1"/>
          </p:nvPr>
        </p:nvSpPr>
        <p:spPr>
          <a:xfrm>
            <a:off x="838200" y="1825625"/>
            <a:ext cx="10515600" cy="4667250"/>
          </a:xfrm>
        </p:spPr>
        <p:txBody>
          <a:bodyPr>
            <a:normAutofit lnSpcReduction="10000"/>
          </a:bodyPr>
          <a:lstStyle/>
          <a:p>
            <a:pPr marL="0" indent="0" algn="just">
              <a:buNone/>
            </a:pPr>
            <a:r>
              <a:rPr lang="en-US" dirty="0"/>
              <a:t>One thing that is widely thought to be good for a person is </a:t>
            </a:r>
            <a:r>
              <a:rPr lang="en-US" b="1" dirty="0"/>
              <a:t>autonomy</a:t>
            </a:r>
            <a:r>
              <a:rPr lang="en-US" dirty="0"/>
              <a:t>: the ability to choose for yourself how to live your life, even if you don’t always make the best choice.</a:t>
            </a:r>
          </a:p>
          <a:p>
            <a:pPr marL="0" indent="0" algn="just">
              <a:buNone/>
            </a:pPr>
            <a:endParaRPr lang="en-US" sz="1400" dirty="0"/>
          </a:p>
          <a:p>
            <a:pPr marL="0" indent="0" algn="just">
              <a:buNone/>
            </a:pPr>
            <a:r>
              <a:rPr lang="en-US" dirty="0"/>
              <a:t>We want to avoid </a:t>
            </a:r>
            <a:r>
              <a:rPr lang="en-US" b="1" dirty="0"/>
              <a:t>paternalism</a:t>
            </a:r>
            <a:r>
              <a:rPr lang="en-US" dirty="0"/>
              <a:t>: choosing what you think is best for someone rather than letting her choose for herself.</a:t>
            </a:r>
          </a:p>
          <a:p>
            <a:pPr marL="0" indent="0" algn="just">
              <a:buNone/>
            </a:pPr>
            <a:endParaRPr lang="en-US" sz="1400" dirty="0"/>
          </a:p>
          <a:p>
            <a:pPr marL="0" indent="0" algn="just">
              <a:buNone/>
            </a:pPr>
            <a:r>
              <a:rPr lang="en-US" dirty="0"/>
              <a:t>Even if we align to users’ best interests, then, users’ interests in autonomy might give us reason to consider their intentions or preferences, even when these conflict with their other interests.</a:t>
            </a:r>
          </a:p>
        </p:txBody>
      </p:sp>
      <p:sp>
        <p:nvSpPr>
          <p:cNvPr id="4" name="Slide Number Placeholder 3">
            <a:extLst>
              <a:ext uri="{FF2B5EF4-FFF2-40B4-BE49-F238E27FC236}">
                <a16:creationId xmlns:a16="http://schemas.microsoft.com/office/drawing/2014/main" id="{AA2B3205-FC29-1B14-EDF3-23FA566EE7C1}"/>
              </a:ext>
            </a:extLst>
          </p:cNvPr>
          <p:cNvSpPr>
            <a:spLocks noGrp="1"/>
          </p:cNvSpPr>
          <p:nvPr>
            <p:ph type="sldNum" sz="quarter" idx="12"/>
          </p:nvPr>
        </p:nvSpPr>
        <p:spPr/>
        <p:txBody>
          <a:bodyPr/>
          <a:lstStyle/>
          <a:p>
            <a:fld id="{F3450C42-9A0B-4425-92C2-70FCF7C45734}" type="slidenum">
              <a:rPr lang="en-US" smtClean="0"/>
              <a:t>12</a:t>
            </a:fld>
            <a:endParaRPr lang="en-US" dirty="0"/>
          </a:p>
        </p:txBody>
      </p:sp>
    </p:spTree>
    <p:extLst>
      <p:ext uri="{BB962C8B-B14F-4D97-AF65-F5344CB8AC3E}">
        <p14:creationId xmlns:p14="http://schemas.microsoft.com/office/powerpoint/2010/main" val="71295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243E-7058-BBE7-1735-8B0B52718C7F}"/>
              </a:ext>
            </a:extLst>
          </p:cNvPr>
          <p:cNvSpPr>
            <a:spLocks noGrp="1"/>
          </p:cNvSpPr>
          <p:nvPr>
            <p:ph type="title"/>
          </p:nvPr>
        </p:nvSpPr>
        <p:spPr/>
        <p:txBody>
          <a:bodyPr/>
          <a:lstStyle/>
          <a:p>
            <a:r>
              <a:rPr lang="en-US" dirty="0"/>
              <a:t>Part-way recap</a:t>
            </a:r>
          </a:p>
        </p:txBody>
      </p:sp>
      <p:sp>
        <p:nvSpPr>
          <p:cNvPr id="3" name="Content Placeholder 2">
            <a:extLst>
              <a:ext uri="{FF2B5EF4-FFF2-40B4-BE49-F238E27FC236}">
                <a16:creationId xmlns:a16="http://schemas.microsoft.com/office/drawing/2014/main" id="{8606A302-4803-FE76-F7EE-1B2F0B7AB09D}"/>
              </a:ext>
            </a:extLst>
          </p:cNvPr>
          <p:cNvSpPr>
            <a:spLocks noGrp="1"/>
          </p:cNvSpPr>
          <p:nvPr>
            <p:ph idx="1"/>
          </p:nvPr>
        </p:nvSpPr>
        <p:spPr/>
        <p:txBody>
          <a:bodyPr>
            <a:normAutofit/>
          </a:bodyPr>
          <a:lstStyle/>
          <a:p>
            <a:pPr marL="0" indent="0" algn="just">
              <a:buNone/>
            </a:pPr>
            <a:r>
              <a:rPr lang="en-US" dirty="0"/>
              <a:t>Value alignment is the problem of designing AI agents that will do what we </a:t>
            </a:r>
            <a:r>
              <a:rPr lang="en-US" b="1" dirty="0"/>
              <a:t>really want </a:t>
            </a:r>
            <a:r>
              <a:rPr lang="en-US" dirty="0"/>
              <a:t>them to do.</a:t>
            </a:r>
          </a:p>
          <a:p>
            <a:pPr marL="0" indent="0" algn="just">
              <a:buNone/>
            </a:pPr>
            <a:endParaRPr lang="en-US" sz="1400" dirty="0"/>
          </a:p>
          <a:p>
            <a:pPr marL="0" indent="0" algn="just">
              <a:buNone/>
            </a:pPr>
            <a:r>
              <a:rPr lang="en-US" dirty="0"/>
              <a:t>This could mean doing what we really </a:t>
            </a:r>
            <a:r>
              <a:rPr lang="en-US" b="1" dirty="0"/>
              <a:t>intend</a:t>
            </a:r>
            <a:r>
              <a:rPr lang="en-US" dirty="0"/>
              <a:t>, or what we really </a:t>
            </a:r>
            <a:r>
              <a:rPr lang="en-US" b="1" dirty="0"/>
              <a:t>prefer</a:t>
            </a:r>
            <a:r>
              <a:rPr lang="en-US" dirty="0"/>
              <a:t>, or what would really be in our </a:t>
            </a:r>
            <a:r>
              <a:rPr lang="en-US" b="1" dirty="0"/>
              <a:t>best interest</a:t>
            </a:r>
            <a:r>
              <a:rPr lang="en-US" dirty="0"/>
              <a:t>.</a:t>
            </a:r>
          </a:p>
          <a:p>
            <a:pPr marL="0" indent="0" algn="just">
              <a:buNone/>
            </a:pPr>
            <a:endParaRPr lang="en-US" sz="1400" dirty="0"/>
          </a:p>
          <a:p>
            <a:pPr marL="0" indent="0" algn="just">
              <a:buNone/>
            </a:pPr>
            <a:r>
              <a:rPr lang="en-US" dirty="0"/>
              <a:t>These are not always the same thing, and each option poses unique technical and philosophical problems for alignment.</a:t>
            </a:r>
          </a:p>
        </p:txBody>
      </p:sp>
      <p:sp>
        <p:nvSpPr>
          <p:cNvPr id="4" name="Slide Number Placeholder 3">
            <a:extLst>
              <a:ext uri="{FF2B5EF4-FFF2-40B4-BE49-F238E27FC236}">
                <a16:creationId xmlns:a16="http://schemas.microsoft.com/office/drawing/2014/main" id="{8838856A-DB4F-1BB8-37AE-AF9BFB737E0F}"/>
              </a:ext>
            </a:extLst>
          </p:cNvPr>
          <p:cNvSpPr>
            <a:spLocks noGrp="1"/>
          </p:cNvSpPr>
          <p:nvPr>
            <p:ph type="sldNum" sz="quarter" idx="12"/>
          </p:nvPr>
        </p:nvSpPr>
        <p:spPr/>
        <p:txBody>
          <a:bodyPr/>
          <a:lstStyle/>
          <a:p>
            <a:fld id="{F3450C42-9A0B-4425-92C2-70FCF7C45734}" type="slidenum">
              <a:rPr lang="en-US" smtClean="0"/>
              <a:t>13</a:t>
            </a:fld>
            <a:endParaRPr lang="en-US" dirty="0"/>
          </a:p>
        </p:txBody>
      </p:sp>
    </p:spTree>
    <p:extLst>
      <p:ext uri="{BB962C8B-B14F-4D97-AF65-F5344CB8AC3E}">
        <p14:creationId xmlns:p14="http://schemas.microsoft.com/office/powerpoint/2010/main" val="236369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07559-F30C-94B9-E5F4-5CC2E5B2BF07}"/>
              </a:ext>
            </a:extLst>
          </p:cNvPr>
          <p:cNvSpPr>
            <a:spLocks noGrp="1"/>
          </p:cNvSpPr>
          <p:nvPr>
            <p:ph type="title"/>
          </p:nvPr>
        </p:nvSpPr>
        <p:spPr/>
        <p:txBody>
          <a:bodyPr/>
          <a:lstStyle/>
          <a:p>
            <a:r>
              <a:rPr lang="en-US" dirty="0"/>
              <a:t>Case study: LLM chatbot personalization</a:t>
            </a:r>
          </a:p>
        </p:txBody>
      </p:sp>
      <p:sp>
        <p:nvSpPr>
          <p:cNvPr id="3" name="Content Placeholder 2">
            <a:extLst>
              <a:ext uri="{FF2B5EF4-FFF2-40B4-BE49-F238E27FC236}">
                <a16:creationId xmlns:a16="http://schemas.microsoft.com/office/drawing/2014/main" id="{CB29D411-B3D9-7B18-A5E7-1E461CE98B31}"/>
              </a:ext>
            </a:extLst>
          </p:cNvPr>
          <p:cNvSpPr>
            <a:spLocks noGrp="1"/>
          </p:cNvSpPr>
          <p:nvPr>
            <p:ph idx="1"/>
          </p:nvPr>
        </p:nvSpPr>
        <p:spPr/>
        <p:txBody>
          <a:bodyPr/>
          <a:lstStyle/>
          <a:p>
            <a:pPr marL="0" indent="0" algn="just">
              <a:buNone/>
            </a:pPr>
            <a:r>
              <a:rPr lang="en-US" dirty="0"/>
              <a:t>Everyone who talks to ChatGPT is talking to the same chatbot. But many chatbot providers now offer a wide range of different chatbots with different personas. Often these personas are crafted by users:</a:t>
            </a:r>
          </a:p>
        </p:txBody>
      </p:sp>
      <p:pic>
        <p:nvPicPr>
          <p:cNvPr id="5" name="Picture 4" descr="A screenshot of a social media post&#10;&#10;Description automatically generated">
            <a:extLst>
              <a:ext uri="{FF2B5EF4-FFF2-40B4-BE49-F238E27FC236}">
                <a16:creationId xmlns:a16="http://schemas.microsoft.com/office/drawing/2014/main" id="{3F3CC4CA-9904-4C04-1061-B286C93F556E}"/>
              </a:ext>
            </a:extLst>
          </p:cNvPr>
          <p:cNvPicPr>
            <a:picLocks noChangeAspect="1"/>
          </p:cNvPicPr>
          <p:nvPr/>
        </p:nvPicPr>
        <p:blipFill>
          <a:blip r:embed="rId3"/>
          <a:stretch>
            <a:fillRect/>
          </a:stretch>
        </p:blipFill>
        <p:spPr>
          <a:xfrm>
            <a:off x="23812" y="3789320"/>
            <a:ext cx="7772400" cy="1296742"/>
          </a:xfrm>
          <a:prstGeom prst="rect">
            <a:avLst/>
          </a:prstGeom>
        </p:spPr>
      </p:pic>
      <p:pic>
        <p:nvPicPr>
          <p:cNvPr id="13" name="Picture 12" descr="A screenshot of a phone&#10;&#10;Description automatically generated">
            <a:extLst>
              <a:ext uri="{FF2B5EF4-FFF2-40B4-BE49-F238E27FC236}">
                <a16:creationId xmlns:a16="http://schemas.microsoft.com/office/drawing/2014/main" id="{2EC51E6F-E71E-0A55-4106-A0497D5BDDBD}"/>
              </a:ext>
            </a:extLst>
          </p:cNvPr>
          <p:cNvPicPr>
            <a:picLocks noChangeAspect="1"/>
          </p:cNvPicPr>
          <p:nvPr/>
        </p:nvPicPr>
        <p:blipFill rotWithShape="1">
          <a:blip r:embed="rId4"/>
          <a:srcRect r="5836"/>
          <a:stretch/>
        </p:blipFill>
        <p:spPr>
          <a:xfrm>
            <a:off x="7659688" y="3834441"/>
            <a:ext cx="4508500" cy="1206500"/>
          </a:xfrm>
          <a:prstGeom prst="rect">
            <a:avLst/>
          </a:prstGeom>
        </p:spPr>
      </p:pic>
      <p:pic>
        <p:nvPicPr>
          <p:cNvPr id="15" name="Picture 14" descr="A person in a suit&#10;&#10;Description automatically generated">
            <a:extLst>
              <a:ext uri="{FF2B5EF4-FFF2-40B4-BE49-F238E27FC236}">
                <a16:creationId xmlns:a16="http://schemas.microsoft.com/office/drawing/2014/main" id="{0B8A4B66-0B4D-1C17-B5EA-57A5DCC6D5E5}"/>
              </a:ext>
            </a:extLst>
          </p:cNvPr>
          <p:cNvPicPr>
            <a:picLocks noChangeAspect="1"/>
          </p:cNvPicPr>
          <p:nvPr/>
        </p:nvPicPr>
        <p:blipFill>
          <a:blip r:embed="rId5"/>
          <a:stretch>
            <a:fillRect/>
          </a:stretch>
        </p:blipFill>
        <p:spPr>
          <a:xfrm>
            <a:off x="23812" y="5196133"/>
            <a:ext cx="2667819" cy="1296742"/>
          </a:xfrm>
          <a:prstGeom prst="rect">
            <a:avLst/>
          </a:prstGeom>
        </p:spPr>
      </p:pic>
      <p:pic>
        <p:nvPicPr>
          <p:cNvPr id="19" name="Picture 18" descr="A screenshot of a phone&#10;&#10;Description automatically generated">
            <a:extLst>
              <a:ext uri="{FF2B5EF4-FFF2-40B4-BE49-F238E27FC236}">
                <a16:creationId xmlns:a16="http://schemas.microsoft.com/office/drawing/2014/main" id="{0080F3F4-37F2-5CE8-A24F-7E0B95A6A460}"/>
              </a:ext>
            </a:extLst>
          </p:cNvPr>
          <p:cNvPicPr>
            <a:picLocks noChangeAspect="1"/>
          </p:cNvPicPr>
          <p:nvPr/>
        </p:nvPicPr>
        <p:blipFill>
          <a:blip r:embed="rId6"/>
          <a:stretch>
            <a:fillRect/>
          </a:stretch>
        </p:blipFill>
        <p:spPr>
          <a:xfrm>
            <a:off x="2539615" y="5367440"/>
            <a:ext cx="4483100" cy="952500"/>
          </a:xfrm>
          <a:prstGeom prst="rect">
            <a:avLst/>
          </a:prstGeom>
        </p:spPr>
      </p:pic>
      <p:pic>
        <p:nvPicPr>
          <p:cNvPr id="21" name="Picture 20" descr="A screenshot of a phone&#10;&#10;Description automatically generated">
            <a:extLst>
              <a:ext uri="{FF2B5EF4-FFF2-40B4-BE49-F238E27FC236}">
                <a16:creationId xmlns:a16="http://schemas.microsoft.com/office/drawing/2014/main" id="{38F03C2B-E656-DE03-2B38-96F4DD814D03}"/>
              </a:ext>
            </a:extLst>
          </p:cNvPr>
          <p:cNvPicPr>
            <a:picLocks noChangeAspect="1"/>
          </p:cNvPicPr>
          <p:nvPr/>
        </p:nvPicPr>
        <p:blipFill rotWithShape="1">
          <a:blip r:embed="rId7"/>
          <a:srcRect r="19022"/>
          <a:stretch/>
        </p:blipFill>
        <p:spPr>
          <a:xfrm>
            <a:off x="5403657" y="5297590"/>
            <a:ext cx="3784600" cy="1092200"/>
          </a:xfrm>
          <a:prstGeom prst="rect">
            <a:avLst/>
          </a:prstGeom>
        </p:spPr>
      </p:pic>
      <p:pic>
        <p:nvPicPr>
          <p:cNvPr id="23" name="Picture 22" descr="A screenshot of a phone&#10;&#10;Description automatically generated">
            <a:extLst>
              <a:ext uri="{FF2B5EF4-FFF2-40B4-BE49-F238E27FC236}">
                <a16:creationId xmlns:a16="http://schemas.microsoft.com/office/drawing/2014/main" id="{F4753C9A-C9EC-AB97-2A3C-B617165849F1}"/>
              </a:ext>
            </a:extLst>
          </p:cNvPr>
          <p:cNvPicPr>
            <a:picLocks noChangeAspect="1"/>
          </p:cNvPicPr>
          <p:nvPr/>
        </p:nvPicPr>
        <p:blipFill rotWithShape="1">
          <a:blip r:embed="rId8"/>
          <a:srcRect r="8291"/>
          <a:stretch/>
        </p:blipFill>
        <p:spPr>
          <a:xfrm>
            <a:off x="7852667" y="5281787"/>
            <a:ext cx="4122541" cy="1123805"/>
          </a:xfrm>
          <a:prstGeom prst="rect">
            <a:avLst/>
          </a:prstGeom>
        </p:spPr>
      </p:pic>
      <p:sp>
        <p:nvSpPr>
          <p:cNvPr id="4" name="Slide Number Placeholder 3">
            <a:extLst>
              <a:ext uri="{FF2B5EF4-FFF2-40B4-BE49-F238E27FC236}">
                <a16:creationId xmlns:a16="http://schemas.microsoft.com/office/drawing/2014/main" id="{92EB071F-A803-E3EC-14C4-110990F9CD23}"/>
              </a:ext>
            </a:extLst>
          </p:cNvPr>
          <p:cNvSpPr>
            <a:spLocks noGrp="1"/>
          </p:cNvSpPr>
          <p:nvPr>
            <p:ph type="sldNum" sz="quarter" idx="12"/>
          </p:nvPr>
        </p:nvSpPr>
        <p:spPr/>
        <p:txBody>
          <a:bodyPr/>
          <a:lstStyle/>
          <a:p>
            <a:fld id="{F3450C42-9A0B-4425-92C2-70FCF7C45734}" type="slidenum">
              <a:rPr lang="en-US" smtClean="0"/>
              <a:t>14</a:t>
            </a:fld>
            <a:endParaRPr lang="en-US" dirty="0"/>
          </a:p>
        </p:txBody>
      </p:sp>
    </p:spTree>
    <p:extLst>
      <p:ext uri="{BB962C8B-B14F-4D97-AF65-F5344CB8AC3E}">
        <p14:creationId xmlns:p14="http://schemas.microsoft.com/office/powerpoint/2010/main" val="285742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07559-F30C-94B9-E5F4-5CC2E5B2BF07}"/>
              </a:ext>
            </a:extLst>
          </p:cNvPr>
          <p:cNvSpPr>
            <a:spLocks noGrp="1"/>
          </p:cNvSpPr>
          <p:nvPr>
            <p:ph type="title"/>
          </p:nvPr>
        </p:nvSpPr>
        <p:spPr/>
        <p:txBody>
          <a:bodyPr/>
          <a:lstStyle/>
          <a:p>
            <a:r>
              <a:rPr lang="en-US" dirty="0"/>
              <a:t>Case study: LLM chatbot personalization</a:t>
            </a:r>
          </a:p>
        </p:txBody>
      </p:sp>
      <p:sp>
        <p:nvSpPr>
          <p:cNvPr id="3" name="Content Placeholder 2">
            <a:extLst>
              <a:ext uri="{FF2B5EF4-FFF2-40B4-BE49-F238E27FC236}">
                <a16:creationId xmlns:a16="http://schemas.microsoft.com/office/drawing/2014/main" id="{CB29D411-B3D9-7B18-A5E7-1E461CE98B31}"/>
              </a:ext>
            </a:extLst>
          </p:cNvPr>
          <p:cNvSpPr>
            <a:spLocks noGrp="1"/>
          </p:cNvSpPr>
          <p:nvPr>
            <p:ph idx="1"/>
          </p:nvPr>
        </p:nvSpPr>
        <p:spPr>
          <a:xfrm>
            <a:off x="838200" y="1825625"/>
            <a:ext cx="10515600" cy="4667250"/>
          </a:xfrm>
        </p:spPr>
        <p:txBody>
          <a:bodyPr/>
          <a:lstStyle/>
          <a:p>
            <a:pPr marL="0" indent="0" algn="just">
              <a:buNone/>
            </a:pPr>
            <a:r>
              <a:rPr lang="en-US" dirty="0"/>
              <a:t>Imagine you are building an LLM chatbot to serve as a source of news for users.</a:t>
            </a:r>
            <a:endParaRPr lang="en-US" sz="1400" dirty="0"/>
          </a:p>
          <a:p>
            <a:pPr lvl="1" algn="just"/>
            <a:r>
              <a:rPr lang="en-US" dirty="0"/>
              <a:t>In what ways might you make the chatbot </a:t>
            </a:r>
            <a:r>
              <a:rPr lang="en-US" dirty="0" err="1"/>
              <a:t>personalizable</a:t>
            </a:r>
            <a:r>
              <a:rPr lang="en-US" dirty="0"/>
              <a:t> if you wanted to align to users’ </a:t>
            </a:r>
            <a:r>
              <a:rPr lang="en-US" b="1" dirty="0"/>
              <a:t>preferences</a:t>
            </a:r>
            <a:r>
              <a:rPr lang="en-US" dirty="0"/>
              <a:t>?</a:t>
            </a:r>
          </a:p>
          <a:p>
            <a:pPr lvl="1" algn="just"/>
            <a:r>
              <a:rPr lang="en-US" dirty="0"/>
              <a:t>In what ways might you make the chatbot </a:t>
            </a:r>
            <a:r>
              <a:rPr lang="en-US" dirty="0" err="1"/>
              <a:t>personalizable</a:t>
            </a:r>
            <a:r>
              <a:rPr lang="en-US" dirty="0"/>
              <a:t> if you wanted to align to users’ </a:t>
            </a:r>
            <a:r>
              <a:rPr lang="en-US" b="1" dirty="0"/>
              <a:t>best interests</a:t>
            </a:r>
            <a:r>
              <a:rPr lang="en-US" dirty="0"/>
              <a:t>?</a:t>
            </a:r>
          </a:p>
          <a:p>
            <a:pPr lvl="1" algn="just"/>
            <a:r>
              <a:rPr lang="en-US" dirty="0"/>
              <a:t>What would be the </a:t>
            </a:r>
            <a:r>
              <a:rPr lang="en-US" b="1" dirty="0"/>
              <a:t>pros and cons</a:t>
            </a:r>
            <a:r>
              <a:rPr lang="en-US" dirty="0"/>
              <a:t> of each approach?</a:t>
            </a:r>
          </a:p>
          <a:p>
            <a:pPr marL="457200" lvl="1" indent="0" algn="just">
              <a:buNone/>
            </a:pPr>
            <a:endParaRPr lang="en-US" sz="1400" dirty="0"/>
          </a:p>
          <a:p>
            <a:pPr marL="0" indent="0" algn="just">
              <a:buNone/>
            </a:pPr>
            <a:r>
              <a:rPr lang="en-US" dirty="0"/>
              <a:t>Discuss!</a:t>
            </a:r>
          </a:p>
        </p:txBody>
      </p:sp>
      <p:sp>
        <p:nvSpPr>
          <p:cNvPr id="4" name="Slide Number Placeholder 3">
            <a:extLst>
              <a:ext uri="{FF2B5EF4-FFF2-40B4-BE49-F238E27FC236}">
                <a16:creationId xmlns:a16="http://schemas.microsoft.com/office/drawing/2014/main" id="{D6376EB1-836C-6388-5A2D-91B27D97B49D}"/>
              </a:ext>
            </a:extLst>
          </p:cNvPr>
          <p:cNvSpPr>
            <a:spLocks noGrp="1"/>
          </p:cNvSpPr>
          <p:nvPr>
            <p:ph type="sldNum" sz="quarter" idx="12"/>
          </p:nvPr>
        </p:nvSpPr>
        <p:spPr/>
        <p:txBody>
          <a:bodyPr/>
          <a:lstStyle/>
          <a:p>
            <a:fld id="{F3450C42-9A0B-4425-92C2-70FCF7C45734}" type="slidenum">
              <a:rPr lang="en-US" smtClean="0"/>
              <a:t>15</a:t>
            </a:fld>
            <a:endParaRPr lang="en-US" dirty="0"/>
          </a:p>
        </p:txBody>
      </p:sp>
    </p:spTree>
    <p:extLst>
      <p:ext uri="{BB962C8B-B14F-4D97-AF65-F5344CB8AC3E}">
        <p14:creationId xmlns:p14="http://schemas.microsoft.com/office/powerpoint/2010/main" val="215474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0" name="Freeform: Shape 9">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6" name="Oval 15">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8" name="Rectangle 17">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308C40F4-6A24-4867-B726-B552DB080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550" y="555675"/>
            <a:ext cx="4860256" cy="5696169"/>
            <a:chOff x="1481312" y="743744"/>
            <a:chExt cx="4860256" cy="4589316"/>
          </a:xfrm>
        </p:grpSpPr>
        <p:sp>
          <p:nvSpPr>
            <p:cNvPr id="21" name="Rectangle 20">
              <a:extLst>
                <a:ext uri="{FF2B5EF4-FFF2-40B4-BE49-F238E27FC236}">
                  <a16:creationId xmlns:a16="http://schemas.microsoft.com/office/drawing/2014/main" id="{954BF10E-4559-4F28-91B0-3D0C2C486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2" name="Rectangle 21">
              <a:extLst>
                <a:ext uri="{FF2B5EF4-FFF2-40B4-BE49-F238E27FC236}">
                  <a16:creationId xmlns:a16="http://schemas.microsoft.com/office/drawing/2014/main" id="{DB0B5A20-FCFE-4AED-B5A3-91D3DE935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24" name="Rectangle 23">
            <a:extLst>
              <a:ext uri="{FF2B5EF4-FFF2-40B4-BE49-F238E27FC236}">
                <a16:creationId xmlns:a16="http://schemas.microsoft.com/office/drawing/2014/main" id="{D6CA2F4C-8E9E-4BCD-B6E8-A68A311CA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508036-4326-6BA9-41AF-DE8D6EA2E729}"/>
              </a:ext>
            </a:extLst>
          </p:cNvPr>
          <p:cNvSpPr>
            <a:spLocks noGrp="1"/>
          </p:cNvSpPr>
          <p:nvPr>
            <p:ph type="title"/>
          </p:nvPr>
        </p:nvSpPr>
        <p:spPr>
          <a:xfrm>
            <a:off x="677119" y="810623"/>
            <a:ext cx="4429556" cy="3175590"/>
          </a:xfrm>
        </p:spPr>
        <p:txBody>
          <a:bodyPr vert="horz" lIns="91440" tIns="45720" rIns="91440" bIns="45720" rtlCol="0" anchor="b">
            <a:normAutofit/>
          </a:bodyPr>
          <a:lstStyle/>
          <a:p>
            <a:pPr algn="ctr"/>
            <a:r>
              <a:rPr lang="en-US" sz="2900" b="1" cap="all" dirty="0">
                <a:ea typeface="Source Sans Pro SemiBold" panose="020B0603030403020204" pitchFamily="34" charset="0"/>
              </a:rPr>
              <a:t>What’s been missing from our discussion so far?</a:t>
            </a:r>
          </a:p>
        </p:txBody>
      </p:sp>
      <p:pic>
        <p:nvPicPr>
          <p:cNvPr id="5" name="Picture 4" descr="White puzzle with one red piece">
            <a:extLst>
              <a:ext uri="{FF2B5EF4-FFF2-40B4-BE49-F238E27FC236}">
                <a16:creationId xmlns:a16="http://schemas.microsoft.com/office/drawing/2014/main" id="{B5E992A6-BBC7-A5C6-4416-84333060A5ED}"/>
              </a:ext>
            </a:extLst>
          </p:cNvPr>
          <p:cNvPicPr>
            <a:picLocks noChangeAspect="1"/>
          </p:cNvPicPr>
          <p:nvPr/>
        </p:nvPicPr>
        <p:blipFill rotWithShape="1">
          <a:blip r:embed="rId3"/>
          <a:srcRect l="26935" r="25330" b="-1"/>
          <a:stretch/>
        </p:blipFill>
        <p:spPr>
          <a:xfrm>
            <a:off x="6359308" y="470930"/>
            <a:ext cx="4833901" cy="5696169"/>
          </a:xfrm>
          <a:prstGeom prst="rect">
            <a:avLst/>
          </a:prstGeom>
          <a:ln w="28575">
            <a:noFill/>
          </a:ln>
        </p:spPr>
      </p:pic>
      <p:sp>
        <p:nvSpPr>
          <p:cNvPr id="26"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Graphic 212">
            <a:extLst>
              <a:ext uri="{FF2B5EF4-FFF2-40B4-BE49-F238E27FC236}">
                <a16:creationId xmlns:a16="http://schemas.microsoft.com/office/drawing/2014/main" id="{96FD6442-EB7D-4992-8D41-0B7FFDCB4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0"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58306" y="2360859"/>
            <a:ext cx="1054466" cy="469689"/>
            <a:chOff x="9841624" y="4115729"/>
            <a:chExt cx="602169" cy="268223"/>
          </a:xfrm>
          <a:solidFill>
            <a:schemeClr val="tx1"/>
          </a:solidFill>
        </p:grpSpPr>
        <p:sp>
          <p:nvSpPr>
            <p:cNvPr id="31" name="Freeform: Shape 30">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7" name="Oval 36">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2610" y="5308473"/>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6004781B-698F-46D5-AADD-8AE921171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2610" y="5308473"/>
            <a:ext cx="445835" cy="445835"/>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lide Number Placeholder 2">
            <a:extLst>
              <a:ext uri="{FF2B5EF4-FFF2-40B4-BE49-F238E27FC236}">
                <a16:creationId xmlns:a16="http://schemas.microsoft.com/office/drawing/2014/main" id="{657B7875-E98B-912D-2407-2B9A16071FED}"/>
              </a:ext>
            </a:extLst>
          </p:cNvPr>
          <p:cNvSpPr>
            <a:spLocks noGrp="1"/>
          </p:cNvSpPr>
          <p:nvPr>
            <p:ph type="sldNum" sz="quarter" idx="12"/>
          </p:nvPr>
        </p:nvSpPr>
        <p:spPr/>
        <p:txBody>
          <a:bodyPr/>
          <a:lstStyle/>
          <a:p>
            <a:fld id="{F3450C42-9A0B-4425-92C2-70FCF7C45734}" type="slidenum">
              <a:rPr lang="en-US" smtClean="0"/>
              <a:t>16</a:t>
            </a:fld>
            <a:endParaRPr lang="en-US" dirty="0"/>
          </a:p>
        </p:txBody>
      </p:sp>
    </p:spTree>
    <p:extLst>
      <p:ext uri="{BB962C8B-B14F-4D97-AF65-F5344CB8AC3E}">
        <p14:creationId xmlns:p14="http://schemas.microsoft.com/office/powerpoint/2010/main" val="437570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9"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60" name="Freeform: Shape 59">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66" name="Oval 65">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68" name="Rectangle 6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in a crowd">
            <a:extLst>
              <a:ext uri="{FF2B5EF4-FFF2-40B4-BE49-F238E27FC236}">
                <a16:creationId xmlns:a16="http://schemas.microsoft.com/office/drawing/2014/main" id="{F95885DC-C952-DD48-8FC9-6E73387BACC7}"/>
              </a:ext>
            </a:extLst>
          </p:cNvPr>
          <p:cNvPicPr>
            <a:picLocks noChangeAspect="1"/>
          </p:cNvPicPr>
          <p:nvPr/>
        </p:nvPicPr>
        <p:blipFill rotWithShape="1">
          <a:blip r:embed="rId3"/>
          <a:srcRect l="9136" r="5822" b="-2"/>
          <a:stretch/>
        </p:blipFill>
        <p:spPr>
          <a:xfrm>
            <a:off x="1291634" y="1148747"/>
            <a:ext cx="4793260" cy="4227387"/>
          </a:xfrm>
          <a:prstGeom prst="rect">
            <a:avLst/>
          </a:prstGeom>
          <a:ln w="28575">
            <a:noFill/>
          </a:ln>
        </p:spPr>
      </p:pic>
      <p:grpSp>
        <p:nvGrpSpPr>
          <p:cNvPr id="70" name="Group 69">
            <a:extLst>
              <a:ext uri="{FF2B5EF4-FFF2-40B4-BE49-F238E27FC236}">
                <a16:creationId xmlns:a16="http://schemas.microsoft.com/office/drawing/2014/main" id="{FC1BD014-5623-4064-BAFE-A5AAAFB3C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35096" y="657544"/>
            <a:ext cx="4843727" cy="5534144"/>
            <a:chOff x="1674895" y="1345036"/>
            <a:chExt cx="5428610" cy="4210939"/>
          </a:xfrm>
        </p:grpSpPr>
        <p:sp>
          <p:nvSpPr>
            <p:cNvPr id="71" name="Rectangle 70">
              <a:extLst>
                <a:ext uri="{FF2B5EF4-FFF2-40B4-BE49-F238E27FC236}">
                  <a16:creationId xmlns:a16="http://schemas.microsoft.com/office/drawing/2014/main" id="{A27BC42E-B225-42FA-9AB5-F860C44BB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EECF5D0B-A89A-4902-8D22-AFB1D55AC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74" name="Rectangle 73">
            <a:extLst>
              <a:ext uri="{FF2B5EF4-FFF2-40B4-BE49-F238E27FC236}">
                <a16:creationId xmlns:a16="http://schemas.microsoft.com/office/drawing/2014/main" id="{7871DA93-90AF-40F3-A1A1-04E166972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8435" y="401247"/>
            <a:ext cx="4860256" cy="566987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37473C-83F3-85EC-7F10-6726E1B35CDB}"/>
              </a:ext>
            </a:extLst>
          </p:cNvPr>
          <p:cNvSpPr>
            <a:spLocks noGrp="1"/>
          </p:cNvSpPr>
          <p:nvPr>
            <p:ph type="title"/>
          </p:nvPr>
        </p:nvSpPr>
        <p:spPr>
          <a:xfrm>
            <a:off x="7012297" y="786880"/>
            <a:ext cx="4203323" cy="3890153"/>
          </a:xfrm>
        </p:spPr>
        <p:txBody>
          <a:bodyPr vert="horz" lIns="91440" tIns="45720" rIns="91440" bIns="45720" rtlCol="0" anchor="b">
            <a:normAutofit/>
          </a:bodyPr>
          <a:lstStyle/>
          <a:p>
            <a:pPr algn="ctr"/>
            <a:r>
              <a:rPr lang="en-US" sz="5100" b="1" cap="all" dirty="0">
                <a:ea typeface="Source Sans Pro SemiBold" panose="020B0603030403020204" pitchFamily="34" charset="0"/>
              </a:rPr>
              <a:t>People other than the user!</a:t>
            </a:r>
          </a:p>
        </p:txBody>
      </p:sp>
      <p:sp>
        <p:nvSpPr>
          <p:cNvPr id="76"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0051" y="771024"/>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8" name="Graphic 212">
            <a:extLst>
              <a:ext uri="{FF2B5EF4-FFF2-40B4-BE49-F238E27FC236}">
                <a16:creationId xmlns:a16="http://schemas.microsoft.com/office/drawing/2014/main" id="{70616F44-B954-409D-87BC-C69465EDE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0051" y="771024"/>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0" name="Freeform: Shape 7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82" name="Freeform: Shape 8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84" name="Oval 83">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512"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6" name="Oval 85">
            <a:extLst>
              <a:ext uri="{FF2B5EF4-FFF2-40B4-BE49-F238E27FC236}">
                <a16:creationId xmlns:a16="http://schemas.microsoft.com/office/drawing/2014/main" id="{5D981608-D865-4AD7-AC34-A2398EA19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512"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8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59160" y="5987064"/>
            <a:ext cx="1054466" cy="469689"/>
            <a:chOff x="9841624" y="4115729"/>
            <a:chExt cx="602169" cy="268223"/>
          </a:xfrm>
          <a:solidFill>
            <a:schemeClr val="tx1"/>
          </a:solidFill>
        </p:grpSpPr>
        <p:sp>
          <p:nvSpPr>
            <p:cNvPr id="89" name="Freeform: Shape 8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Slide Number Placeholder 2">
            <a:extLst>
              <a:ext uri="{FF2B5EF4-FFF2-40B4-BE49-F238E27FC236}">
                <a16:creationId xmlns:a16="http://schemas.microsoft.com/office/drawing/2014/main" id="{98F9DD52-49D6-FA5F-19CD-C6677155A69B}"/>
              </a:ext>
            </a:extLst>
          </p:cNvPr>
          <p:cNvSpPr>
            <a:spLocks noGrp="1"/>
          </p:cNvSpPr>
          <p:nvPr>
            <p:ph type="sldNum" sz="quarter" idx="12"/>
          </p:nvPr>
        </p:nvSpPr>
        <p:spPr/>
        <p:txBody>
          <a:bodyPr/>
          <a:lstStyle/>
          <a:p>
            <a:fld id="{F3450C42-9A0B-4425-92C2-70FCF7C45734}" type="slidenum">
              <a:rPr lang="en-US" smtClean="0"/>
              <a:t>17</a:t>
            </a:fld>
            <a:endParaRPr lang="en-US" dirty="0"/>
          </a:p>
        </p:txBody>
      </p:sp>
    </p:spTree>
    <p:extLst>
      <p:ext uri="{BB962C8B-B14F-4D97-AF65-F5344CB8AC3E}">
        <p14:creationId xmlns:p14="http://schemas.microsoft.com/office/powerpoint/2010/main" val="3257151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7F34E-47A2-7D61-53A3-E9348D8947DC}"/>
              </a:ext>
            </a:extLst>
          </p:cNvPr>
          <p:cNvSpPr>
            <a:spLocks noGrp="1"/>
          </p:cNvSpPr>
          <p:nvPr>
            <p:ph type="title"/>
          </p:nvPr>
        </p:nvSpPr>
        <p:spPr/>
        <p:txBody>
          <a:bodyPr/>
          <a:lstStyle/>
          <a:p>
            <a:r>
              <a:rPr lang="en-US" dirty="0"/>
              <a:t>Aligning to </a:t>
            </a:r>
            <a:r>
              <a:rPr lang="en-US" i="1" dirty="0"/>
              <a:t>morality</a:t>
            </a:r>
            <a:endParaRPr lang="en-US" dirty="0"/>
          </a:p>
        </p:txBody>
      </p:sp>
      <p:sp>
        <p:nvSpPr>
          <p:cNvPr id="3" name="Content Placeholder 2">
            <a:extLst>
              <a:ext uri="{FF2B5EF4-FFF2-40B4-BE49-F238E27FC236}">
                <a16:creationId xmlns:a16="http://schemas.microsoft.com/office/drawing/2014/main" id="{E1F2A6EF-34D3-125F-C5AB-FA334C96294F}"/>
              </a:ext>
            </a:extLst>
          </p:cNvPr>
          <p:cNvSpPr>
            <a:spLocks noGrp="1"/>
          </p:cNvSpPr>
          <p:nvPr>
            <p:ph idx="1"/>
          </p:nvPr>
        </p:nvSpPr>
        <p:spPr/>
        <p:txBody>
          <a:bodyPr/>
          <a:lstStyle/>
          <a:p>
            <a:pPr marL="0" indent="0" algn="just">
              <a:buNone/>
            </a:pPr>
            <a:r>
              <a:rPr lang="en-US" b="1" dirty="0"/>
              <a:t>Fourth</a:t>
            </a:r>
            <a:r>
              <a:rPr lang="en-US" dirty="0"/>
              <a:t> interpretation: AI agent is value-aligned if it does what is </a:t>
            </a:r>
            <a:r>
              <a:rPr lang="en-US" b="1" dirty="0"/>
              <a:t>morally right</a:t>
            </a:r>
            <a:r>
              <a:rPr lang="en-US" dirty="0"/>
              <a:t>.</a:t>
            </a:r>
          </a:p>
          <a:p>
            <a:pPr lvl="1" algn="just"/>
            <a:r>
              <a:rPr lang="en-US" dirty="0"/>
              <a:t>Paperclip AI is misaligned because it’s bad </a:t>
            </a:r>
            <a:r>
              <a:rPr lang="en-US" i="1" dirty="0"/>
              <a:t>for everyone</a:t>
            </a:r>
            <a:r>
              <a:rPr lang="en-US" dirty="0"/>
              <a:t> if the world is destroyed!</a:t>
            </a:r>
          </a:p>
          <a:p>
            <a:pPr marL="0" indent="0" algn="just">
              <a:buNone/>
            </a:pPr>
            <a:endParaRPr lang="en-US" sz="1400" dirty="0"/>
          </a:p>
          <a:p>
            <a:pPr marL="0" indent="0" algn="just">
              <a:buNone/>
            </a:pPr>
            <a:r>
              <a:rPr lang="en-US" dirty="0"/>
              <a:t>This interpretation emphasizes the </a:t>
            </a:r>
            <a:r>
              <a:rPr lang="en-US" b="1" dirty="0"/>
              <a:t>we</a:t>
            </a:r>
            <a:r>
              <a:rPr lang="en-US" dirty="0"/>
              <a:t> in “what we really want.”</a:t>
            </a:r>
          </a:p>
          <a:p>
            <a:pPr marL="0" indent="0" algn="just">
              <a:buNone/>
            </a:pPr>
            <a:endParaRPr lang="en-US" sz="1400" dirty="0"/>
          </a:p>
          <a:p>
            <a:pPr marL="0" indent="0" algn="just">
              <a:buNone/>
            </a:pPr>
            <a:r>
              <a:rPr lang="en-US" dirty="0"/>
              <a:t>What the user intends, prefers, or even what’s in her interest might be bad for others!</a:t>
            </a:r>
          </a:p>
        </p:txBody>
      </p:sp>
      <p:sp>
        <p:nvSpPr>
          <p:cNvPr id="4" name="Slide Number Placeholder 3">
            <a:extLst>
              <a:ext uri="{FF2B5EF4-FFF2-40B4-BE49-F238E27FC236}">
                <a16:creationId xmlns:a16="http://schemas.microsoft.com/office/drawing/2014/main" id="{EFB6C543-84F1-4CA0-8410-0AEF9222FBBF}"/>
              </a:ext>
            </a:extLst>
          </p:cNvPr>
          <p:cNvSpPr>
            <a:spLocks noGrp="1"/>
          </p:cNvSpPr>
          <p:nvPr>
            <p:ph type="sldNum" sz="quarter" idx="12"/>
          </p:nvPr>
        </p:nvSpPr>
        <p:spPr/>
        <p:txBody>
          <a:bodyPr/>
          <a:lstStyle/>
          <a:p>
            <a:fld id="{F3450C42-9A0B-4425-92C2-70FCF7C45734}" type="slidenum">
              <a:rPr lang="en-US" smtClean="0"/>
              <a:t>18</a:t>
            </a:fld>
            <a:endParaRPr lang="en-US" dirty="0"/>
          </a:p>
        </p:txBody>
      </p:sp>
    </p:spTree>
    <p:extLst>
      <p:ext uri="{BB962C8B-B14F-4D97-AF65-F5344CB8AC3E}">
        <p14:creationId xmlns:p14="http://schemas.microsoft.com/office/powerpoint/2010/main" val="60274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9908C-5ED6-4EC1-874C-29505B2509F1}"/>
              </a:ext>
            </a:extLst>
          </p:cNvPr>
          <p:cNvSpPr>
            <a:spLocks noGrp="1"/>
          </p:cNvSpPr>
          <p:nvPr>
            <p:ph type="title"/>
          </p:nvPr>
        </p:nvSpPr>
        <p:spPr/>
        <p:txBody>
          <a:bodyPr/>
          <a:lstStyle/>
          <a:p>
            <a:r>
              <a:rPr lang="en-US" dirty="0"/>
              <a:t>Aligning to </a:t>
            </a:r>
            <a:r>
              <a:rPr lang="en-US" i="1" dirty="0"/>
              <a:t>morality</a:t>
            </a:r>
            <a:endParaRPr lang="en-US" dirty="0"/>
          </a:p>
        </p:txBody>
      </p:sp>
      <p:sp>
        <p:nvSpPr>
          <p:cNvPr id="3" name="Content Placeholder 2">
            <a:extLst>
              <a:ext uri="{FF2B5EF4-FFF2-40B4-BE49-F238E27FC236}">
                <a16:creationId xmlns:a16="http://schemas.microsoft.com/office/drawing/2014/main" id="{F210E36F-D9AC-8F55-9DB7-C2DA06BAE992}"/>
              </a:ext>
            </a:extLst>
          </p:cNvPr>
          <p:cNvSpPr>
            <a:spLocks noGrp="1"/>
          </p:cNvSpPr>
          <p:nvPr>
            <p:ph idx="1"/>
          </p:nvPr>
        </p:nvSpPr>
        <p:spPr/>
        <p:txBody>
          <a:bodyPr/>
          <a:lstStyle/>
          <a:p>
            <a:pPr marL="0" indent="0" algn="just">
              <a:buNone/>
            </a:pPr>
            <a:r>
              <a:rPr lang="en-US" dirty="0"/>
              <a:t>But it wasn’t just a waste of time to start by focusing on the user!</a:t>
            </a:r>
          </a:p>
          <a:p>
            <a:pPr marL="0" indent="0" algn="just">
              <a:buNone/>
            </a:pPr>
            <a:endParaRPr lang="en-US" sz="1400" dirty="0"/>
          </a:p>
          <a:p>
            <a:pPr marL="0" indent="0" algn="just">
              <a:buNone/>
            </a:pPr>
            <a:r>
              <a:rPr lang="en-US" dirty="0"/>
              <a:t>Even though we want to align to morality, we also want to align to what the user wants when what the user wants is morally acceptable.</a:t>
            </a:r>
          </a:p>
          <a:p>
            <a:pPr marL="0" indent="0" algn="just">
              <a:buNone/>
            </a:pPr>
            <a:endParaRPr lang="en-US" sz="1400" dirty="0"/>
          </a:p>
          <a:p>
            <a:pPr marL="0" indent="0" algn="just">
              <a:buNone/>
            </a:pPr>
            <a:r>
              <a:rPr lang="en-US" dirty="0"/>
              <a:t>So it still matters how we think about what the </a:t>
            </a:r>
            <a:r>
              <a:rPr lang="en-US" b="1" dirty="0"/>
              <a:t>user</a:t>
            </a:r>
            <a:r>
              <a:rPr lang="en-US" dirty="0"/>
              <a:t> really wants, even if we need to think about it in the larger moral context.</a:t>
            </a:r>
          </a:p>
        </p:txBody>
      </p:sp>
      <p:sp>
        <p:nvSpPr>
          <p:cNvPr id="4" name="Slide Number Placeholder 3">
            <a:extLst>
              <a:ext uri="{FF2B5EF4-FFF2-40B4-BE49-F238E27FC236}">
                <a16:creationId xmlns:a16="http://schemas.microsoft.com/office/drawing/2014/main" id="{48D5611D-3E62-8353-C515-7E6542CEA5A9}"/>
              </a:ext>
            </a:extLst>
          </p:cNvPr>
          <p:cNvSpPr>
            <a:spLocks noGrp="1"/>
          </p:cNvSpPr>
          <p:nvPr>
            <p:ph type="sldNum" sz="quarter" idx="12"/>
          </p:nvPr>
        </p:nvSpPr>
        <p:spPr/>
        <p:txBody>
          <a:bodyPr/>
          <a:lstStyle/>
          <a:p>
            <a:fld id="{F3450C42-9A0B-4425-92C2-70FCF7C45734}" type="slidenum">
              <a:rPr lang="en-US" smtClean="0"/>
              <a:t>19</a:t>
            </a:fld>
            <a:endParaRPr lang="en-US" dirty="0"/>
          </a:p>
        </p:txBody>
      </p:sp>
    </p:spTree>
    <p:extLst>
      <p:ext uri="{BB962C8B-B14F-4D97-AF65-F5344CB8AC3E}">
        <p14:creationId xmlns:p14="http://schemas.microsoft.com/office/powerpoint/2010/main" val="167905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885E5-9EF5-4E12-3372-492FF008EF9A}"/>
              </a:ext>
            </a:extLst>
          </p:cNvPr>
          <p:cNvSpPr>
            <a:spLocks noGrp="1"/>
          </p:cNvSpPr>
          <p:nvPr>
            <p:ph type="title"/>
          </p:nvPr>
        </p:nvSpPr>
        <p:spPr/>
        <p:txBody>
          <a:bodyPr/>
          <a:lstStyle/>
          <a:p>
            <a:r>
              <a:rPr lang="en-US" dirty="0"/>
              <a:t>Wait, who’s this “Dan” guy?</a:t>
            </a:r>
          </a:p>
        </p:txBody>
      </p:sp>
      <p:sp>
        <p:nvSpPr>
          <p:cNvPr id="3" name="Content Placeholder 2">
            <a:extLst>
              <a:ext uri="{FF2B5EF4-FFF2-40B4-BE49-F238E27FC236}">
                <a16:creationId xmlns:a16="http://schemas.microsoft.com/office/drawing/2014/main" id="{909375B3-7BCF-0D6E-0520-EF63CFD02F92}"/>
              </a:ext>
            </a:extLst>
          </p:cNvPr>
          <p:cNvSpPr>
            <a:spLocks noGrp="1"/>
          </p:cNvSpPr>
          <p:nvPr>
            <p:ph idx="1"/>
          </p:nvPr>
        </p:nvSpPr>
        <p:spPr/>
        <p:txBody>
          <a:bodyPr>
            <a:normAutofit fontScale="92500"/>
          </a:bodyPr>
          <a:lstStyle/>
          <a:p>
            <a:r>
              <a:rPr lang="en-US" sz="3000" dirty="0"/>
              <a:t>Postdoc, HAI and EIS at Stanford</a:t>
            </a:r>
          </a:p>
          <a:p>
            <a:pPr lvl="1"/>
            <a:r>
              <a:rPr lang="en-US" sz="2600" dirty="0"/>
              <a:t>Embedding ethics into CS courses like this one!</a:t>
            </a:r>
          </a:p>
          <a:p>
            <a:pPr marL="0" indent="0">
              <a:buNone/>
            </a:pPr>
            <a:endParaRPr lang="en-US" sz="1500" dirty="0"/>
          </a:p>
          <a:p>
            <a:r>
              <a:rPr lang="en-US" sz="3000" dirty="0"/>
              <a:t>PhD in Philosophy, University of Pittsburgh</a:t>
            </a:r>
          </a:p>
          <a:p>
            <a:pPr lvl="1"/>
            <a:r>
              <a:rPr lang="en-US" sz="2600" dirty="0"/>
              <a:t>Dissertation on moral theory</a:t>
            </a:r>
          </a:p>
          <a:p>
            <a:pPr lvl="2"/>
            <a:r>
              <a:rPr lang="en-US" sz="2200" dirty="0"/>
              <a:t>Basically, trying to think systematically about </a:t>
            </a:r>
            <a:r>
              <a:rPr lang="en-US" sz="2200" b="1" dirty="0"/>
              <a:t>value</a:t>
            </a:r>
            <a:endParaRPr lang="en-US" dirty="0"/>
          </a:p>
          <a:p>
            <a:endParaRPr lang="en-US" sz="1500" dirty="0"/>
          </a:p>
          <a:p>
            <a:r>
              <a:rPr lang="en-US" sz="3000" dirty="0"/>
              <a:t>BA in Computer Science, Amherst College</a:t>
            </a:r>
          </a:p>
          <a:p>
            <a:pPr lvl="1"/>
            <a:r>
              <a:rPr lang="en-US" sz="2600" dirty="0"/>
              <a:t>Plus a few years as a software developer in fintech and e-commerce</a:t>
            </a:r>
          </a:p>
        </p:txBody>
      </p:sp>
      <p:grpSp>
        <p:nvGrpSpPr>
          <p:cNvPr id="4" name="Group 3">
            <a:extLst>
              <a:ext uri="{FF2B5EF4-FFF2-40B4-BE49-F238E27FC236}">
                <a16:creationId xmlns:a16="http://schemas.microsoft.com/office/drawing/2014/main" id="{E6F62F13-23C9-53A8-E14A-2BC4993EE9F1}"/>
              </a:ext>
            </a:extLst>
          </p:cNvPr>
          <p:cNvGrpSpPr/>
          <p:nvPr/>
        </p:nvGrpSpPr>
        <p:grpSpPr>
          <a:xfrm>
            <a:off x="7253423" y="1930808"/>
            <a:ext cx="4346129" cy="359067"/>
            <a:chOff x="4294061" y="6131635"/>
            <a:chExt cx="4346129" cy="359067"/>
          </a:xfrm>
        </p:grpSpPr>
        <p:pic>
          <p:nvPicPr>
            <p:cNvPr id="5" name="Picture 9" descr="A picture containing text&#10;&#10;Description automatically generated">
              <a:extLst>
                <a:ext uri="{FF2B5EF4-FFF2-40B4-BE49-F238E27FC236}">
                  <a16:creationId xmlns:a16="http://schemas.microsoft.com/office/drawing/2014/main" id="{DFDA0DF4-2957-035B-C0F1-8AADAD1E2DD2}"/>
                </a:ext>
              </a:extLst>
            </p:cNvPr>
            <p:cNvPicPr>
              <a:picLocks noChangeAspect="1"/>
            </p:cNvPicPr>
            <p:nvPr/>
          </p:nvPicPr>
          <p:blipFill>
            <a:blip r:embed="rId3"/>
            <a:stretch>
              <a:fillRect/>
            </a:stretch>
          </p:blipFill>
          <p:spPr>
            <a:xfrm>
              <a:off x="4294061" y="6131635"/>
              <a:ext cx="1814001" cy="359067"/>
            </a:xfrm>
            <a:prstGeom prst="rect">
              <a:avLst/>
            </a:prstGeom>
          </p:spPr>
        </p:pic>
        <p:pic>
          <p:nvPicPr>
            <p:cNvPr id="6" name="Picture 10" descr="A picture containing text, clipart&#10;&#10;Description automatically generated">
              <a:extLst>
                <a:ext uri="{FF2B5EF4-FFF2-40B4-BE49-F238E27FC236}">
                  <a16:creationId xmlns:a16="http://schemas.microsoft.com/office/drawing/2014/main" id="{C29B9BAF-E571-1EC3-6246-A549E151F0DD}"/>
                </a:ext>
              </a:extLst>
            </p:cNvPr>
            <p:cNvPicPr>
              <a:picLocks noChangeAspect="1"/>
            </p:cNvPicPr>
            <p:nvPr/>
          </p:nvPicPr>
          <p:blipFill rotWithShape="1">
            <a:blip r:embed="rId4"/>
            <a:srcRect l="5706" t="16393" r="5706" b="14754"/>
            <a:stretch/>
          </p:blipFill>
          <p:spPr>
            <a:xfrm>
              <a:off x="6210026" y="6137040"/>
              <a:ext cx="2430164" cy="347360"/>
            </a:xfrm>
            <a:prstGeom prst="rect">
              <a:avLst/>
            </a:prstGeom>
          </p:spPr>
        </p:pic>
      </p:grpSp>
      <p:sp>
        <p:nvSpPr>
          <p:cNvPr id="7" name="Slide Number Placeholder 6">
            <a:extLst>
              <a:ext uri="{FF2B5EF4-FFF2-40B4-BE49-F238E27FC236}">
                <a16:creationId xmlns:a16="http://schemas.microsoft.com/office/drawing/2014/main" id="{93A1BC16-39C8-3108-8501-2204D62CDAB3}"/>
              </a:ext>
            </a:extLst>
          </p:cNvPr>
          <p:cNvSpPr>
            <a:spLocks noGrp="1"/>
          </p:cNvSpPr>
          <p:nvPr>
            <p:ph type="sldNum" sz="quarter" idx="12"/>
          </p:nvPr>
        </p:nvSpPr>
        <p:spPr/>
        <p:txBody>
          <a:bodyPr/>
          <a:lstStyle/>
          <a:p>
            <a:fld id="{F3450C42-9A0B-4425-92C2-70FCF7C45734}" type="slidenum">
              <a:rPr lang="en-US" smtClean="0"/>
              <a:t>2</a:t>
            </a:fld>
            <a:endParaRPr lang="en-US" dirty="0"/>
          </a:p>
        </p:txBody>
      </p:sp>
    </p:spTree>
    <p:extLst>
      <p:ext uri="{BB962C8B-B14F-4D97-AF65-F5344CB8AC3E}">
        <p14:creationId xmlns:p14="http://schemas.microsoft.com/office/powerpoint/2010/main" val="15054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8AE82-F9CF-DA9E-2EAA-712A986275D0}"/>
              </a:ext>
            </a:extLst>
          </p:cNvPr>
          <p:cNvSpPr>
            <a:spLocks noGrp="1"/>
          </p:cNvSpPr>
          <p:nvPr>
            <p:ph type="title"/>
          </p:nvPr>
        </p:nvSpPr>
        <p:spPr/>
        <p:txBody>
          <a:bodyPr/>
          <a:lstStyle/>
          <a:p>
            <a:r>
              <a:rPr lang="en-US" dirty="0"/>
              <a:t>Aligning to </a:t>
            </a:r>
            <a:r>
              <a:rPr lang="en-US" i="1" dirty="0"/>
              <a:t>morality</a:t>
            </a:r>
            <a:endParaRPr lang="en-US" dirty="0"/>
          </a:p>
        </p:txBody>
      </p:sp>
      <p:sp>
        <p:nvSpPr>
          <p:cNvPr id="3" name="Content Placeholder 2">
            <a:extLst>
              <a:ext uri="{FF2B5EF4-FFF2-40B4-BE49-F238E27FC236}">
                <a16:creationId xmlns:a16="http://schemas.microsoft.com/office/drawing/2014/main" id="{5D72B3BF-2B6B-F2CE-826D-E84538ACBB7F}"/>
              </a:ext>
            </a:extLst>
          </p:cNvPr>
          <p:cNvSpPr>
            <a:spLocks noGrp="1"/>
          </p:cNvSpPr>
          <p:nvPr>
            <p:ph idx="1"/>
          </p:nvPr>
        </p:nvSpPr>
        <p:spPr/>
        <p:txBody>
          <a:bodyPr/>
          <a:lstStyle/>
          <a:p>
            <a:pPr marL="0" indent="0" algn="just">
              <a:buNone/>
            </a:pPr>
            <a:r>
              <a:rPr lang="en-US" dirty="0"/>
              <a:t>A philosophical problem: Which things really </a:t>
            </a:r>
            <a:r>
              <a:rPr lang="en-US" i="1" dirty="0"/>
              <a:t>are</a:t>
            </a:r>
            <a:r>
              <a:rPr lang="en-US" dirty="0"/>
              <a:t> morally right?</a:t>
            </a:r>
          </a:p>
          <a:p>
            <a:pPr marL="0" indent="0" algn="just">
              <a:buNone/>
            </a:pPr>
            <a:endParaRPr lang="en-US" sz="1400" dirty="0"/>
          </a:p>
          <a:p>
            <a:pPr marL="0" indent="0" algn="just">
              <a:buNone/>
            </a:pPr>
            <a:r>
              <a:rPr lang="en-US" dirty="0"/>
              <a:t>There’s a lot of disagreement on this one too!</a:t>
            </a:r>
            <a:endParaRPr lang="en-US" sz="1400" dirty="0"/>
          </a:p>
          <a:p>
            <a:pPr lvl="1" algn="just"/>
            <a:r>
              <a:rPr lang="en-US" dirty="0"/>
              <a:t>Is it right to lie to spare someone’s feelings?</a:t>
            </a:r>
          </a:p>
          <a:p>
            <a:pPr lvl="1" algn="just"/>
            <a:r>
              <a:rPr lang="en-US" dirty="0"/>
              <a:t>Is it right to pirate copyrighted material?</a:t>
            </a:r>
          </a:p>
          <a:p>
            <a:pPr lvl="1" algn="just"/>
            <a:r>
              <a:rPr lang="en-US" dirty="0"/>
              <a:t>Is it right to buy luxuries when you could donate to charity instead?</a:t>
            </a:r>
          </a:p>
          <a:p>
            <a:pPr lvl="1" algn="just"/>
            <a:r>
              <a:rPr lang="en-US" dirty="0"/>
              <a:t>Is it right to kill one person to save five?</a:t>
            </a:r>
          </a:p>
          <a:p>
            <a:pPr marL="457200" lvl="1" indent="0" algn="just">
              <a:buNone/>
            </a:pPr>
            <a:r>
              <a:rPr lang="en-US" dirty="0"/>
              <a:t>                                                             … a thousand?</a:t>
            </a:r>
          </a:p>
          <a:p>
            <a:pPr marL="457200" lvl="1" indent="0" algn="just">
              <a:buNone/>
            </a:pPr>
            <a:r>
              <a:rPr lang="en-US" dirty="0"/>
              <a:t>                                                             … a million?</a:t>
            </a:r>
          </a:p>
        </p:txBody>
      </p:sp>
      <p:sp>
        <p:nvSpPr>
          <p:cNvPr id="4" name="Slide Number Placeholder 3">
            <a:extLst>
              <a:ext uri="{FF2B5EF4-FFF2-40B4-BE49-F238E27FC236}">
                <a16:creationId xmlns:a16="http://schemas.microsoft.com/office/drawing/2014/main" id="{6957E587-DD3C-EA77-9026-688E3DEA145E}"/>
              </a:ext>
            </a:extLst>
          </p:cNvPr>
          <p:cNvSpPr>
            <a:spLocks noGrp="1"/>
          </p:cNvSpPr>
          <p:nvPr>
            <p:ph type="sldNum" sz="quarter" idx="12"/>
          </p:nvPr>
        </p:nvSpPr>
        <p:spPr/>
        <p:txBody>
          <a:bodyPr/>
          <a:lstStyle/>
          <a:p>
            <a:fld id="{F3450C42-9A0B-4425-92C2-70FCF7C45734}" type="slidenum">
              <a:rPr lang="en-US" smtClean="0"/>
              <a:t>20</a:t>
            </a:fld>
            <a:endParaRPr lang="en-US" dirty="0"/>
          </a:p>
        </p:txBody>
      </p:sp>
    </p:spTree>
    <p:extLst>
      <p:ext uri="{BB962C8B-B14F-4D97-AF65-F5344CB8AC3E}">
        <p14:creationId xmlns:p14="http://schemas.microsoft.com/office/powerpoint/2010/main" val="91922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F2FBB-E11B-34E2-E67C-215296F370BF}"/>
              </a:ext>
            </a:extLst>
          </p:cNvPr>
          <p:cNvSpPr>
            <a:spLocks noGrp="1"/>
          </p:cNvSpPr>
          <p:nvPr>
            <p:ph type="title"/>
          </p:nvPr>
        </p:nvSpPr>
        <p:spPr/>
        <p:txBody>
          <a:bodyPr/>
          <a:lstStyle/>
          <a:p>
            <a:r>
              <a:rPr lang="en-US" dirty="0"/>
              <a:t>Aligning to the </a:t>
            </a:r>
            <a:r>
              <a:rPr lang="en-US" i="1" dirty="0"/>
              <a:t>best moral theory</a:t>
            </a:r>
          </a:p>
        </p:txBody>
      </p:sp>
      <p:sp>
        <p:nvSpPr>
          <p:cNvPr id="3" name="Content Placeholder 2">
            <a:extLst>
              <a:ext uri="{FF2B5EF4-FFF2-40B4-BE49-F238E27FC236}">
                <a16:creationId xmlns:a16="http://schemas.microsoft.com/office/drawing/2014/main" id="{14B88DE6-10AA-00FC-9DCA-D9431BA0C861}"/>
              </a:ext>
            </a:extLst>
          </p:cNvPr>
          <p:cNvSpPr>
            <a:spLocks noGrp="1"/>
          </p:cNvSpPr>
          <p:nvPr>
            <p:ph idx="1"/>
          </p:nvPr>
        </p:nvSpPr>
        <p:spPr/>
        <p:txBody>
          <a:bodyPr>
            <a:normAutofit lnSpcReduction="10000"/>
          </a:bodyPr>
          <a:lstStyle/>
          <a:p>
            <a:pPr marL="0" indent="0" algn="just">
              <a:buNone/>
            </a:pPr>
            <a:r>
              <a:rPr lang="en-US" dirty="0"/>
              <a:t>A </a:t>
            </a:r>
            <a:r>
              <a:rPr lang="en-US" b="1" dirty="0"/>
              <a:t>moral theory</a:t>
            </a:r>
            <a:r>
              <a:rPr lang="en-US" dirty="0"/>
              <a:t> is a systematic account of morality that aims to answer questions like these.</a:t>
            </a:r>
          </a:p>
          <a:p>
            <a:pPr lvl="1" algn="just"/>
            <a:r>
              <a:rPr lang="en-US" dirty="0"/>
              <a:t>For example, </a:t>
            </a:r>
            <a:r>
              <a:rPr lang="en-US" i="1" dirty="0"/>
              <a:t>consequentialism</a:t>
            </a:r>
            <a:r>
              <a:rPr lang="en-US" dirty="0"/>
              <a:t> says that an act is right </a:t>
            </a:r>
            <a:r>
              <a:rPr lang="en-US" dirty="0" err="1"/>
              <a:t>iff</a:t>
            </a:r>
            <a:r>
              <a:rPr lang="en-US" dirty="0"/>
              <a:t> it produces the greatest net good of any act available.</a:t>
            </a:r>
          </a:p>
          <a:p>
            <a:pPr lvl="1" algn="just"/>
            <a:r>
              <a:rPr lang="en-US" dirty="0"/>
              <a:t>Is it right to lie to spare someone’s feelings? It could be, if you can get away with it!</a:t>
            </a:r>
          </a:p>
          <a:p>
            <a:pPr lvl="1" algn="just"/>
            <a:endParaRPr lang="en-US" sz="1400" dirty="0"/>
          </a:p>
          <a:p>
            <a:pPr marL="0" indent="0" algn="just">
              <a:buNone/>
            </a:pPr>
            <a:r>
              <a:rPr lang="en-US" dirty="0"/>
              <a:t>Idea: align AI agents to the </a:t>
            </a:r>
            <a:r>
              <a:rPr lang="en-US" b="1" dirty="0"/>
              <a:t>correct</a:t>
            </a:r>
            <a:r>
              <a:rPr lang="en-US" dirty="0"/>
              <a:t> or </a:t>
            </a:r>
            <a:r>
              <a:rPr lang="en-US" b="1" dirty="0"/>
              <a:t>best</a:t>
            </a:r>
            <a:r>
              <a:rPr lang="en-US" dirty="0"/>
              <a:t> moral theory.</a:t>
            </a:r>
          </a:p>
          <a:p>
            <a:pPr lvl="1" algn="just"/>
            <a:r>
              <a:rPr lang="en-US" dirty="0"/>
              <a:t>If that theory were consequentialism, value alignment would be about training AI agents to do what they can to maximize net good.</a:t>
            </a:r>
          </a:p>
        </p:txBody>
      </p:sp>
      <p:sp>
        <p:nvSpPr>
          <p:cNvPr id="4" name="Slide Number Placeholder 3">
            <a:extLst>
              <a:ext uri="{FF2B5EF4-FFF2-40B4-BE49-F238E27FC236}">
                <a16:creationId xmlns:a16="http://schemas.microsoft.com/office/drawing/2014/main" id="{804A76B4-2465-EFB4-E3F8-06C911C287AC}"/>
              </a:ext>
            </a:extLst>
          </p:cNvPr>
          <p:cNvSpPr>
            <a:spLocks noGrp="1"/>
          </p:cNvSpPr>
          <p:nvPr>
            <p:ph type="sldNum" sz="quarter" idx="12"/>
          </p:nvPr>
        </p:nvSpPr>
        <p:spPr/>
        <p:txBody>
          <a:bodyPr/>
          <a:lstStyle/>
          <a:p>
            <a:fld id="{F3450C42-9A0B-4425-92C2-70FCF7C45734}" type="slidenum">
              <a:rPr lang="en-US" smtClean="0"/>
              <a:t>21</a:t>
            </a:fld>
            <a:endParaRPr lang="en-US" dirty="0"/>
          </a:p>
        </p:txBody>
      </p:sp>
    </p:spTree>
    <p:extLst>
      <p:ext uri="{BB962C8B-B14F-4D97-AF65-F5344CB8AC3E}">
        <p14:creationId xmlns:p14="http://schemas.microsoft.com/office/powerpoint/2010/main" val="331667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F2FBB-E11B-34E2-E67C-215296F370BF}"/>
              </a:ext>
            </a:extLst>
          </p:cNvPr>
          <p:cNvSpPr>
            <a:spLocks noGrp="1"/>
          </p:cNvSpPr>
          <p:nvPr>
            <p:ph type="title"/>
          </p:nvPr>
        </p:nvSpPr>
        <p:spPr/>
        <p:txBody>
          <a:bodyPr/>
          <a:lstStyle/>
          <a:p>
            <a:r>
              <a:rPr lang="en-US" dirty="0"/>
              <a:t>Aligning to the </a:t>
            </a:r>
            <a:r>
              <a:rPr lang="en-US" i="1" dirty="0"/>
              <a:t>best moral theory</a:t>
            </a:r>
          </a:p>
        </p:txBody>
      </p:sp>
      <p:sp>
        <p:nvSpPr>
          <p:cNvPr id="3" name="Content Placeholder 2">
            <a:extLst>
              <a:ext uri="{FF2B5EF4-FFF2-40B4-BE49-F238E27FC236}">
                <a16:creationId xmlns:a16="http://schemas.microsoft.com/office/drawing/2014/main" id="{14B88DE6-10AA-00FC-9DCA-D9431BA0C861}"/>
              </a:ext>
            </a:extLst>
          </p:cNvPr>
          <p:cNvSpPr>
            <a:spLocks noGrp="1"/>
          </p:cNvSpPr>
          <p:nvPr>
            <p:ph idx="1"/>
          </p:nvPr>
        </p:nvSpPr>
        <p:spPr/>
        <p:txBody>
          <a:bodyPr/>
          <a:lstStyle/>
          <a:p>
            <a:pPr marL="0" indent="0" algn="just">
              <a:buNone/>
            </a:pPr>
            <a:r>
              <a:rPr lang="en-US" dirty="0"/>
              <a:t>A now familiar problem: philosophers </a:t>
            </a:r>
            <a:r>
              <a:rPr lang="en-US" i="1" dirty="0"/>
              <a:t>disagree</a:t>
            </a:r>
            <a:r>
              <a:rPr lang="en-US" dirty="0"/>
              <a:t> about what the best moral theory is, or even if there is one!</a:t>
            </a:r>
          </a:p>
          <a:p>
            <a:pPr marL="0" indent="0" algn="just">
              <a:buNone/>
            </a:pPr>
            <a:endParaRPr lang="en-US" sz="1400" i="1" dirty="0"/>
          </a:p>
          <a:p>
            <a:pPr marL="0" indent="0" algn="just">
              <a:buNone/>
            </a:pPr>
            <a:r>
              <a:rPr lang="en-US" i="1" dirty="0" err="1"/>
              <a:t>Prioritarianism</a:t>
            </a:r>
            <a:r>
              <a:rPr lang="en-US" dirty="0"/>
              <a:t>: Produce the greatest </a:t>
            </a:r>
            <a:r>
              <a:rPr lang="en-US" i="1" dirty="0"/>
              <a:t>weighted</a:t>
            </a:r>
            <a:r>
              <a:rPr lang="en-US" dirty="0"/>
              <a:t> sum of good, with the interests of those who are worse off given more weight.</a:t>
            </a:r>
          </a:p>
          <a:p>
            <a:pPr marL="0" indent="0" algn="just">
              <a:buNone/>
            </a:pPr>
            <a:endParaRPr lang="en-US" sz="1400" i="1" dirty="0"/>
          </a:p>
          <a:p>
            <a:pPr marL="0" indent="0" algn="just">
              <a:buNone/>
            </a:pPr>
            <a:r>
              <a:rPr lang="en-US" i="1" dirty="0"/>
              <a:t>Maximin</a:t>
            </a:r>
            <a:r>
              <a:rPr lang="en-US" dirty="0"/>
              <a:t>: Make things as good as possible for the worst off.</a:t>
            </a:r>
            <a:endParaRPr lang="en-US" i="1" dirty="0"/>
          </a:p>
        </p:txBody>
      </p:sp>
      <p:sp>
        <p:nvSpPr>
          <p:cNvPr id="4" name="Slide Number Placeholder 3">
            <a:extLst>
              <a:ext uri="{FF2B5EF4-FFF2-40B4-BE49-F238E27FC236}">
                <a16:creationId xmlns:a16="http://schemas.microsoft.com/office/drawing/2014/main" id="{0193E0AC-6CD1-53DE-CC41-168012EC3840}"/>
              </a:ext>
            </a:extLst>
          </p:cNvPr>
          <p:cNvSpPr>
            <a:spLocks noGrp="1"/>
          </p:cNvSpPr>
          <p:nvPr>
            <p:ph type="sldNum" sz="quarter" idx="12"/>
          </p:nvPr>
        </p:nvSpPr>
        <p:spPr/>
        <p:txBody>
          <a:bodyPr/>
          <a:lstStyle/>
          <a:p>
            <a:fld id="{F3450C42-9A0B-4425-92C2-70FCF7C45734}" type="slidenum">
              <a:rPr lang="en-US" smtClean="0"/>
              <a:t>22</a:t>
            </a:fld>
            <a:endParaRPr lang="en-US" dirty="0"/>
          </a:p>
        </p:txBody>
      </p:sp>
    </p:spTree>
    <p:extLst>
      <p:ext uri="{BB962C8B-B14F-4D97-AF65-F5344CB8AC3E}">
        <p14:creationId xmlns:p14="http://schemas.microsoft.com/office/powerpoint/2010/main" val="325696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D28E1-3073-E148-2135-8CA42793627D}"/>
              </a:ext>
            </a:extLst>
          </p:cNvPr>
          <p:cNvSpPr>
            <a:spLocks noGrp="1"/>
          </p:cNvSpPr>
          <p:nvPr>
            <p:ph type="title"/>
          </p:nvPr>
        </p:nvSpPr>
        <p:spPr/>
        <p:txBody>
          <a:bodyPr/>
          <a:lstStyle/>
          <a:p>
            <a:r>
              <a:rPr lang="en-US" dirty="0"/>
              <a:t>Aligning to the </a:t>
            </a:r>
            <a:r>
              <a:rPr lang="en-US" i="1" dirty="0"/>
              <a:t>best moral theory</a:t>
            </a:r>
            <a:endParaRPr lang="en-US" dirty="0"/>
          </a:p>
        </p:txBody>
      </p:sp>
      <p:sp>
        <p:nvSpPr>
          <p:cNvPr id="3" name="Content Placeholder 2">
            <a:extLst>
              <a:ext uri="{FF2B5EF4-FFF2-40B4-BE49-F238E27FC236}">
                <a16:creationId xmlns:a16="http://schemas.microsoft.com/office/drawing/2014/main" id="{ED354F7C-7F27-89C8-9880-432DD8F86AE4}"/>
              </a:ext>
            </a:extLst>
          </p:cNvPr>
          <p:cNvSpPr>
            <a:spLocks noGrp="1"/>
          </p:cNvSpPr>
          <p:nvPr>
            <p:ph idx="1"/>
          </p:nvPr>
        </p:nvSpPr>
        <p:spPr/>
        <p:txBody>
          <a:bodyPr>
            <a:normAutofit/>
          </a:bodyPr>
          <a:lstStyle/>
          <a:p>
            <a:pPr marL="0" indent="0" algn="just">
              <a:buNone/>
            </a:pPr>
            <a:r>
              <a:rPr lang="en-US" i="1" dirty="0"/>
              <a:t>Satisficing</a:t>
            </a:r>
            <a:r>
              <a:rPr lang="en-US" dirty="0"/>
              <a:t>: Produce a </a:t>
            </a:r>
            <a:r>
              <a:rPr lang="en-US" i="1" dirty="0"/>
              <a:t>sufficiently great</a:t>
            </a:r>
            <a:r>
              <a:rPr lang="en-US" dirty="0"/>
              <a:t> (weighted) sum of good.</a:t>
            </a:r>
          </a:p>
          <a:p>
            <a:pPr marL="0" indent="0" algn="just">
              <a:buNone/>
            </a:pPr>
            <a:endParaRPr lang="en-US" sz="1400" i="1" dirty="0"/>
          </a:p>
          <a:p>
            <a:pPr marL="0" indent="0" algn="just">
              <a:buNone/>
            </a:pPr>
            <a:r>
              <a:rPr lang="en-US" i="1" dirty="0"/>
              <a:t>Deontology</a:t>
            </a:r>
            <a:r>
              <a:rPr lang="en-US" dirty="0"/>
              <a:t>: Even acts with good consequences can be wrong if they violate certain moral</a:t>
            </a:r>
            <a:r>
              <a:rPr lang="en-US" i="1" dirty="0"/>
              <a:t> rules</a:t>
            </a:r>
            <a:r>
              <a:rPr lang="en-US" dirty="0"/>
              <a:t> or </a:t>
            </a:r>
            <a:r>
              <a:rPr lang="en-US" i="1" dirty="0"/>
              <a:t>rights</a:t>
            </a:r>
            <a:r>
              <a:rPr lang="en-US" dirty="0"/>
              <a:t>.</a:t>
            </a:r>
          </a:p>
          <a:p>
            <a:pPr lvl="1" algn="just"/>
            <a:r>
              <a:rPr lang="en-US" dirty="0"/>
              <a:t>Common deontological rules: don’t murder anyone, don’t steal, don’t lie, keep your promises, etc.</a:t>
            </a:r>
          </a:p>
          <a:p>
            <a:pPr lvl="1" algn="just"/>
            <a:r>
              <a:rPr lang="en-US" dirty="0"/>
              <a:t>Rules/rights themselves might be justified by their consequences!</a:t>
            </a:r>
          </a:p>
        </p:txBody>
      </p:sp>
      <p:sp>
        <p:nvSpPr>
          <p:cNvPr id="4" name="Slide Number Placeholder 3">
            <a:extLst>
              <a:ext uri="{FF2B5EF4-FFF2-40B4-BE49-F238E27FC236}">
                <a16:creationId xmlns:a16="http://schemas.microsoft.com/office/drawing/2014/main" id="{53B5E468-858E-98EC-8A13-16C97F62DDD9}"/>
              </a:ext>
            </a:extLst>
          </p:cNvPr>
          <p:cNvSpPr>
            <a:spLocks noGrp="1"/>
          </p:cNvSpPr>
          <p:nvPr>
            <p:ph type="sldNum" sz="quarter" idx="12"/>
          </p:nvPr>
        </p:nvSpPr>
        <p:spPr/>
        <p:txBody>
          <a:bodyPr/>
          <a:lstStyle/>
          <a:p>
            <a:fld id="{F3450C42-9A0B-4425-92C2-70FCF7C45734}" type="slidenum">
              <a:rPr lang="en-US" smtClean="0"/>
              <a:t>23</a:t>
            </a:fld>
            <a:endParaRPr lang="en-US" dirty="0"/>
          </a:p>
        </p:txBody>
      </p:sp>
    </p:spTree>
    <p:extLst>
      <p:ext uri="{BB962C8B-B14F-4D97-AF65-F5344CB8AC3E}">
        <p14:creationId xmlns:p14="http://schemas.microsoft.com/office/powerpoint/2010/main" val="300317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0FF7A-21B0-E86C-94B2-7E2D8910D21E}"/>
              </a:ext>
            </a:extLst>
          </p:cNvPr>
          <p:cNvSpPr>
            <a:spLocks noGrp="1"/>
          </p:cNvSpPr>
          <p:nvPr>
            <p:ph type="title"/>
          </p:nvPr>
        </p:nvSpPr>
        <p:spPr/>
        <p:txBody>
          <a:bodyPr/>
          <a:lstStyle/>
          <a:p>
            <a:r>
              <a:rPr lang="en-US" dirty="0"/>
              <a:t>Aligning to the </a:t>
            </a:r>
            <a:r>
              <a:rPr lang="en-US" i="1" dirty="0"/>
              <a:t>best moral theory</a:t>
            </a:r>
            <a:endParaRPr lang="en-US" dirty="0"/>
          </a:p>
        </p:txBody>
      </p:sp>
      <p:sp>
        <p:nvSpPr>
          <p:cNvPr id="3" name="Content Placeholder 2">
            <a:extLst>
              <a:ext uri="{FF2B5EF4-FFF2-40B4-BE49-F238E27FC236}">
                <a16:creationId xmlns:a16="http://schemas.microsoft.com/office/drawing/2014/main" id="{5C84EC34-E274-9390-A17B-2060C2EEF00E}"/>
              </a:ext>
            </a:extLst>
          </p:cNvPr>
          <p:cNvSpPr>
            <a:spLocks noGrp="1"/>
          </p:cNvSpPr>
          <p:nvPr>
            <p:ph idx="1"/>
          </p:nvPr>
        </p:nvSpPr>
        <p:spPr/>
        <p:txBody>
          <a:bodyPr/>
          <a:lstStyle/>
          <a:p>
            <a:pPr marL="0" indent="0" algn="just">
              <a:buNone/>
            </a:pPr>
            <a:r>
              <a:rPr lang="en-US" dirty="0"/>
              <a:t>Another problem: even if we knew the best moral theory, it might be bad to design AI agents to act on moral values that their users </a:t>
            </a:r>
            <a:r>
              <a:rPr lang="en-US" b="1" dirty="0"/>
              <a:t>don’t share</a:t>
            </a:r>
            <a:r>
              <a:rPr lang="en-US" dirty="0"/>
              <a:t>.</a:t>
            </a:r>
          </a:p>
          <a:p>
            <a:pPr marL="0" indent="0" algn="just">
              <a:buNone/>
            </a:pPr>
            <a:endParaRPr lang="en-US" dirty="0"/>
          </a:p>
          <a:p>
            <a:pPr marL="0" indent="0" algn="just">
              <a:buNone/>
            </a:pPr>
            <a:r>
              <a:rPr lang="en-US" dirty="0"/>
              <a:t>This might be bad for moral reasons (avoiding paternalism) or more practical ones (users might not trust AI agent, might try to oppose it, etc.)</a:t>
            </a:r>
          </a:p>
        </p:txBody>
      </p:sp>
      <p:sp>
        <p:nvSpPr>
          <p:cNvPr id="4" name="Slide Number Placeholder 3">
            <a:extLst>
              <a:ext uri="{FF2B5EF4-FFF2-40B4-BE49-F238E27FC236}">
                <a16:creationId xmlns:a16="http://schemas.microsoft.com/office/drawing/2014/main" id="{F19C8550-504D-B5B1-7117-7E4A278BCFD8}"/>
              </a:ext>
            </a:extLst>
          </p:cNvPr>
          <p:cNvSpPr>
            <a:spLocks noGrp="1"/>
          </p:cNvSpPr>
          <p:nvPr>
            <p:ph type="sldNum" sz="quarter" idx="12"/>
          </p:nvPr>
        </p:nvSpPr>
        <p:spPr/>
        <p:txBody>
          <a:bodyPr/>
          <a:lstStyle/>
          <a:p>
            <a:fld id="{F3450C42-9A0B-4425-92C2-70FCF7C45734}" type="slidenum">
              <a:rPr lang="en-US" smtClean="0"/>
              <a:t>24</a:t>
            </a:fld>
            <a:endParaRPr lang="en-US" dirty="0"/>
          </a:p>
        </p:txBody>
      </p:sp>
    </p:spTree>
    <p:extLst>
      <p:ext uri="{BB962C8B-B14F-4D97-AF65-F5344CB8AC3E}">
        <p14:creationId xmlns:p14="http://schemas.microsoft.com/office/powerpoint/2010/main" val="156234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C6DCA-E4C5-0A6E-6EC1-BDB47DBBA172}"/>
              </a:ext>
            </a:extLst>
          </p:cNvPr>
          <p:cNvSpPr>
            <a:spLocks noGrp="1"/>
          </p:cNvSpPr>
          <p:nvPr>
            <p:ph type="title"/>
          </p:nvPr>
        </p:nvSpPr>
        <p:spPr/>
        <p:txBody>
          <a:bodyPr/>
          <a:lstStyle/>
          <a:p>
            <a:r>
              <a:rPr lang="en-US" dirty="0"/>
              <a:t>Aligning to </a:t>
            </a:r>
            <a:r>
              <a:rPr lang="en-US" i="1" dirty="0"/>
              <a:t>common-sense morality</a:t>
            </a:r>
          </a:p>
        </p:txBody>
      </p:sp>
      <p:sp>
        <p:nvSpPr>
          <p:cNvPr id="3" name="Content Placeholder 2">
            <a:extLst>
              <a:ext uri="{FF2B5EF4-FFF2-40B4-BE49-F238E27FC236}">
                <a16:creationId xmlns:a16="http://schemas.microsoft.com/office/drawing/2014/main" id="{70786F46-A9BE-3D6F-EEDF-0E282BE4018F}"/>
              </a:ext>
            </a:extLst>
          </p:cNvPr>
          <p:cNvSpPr>
            <a:spLocks noGrp="1"/>
          </p:cNvSpPr>
          <p:nvPr>
            <p:ph idx="1"/>
          </p:nvPr>
        </p:nvSpPr>
        <p:spPr/>
        <p:txBody>
          <a:bodyPr/>
          <a:lstStyle/>
          <a:p>
            <a:pPr marL="0" indent="0" algn="just">
              <a:buNone/>
            </a:pPr>
            <a:r>
              <a:rPr lang="en-US" dirty="0"/>
              <a:t>There’s lots of moral </a:t>
            </a:r>
            <a:r>
              <a:rPr lang="en-US" i="1" dirty="0"/>
              <a:t>disagreement</a:t>
            </a:r>
            <a:r>
              <a:rPr lang="en-US" dirty="0"/>
              <a:t>, but also a lot of </a:t>
            </a:r>
            <a:r>
              <a:rPr lang="en-US" i="1" dirty="0"/>
              <a:t>agreement</a:t>
            </a:r>
            <a:r>
              <a:rPr lang="en-US" dirty="0"/>
              <a:t>.</a:t>
            </a:r>
          </a:p>
          <a:p>
            <a:pPr marL="0" indent="0" algn="just">
              <a:buNone/>
            </a:pPr>
            <a:endParaRPr lang="en-US" sz="1400" dirty="0"/>
          </a:p>
          <a:p>
            <a:pPr marL="0" indent="0" algn="just">
              <a:buNone/>
            </a:pPr>
            <a:r>
              <a:rPr lang="en-US" dirty="0"/>
              <a:t>Idea #2: align AI agents to what we might call </a:t>
            </a:r>
            <a:r>
              <a:rPr lang="en-US" b="1" dirty="0"/>
              <a:t>common-sense morality</a:t>
            </a:r>
            <a:r>
              <a:rPr lang="en-US" dirty="0"/>
              <a:t>: the common-sense moral ideas that most people agree on.</a:t>
            </a:r>
          </a:p>
          <a:p>
            <a:pPr marL="0" indent="0" algn="just">
              <a:buNone/>
            </a:pPr>
            <a:endParaRPr lang="en-US" sz="1400" dirty="0"/>
          </a:p>
          <a:p>
            <a:pPr marL="0" indent="0" algn="just">
              <a:buNone/>
            </a:pPr>
            <a:r>
              <a:rPr lang="en-US" dirty="0"/>
              <a:t>Instead of trying to make AI morally </a:t>
            </a:r>
            <a:r>
              <a:rPr lang="en-US" i="1" dirty="0"/>
              <a:t>perfect</a:t>
            </a:r>
            <a:r>
              <a:rPr lang="en-US" dirty="0"/>
              <a:t>, we just try to make it make moral decisions like a </a:t>
            </a:r>
            <a:r>
              <a:rPr lang="en-US" i="1" dirty="0"/>
              <a:t>regular person</a:t>
            </a:r>
            <a:r>
              <a:rPr lang="en-US" dirty="0"/>
              <a:t> would.</a:t>
            </a:r>
          </a:p>
          <a:p>
            <a:pPr lvl="1" algn="just"/>
            <a:r>
              <a:rPr lang="en-US" dirty="0"/>
              <a:t>This probably ends up being pretty deontological and satisficing!</a:t>
            </a:r>
          </a:p>
        </p:txBody>
      </p:sp>
      <p:sp>
        <p:nvSpPr>
          <p:cNvPr id="4" name="Slide Number Placeholder 3">
            <a:extLst>
              <a:ext uri="{FF2B5EF4-FFF2-40B4-BE49-F238E27FC236}">
                <a16:creationId xmlns:a16="http://schemas.microsoft.com/office/drawing/2014/main" id="{745A9C61-A33B-3730-DBA6-4C6DFB8F83F3}"/>
              </a:ext>
            </a:extLst>
          </p:cNvPr>
          <p:cNvSpPr>
            <a:spLocks noGrp="1"/>
          </p:cNvSpPr>
          <p:nvPr>
            <p:ph type="sldNum" sz="quarter" idx="12"/>
          </p:nvPr>
        </p:nvSpPr>
        <p:spPr/>
        <p:txBody>
          <a:bodyPr/>
          <a:lstStyle/>
          <a:p>
            <a:fld id="{F3450C42-9A0B-4425-92C2-70FCF7C45734}" type="slidenum">
              <a:rPr lang="en-US" smtClean="0"/>
              <a:t>25</a:t>
            </a:fld>
            <a:endParaRPr lang="en-US" dirty="0"/>
          </a:p>
        </p:txBody>
      </p:sp>
    </p:spTree>
    <p:extLst>
      <p:ext uri="{BB962C8B-B14F-4D97-AF65-F5344CB8AC3E}">
        <p14:creationId xmlns:p14="http://schemas.microsoft.com/office/powerpoint/2010/main" val="252992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E36B1-EB59-6D1E-759D-12AAB9FC2674}"/>
              </a:ext>
            </a:extLst>
          </p:cNvPr>
          <p:cNvSpPr>
            <a:spLocks noGrp="1"/>
          </p:cNvSpPr>
          <p:nvPr>
            <p:ph type="title"/>
          </p:nvPr>
        </p:nvSpPr>
        <p:spPr>
          <a:xfrm>
            <a:off x="838199" y="365125"/>
            <a:ext cx="11191875" cy="1325563"/>
          </a:xfrm>
        </p:spPr>
        <p:txBody>
          <a:bodyPr/>
          <a:lstStyle/>
          <a:p>
            <a:r>
              <a:rPr lang="en-US" dirty="0"/>
              <a:t>Common-sense morality and </a:t>
            </a:r>
            <a:r>
              <a:rPr lang="en-US" i="1" dirty="0"/>
              <a:t>predictability</a:t>
            </a:r>
          </a:p>
        </p:txBody>
      </p:sp>
      <p:sp>
        <p:nvSpPr>
          <p:cNvPr id="3" name="Content Placeholder 2">
            <a:extLst>
              <a:ext uri="{FF2B5EF4-FFF2-40B4-BE49-F238E27FC236}">
                <a16:creationId xmlns:a16="http://schemas.microsoft.com/office/drawing/2014/main" id="{E86D9C95-01CA-8BE3-D8AB-B5135EA21D3B}"/>
              </a:ext>
            </a:extLst>
          </p:cNvPr>
          <p:cNvSpPr>
            <a:spLocks noGrp="1"/>
          </p:cNvSpPr>
          <p:nvPr>
            <p:ph idx="1"/>
          </p:nvPr>
        </p:nvSpPr>
        <p:spPr>
          <a:xfrm>
            <a:off x="838200" y="1825625"/>
            <a:ext cx="10515600" cy="4667250"/>
          </a:xfrm>
        </p:spPr>
        <p:txBody>
          <a:bodyPr/>
          <a:lstStyle/>
          <a:p>
            <a:pPr marL="0" indent="0" algn="just">
              <a:buNone/>
            </a:pPr>
            <a:r>
              <a:rPr lang="en-US" dirty="0"/>
              <a:t>One advantage of aligning to common-sense morality rather than a particular moral theory is that moral theories often have </a:t>
            </a:r>
            <a:r>
              <a:rPr lang="en-US" i="1" dirty="0"/>
              <a:t>surprising implications</a:t>
            </a:r>
            <a:r>
              <a:rPr lang="en-US" dirty="0"/>
              <a:t>.</a:t>
            </a:r>
          </a:p>
          <a:p>
            <a:pPr lvl="1" algn="just"/>
            <a:r>
              <a:rPr lang="en-US" dirty="0"/>
              <a:t>Can you think of a surprising implication of the consequentialist requirement to maximize net good?</a:t>
            </a:r>
          </a:p>
          <a:p>
            <a:pPr lvl="1" algn="just"/>
            <a:r>
              <a:rPr lang="en-US" dirty="0"/>
              <a:t>How about a deontological rule against lying?</a:t>
            </a:r>
          </a:p>
          <a:p>
            <a:pPr marL="0" indent="0" algn="just">
              <a:buNone/>
            </a:pPr>
            <a:endParaRPr lang="en-US" sz="1400" dirty="0"/>
          </a:p>
          <a:p>
            <a:pPr marL="0" indent="0" algn="just">
              <a:buNone/>
            </a:pPr>
            <a:r>
              <a:rPr lang="en-US" dirty="0"/>
              <a:t>An AI agent aligned to a particular moral theory might act on surprising implications we haven’t even noticed yet!</a:t>
            </a:r>
          </a:p>
        </p:txBody>
      </p:sp>
      <p:sp>
        <p:nvSpPr>
          <p:cNvPr id="4" name="Slide Number Placeholder 3">
            <a:extLst>
              <a:ext uri="{FF2B5EF4-FFF2-40B4-BE49-F238E27FC236}">
                <a16:creationId xmlns:a16="http://schemas.microsoft.com/office/drawing/2014/main" id="{257A2EE2-A0B4-31F5-7A41-2F098D569448}"/>
              </a:ext>
            </a:extLst>
          </p:cNvPr>
          <p:cNvSpPr>
            <a:spLocks noGrp="1"/>
          </p:cNvSpPr>
          <p:nvPr>
            <p:ph type="sldNum" sz="quarter" idx="12"/>
          </p:nvPr>
        </p:nvSpPr>
        <p:spPr/>
        <p:txBody>
          <a:bodyPr/>
          <a:lstStyle/>
          <a:p>
            <a:fld id="{F3450C42-9A0B-4425-92C2-70FCF7C45734}" type="slidenum">
              <a:rPr lang="en-US" smtClean="0"/>
              <a:t>26</a:t>
            </a:fld>
            <a:endParaRPr lang="en-US" dirty="0"/>
          </a:p>
        </p:txBody>
      </p:sp>
    </p:spTree>
    <p:extLst>
      <p:ext uri="{BB962C8B-B14F-4D97-AF65-F5344CB8AC3E}">
        <p14:creationId xmlns:p14="http://schemas.microsoft.com/office/powerpoint/2010/main" val="66815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E36B1-EB59-6D1E-759D-12AAB9FC2674}"/>
              </a:ext>
            </a:extLst>
          </p:cNvPr>
          <p:cNvSpPr>
            <a:spLocks noGrp="1"/>
          </p:cNvSpPr>
          <p:nvPr>
            <p:ph type="title"/>
          </p:nvPr>
        </p:nvSpPr>
        <p:spPr>
          <a:xfrm>
            <a:off x="838199" y="365125"/>
            <a:ext cx="11020425" cy="1325563"/>
          </a:xfrm>
        </p:spPr>
        <p:txBody>
          <a:bodyPr/>
          <a:lstStyle/>
          <a:p>
            <a:r>
              <a:rPr lang="en-US" dirty="0"/>
              <a:t>Common-sense morality and </a:t>
            </a:r>
            <a:r>
              <a:rPr lang="en-US" i="1" dirty="0"/>
              <a:t>predictability</a:t>
            </a:r>
          </a:p>
        </p:txBody>
      </p:sp>
      <p:sp>
        <p:nvSpPr>
          <p:cNvPr id="3" name="Content Placeholder 2">
            <a:extLst>
              <a:ext uri="{FF2B5EF4-FFF2-40B4-BE49-F238E27FC236}">
                <a16:creationId xmlns:a16="http://schemas.microsoft.com/office/drawing/2014/main" id="{E86D9C95-01CA-8BE3-D8AB-B5135EA21D3B}"/>
              </a:ext>
            </a:extLst>
          </p:cNvPr>
          <p:cNvSpPr>
            <a:spLocks noGrp="1"/>
          </p:cNvSpPr>
          <p:nvPr>
            <p:ph idx="1"/>
          </p:nvPr>
        </p:nvSpPr>
        <p:spPr>
          <a:xfrm>
            <a:off x="838200" y="1825625"/>
            <a:ext cx="10515600" cy="4667250"/>
          </a:xfrm>
        </p:spPr>
        <p:txBody>
          <a:bodyPr>
            <a:normAutofit lnSpcReduction="10000"/>
          </a:bodyPr>
          <a:lstStyle/>
          <a:p>
            <a:pPr marL="0" indent="0" algn="just">
              <a:buNone/>
            </a:pPr>
            <a:r>
              <a:rPr lang="en-US" dirty="0"/>
              <a:t>By contrast, an AI agent aligned to common-sense morality would behave more predictably, making moral decisions like a regular human.</a:t>
            </a:r>
          </a:p>
          <a:p>
            <a:pPr marL="0" indent="0" algn="just">
              <a:buNone/>
            </a:pPr>
            <a:endParaRPr lang="en-US" sz="1400" dirty="0"/>
          </a:p>
          <a:p>
            <a:pPr marL="0" indent="0" algn="just">
              <a:buNone/>
            </a:pPr>
            <a:r>
              <a:rPr lang="en-US" dirty="0"/>
              <a:t>But it might be unpredictable in </a:t>
            </a:r>
            <a:r>
              <a:rPr lang="en-US" i="1" dirty="0"/>
              <a:t>edge cases</a:t>
            </a:r>
            <a:r>
              <a:rPr lang="en-US" dirty="0"/>
              <a:t>, where common sense arguably runs out.</a:t>
            </a:r>
            <a:endParaRPr lang="en-US" sz="1400" dirty="0"/>
          </a:p>
          <a:p>
            <a:pPr lvl="1" algn="just"/>
            <a:r>
              <a:rPr lang="en-US" dirty="0"/>
              <a:t>Would an AI aligned to common-sense morality kill one person to save a million?</a:t>
            </a:r>
          </a:p>
          <a:p>
            <a:pPr marL="0" indent="0" algn="just">
              <a:buNone/>
            </a:pPr>
            <a:endParaRPr lang="en-US" sz="1400" dirty="0"/>
          </a:p>
          <a:p>
            <a:pPr marL="0" indent="0" algn="just">
              <a:buNone/>
            </a:pPr>
            <a:r>
              <a:rPr lang="en-US" dirty="0"/>
              <a:t>Is it bad if the AI is unsure about cases we’re also unsure about?</a:t>
            </a:r>
          </a:p>
        </p:txBody>
      </p:sp>
      <p:sp>
        <p:nvSpPr>
          <p:cNvPr id="4" name="Slide Number Placeholder 3">
            <a:extLst>
              <a:ext uri="{FF2B5EF4-FFF2-40B4-BE49-F238E27FC236}">
                <a16:creationId xmlns:a16="http://schemas.microsoft.com/office/drawing/2014/main" id="{BFC20C50-86BD-AD4E-B822-D3B283AB386F}"/>
              </a:ext>
            </a:extLst>
          </p:cNvPr>
          <p:cNvSpPr>
            <a:spLocks noGrp="1"/>
          </p:cNvSpPr>
          <p:nvPr>
            <p:ph type="sldNum" sz="quarter" idx="12"/>
          </p:nvPr>
        </p:nvSpPr>
        <p:spPr/>
        <p:txBody>
          <a:bodyPr/>
          <a:lstStyle/>
          <a:p>
            <a:fld id="{F3450C42-9A0B-4425-92C2-70FCF7C45734}" type="slidenum">
              <a:rPr lang="en-US" smtClean="0"/>
              <a:t>27</a:t>
            </a:fld>
            <a:endParaRPr lang="en-US" dirty="0"/>
          </a:p>
        </p:txBody>
      </p:sp>
    </p:spTree>
    <p:extLst>
      <p:ext uri="{BB962C8B-B14F-4D97-AF65-F5344CB8AC3E}">
        <p14:creationId xmlns:p14="http://schemas.microsoft.com/office/powerpoint/2010/main" val="293721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243E-7058-BBE7-1735-8B0B52718C7F}"/>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8606A302-4803-FE76-F7EE-1B2F0B7AB09D}"/>
              </a:ext>
            </a:extLst>
          </p:cNvPr>
          <p:cNvSpPr>
            <a:spLocks noGrp="1"/>
          </p:cNvSpPr>
          <p:nvPr>
            <p:ph idx="1"/>
          </p:nvPr>
        </p:nvSpPr>
        <p:spPr>
          <a:xfrm>
            <a:off x="838200" y="1825625"/>
            <a:ext cx="10515600" cy="4667250"/>
          </a:xfrm>
        </p:spPr>
        <p:txBody>
          <a:bodyPr>
            <a:normAutofit lnSpcReduction="10000"/>
          </a:bodyPr>
          <a:lstStyle/>
          <a:p>
            <a:pPr marL="0" indent="0" algn="just">
              <a:buNone/>
            </a:pPr>
            <a:r>
              <a:rPr lang="en-US" dirty="0"/>
              <a:t>Value alignment is the problem of designing AI agents that will do what we </a:t>
            </a:r>
            <a:r>
              <a:rPr lang="en-US" b="1" dirty="0"/>
              <a:t>really want</a:t>
            </a:r>
            <a:r>
              <a:rPr lang="en-US" dirty="0"/>
              <a:t> them to do.</a:t>
            </a:r>
          </a:p>
          <a:p>
            <a:pPr marL="0" indent="0" algn="just">
              <a:buNone/>
            </a:pPr>
            <a:endParaRPr lang="en-US" sz="1400" dirty="0"/>
          </a:p>
          <a:p>
            <a:pPr marL="0" indent="0" algn="just">
              <a:buNone/>
            </a:pPr>
            <a:r>
              <a:rPr lang="en-US" dirty="0"/>
              <a:t>This could mean doing what we really </a:t>
            </a:r>
            <a:r>
              <a:rPr lang="en-US" b="1" dirty="0"/>
              <a:t>intend</a:t>
            </a:r>
            <a:r>
              <a:rPr lang="en-US" dirty="0"/>
              <a:t>, or what we really </a:t>
            </a:r>
            <a:r>
              <a:rPr lang="en-US" b="1" dirty="0"/>
              <a:t>prefer</a:t>
            </a:r>
            <a:r>
              <a:rPr lang="en-US" dirty="0"/>
              <a:t>, or what would really be in our </a:t>
            </a:r>
            <a:r>
              <a:rPr lang="en-US" b="1" dirty="0"/>
              <a:t>best interest</a:t>
            </a:r>
            <a:r>
              <a:rPr lang="en-US" dirty="0"/>
              <a:t>.</a:t>
            </a:r>
          </a:p>
          <a:p>
            <a:pPr lvl="1" algn="just"/>
            <a:r>
              <a:rPr lang="en-US" dirty="0"/>
              <a:t>We saw what the difference might look like in chatbot development.</a:t>
            </a:r>
          </a:p>
          <a:p>
            <a:pPr marL="0" indent="0" algn="just">
              <a:buNone/>
            </a:pPr>
            <a:endParaRPr lang="en-US" sz="1400" dirty="0"/>
          </a:p>
          <a:p>
            <a:pPr marL="0" indent="0" algn="just">
              <a:buNone/>
            </a:pPr>
            <a:r>
              <a:rPr lang="en-US" dirty="0"/>
              <a:t>It definitely means doing what’s </a:t>
            </a:r>
            <a:r>
              <a:rPr lang="en-US" b="1" dirty="0"/>
              <a:t>morally right</a:t>
            </a:r>
            <a:r>
              <a:rPr lang="en-US" dirty="0"/>
              <a:t>.</a:t>
            </a:r>
          </a:p>
          <a:p>
            <a:pPr lvl="1" algn="just"/>
            <a:r>
              <a:rPr lang="en-US" dirty="0"/>
              <a:t>But this could mean doing what’s morally right </a:t>
            </a:r>
            <a:r>
              <a:rPr lang="en-US" b="1" dirty="0"/>
              <a:t>in theory</a:t>
            </a:r>
            <a:r>
              <a:rPr lang="en-US" dirty="0"/>
              <a:t>, or just abiding by the </a:t>
            </a:r>
            <a:r>
              <a:rPr lang="en-US" b="1" dirty="0"/>
              <a:t>common-sense morality</a:t>
            </a:r>
            <a:r>
              <a:rPr lang="en-US" dirty="0"/>
              <a:t> that most people share.</a:t>
            </a:r>
          </a:p>
        </p:txBody>
      </p:sp>
      <p:sp>
        <p:nvSpPr>
          <p:cNvPr id="4" name="Slide Number Placeholder 3">
            <a:extLst>
              <a:ext uri="{FF2B5EF4-FFF2-40B4-BE49-F238E27FC236}">
                <a16:creationId xmlns:a16="http://schemas.microsoft.com/office/drawing/2014/main" id="{0BD976B4-7EFE-56BC-596B-C3B243B6A68E}"/>
              </a:ext>
            </a:extLst>
          </p:cNvPr>
          <p:cNvSpPr>
            <a:spLocks noGrp="1"/>
          </p:cNvSpPr>
          <p:nvPr>
            <p:ph type="sldNum" sz="quarter" idx="12"/>
          </p:nvPr>
        </p:nvSpPr>
        <p:spPr/>
        <p:txBody>
          <a:bodyPr/>
          <a:lstStyle/>
          <a:p>
            <a:fld id="{F3450C42-9A0B-4425-92C2-70FCF7C45734}" type="slidenum">
              <a:rPr lang="en-US" smtClean="0"/>
              <a:t>28</a:t>
            </a:fld>
            <a:endParaRPr lang="en-US" dirty="0"/>
          </a:p>
        </p:txBody>
      </p:sp>
    </p:spTree>
    <p:extLst>
      <p:ext uri="{BB962C8B-B14F-4D97-AF65-F5344CB8AC3E}">
        <p14:creationId xmlns:p14="http://schemas.microsoft.com/office/powerpoint/2010/main" val="356078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10">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6" name="Freeform: Shape 12">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5" name="Freeform: Shape 14">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5B4D1E2A-7E6F-4212-0A07-E94ED95B3FF7}"/>
              </a:ext>
            </a:extLst>
          </p:cNvPr>
          <p:cNvSpPr>
            <a:spLocks noGrp="1"/>
          </p:cNvSpPr>
          <p:nvPr>
            <p:ph type="title"/>
          </p:nvPr>
        </p:nvSpPr>
        <p:spPr>
          <a:xfrm>
            <a:off x="1861854" y="633046"/>
            <a:ext cx="4834021" cy="1314996"/>
          </a:xfrm>
        </p:spPr>
        <p:txBody>
          <a:bodyPr anchor="b">
            <a:normAutofit/>
          </a:bodyPr>
          <a:lstStyle/>
          <a:p>
            <a:pPr algn="r"/>
            <a:r>
              <a:rPr lang="en-US" dirty="0"/>
              <a:t>Want to talk more about ethics?</a:t>
            </a:r>
          </a:p>
        </p:txBody>
      </p:sp>
      <p:sp>
        <p:nvSpPr>
          <p:cNvPr id="3" name="Content Placeholder 2">
            <a:extLst>
              <a:ext uri="{FF2B5EF4-FFF2-40B4-BE49-F238E27FC236}">
                <a16:creationId xmlns:a16="http://schemas.microsoft.com/office/drawing/2014/main" id="{53049734-A6EC-713D-1CCF-8CA038B32E3B}"/>
              </a:ext>
            </a:extLst>
          </p:cNvPr>
          <p:cNvSpPr>
            <a:spLocks noGrp="1"/>
          </p:cNvSpPr>
          <p:nvPr>
            <p:ph idx="1"/>
          </p:nvPr>
        </p:nvSpPr>
        <p:spPr>
          <a:xfrm>
            <a:off x="1861854" y="2125737"/>
            <a:ext cx="4834021" cy="4044463"/>
          </a:xfrm>
        </p:spPr>
        <p:txBody>
          <a:bodyPr>
            <a:normAutofit/>
          </a:bodyPr>
          <a:lstStyle/>
          <a:p>
            <a:pPr marL="0" indent="0" algn="r">
              <a:buNone/>
            </a:pPr>
            <a:endParaRPr lang="en-US" dirty="0"/>
          </a:p>
          <a:p>
            <a:pPr marL="0" indent="0" algn="r">
              <a:buNone/>
            </a:pPr>
            <a:r>
              <a:rPr lang="en-US" dirty="0"/>
              <a:t>Dan Webber </a:t>
            </a:r>
            <a:r>
              <a:rPr lang="en-US" dirty="0">
                <a:hlinkClick r:id="rId2"/>
              </a:rPr>
              <a:t>webberdf@stanford.edu</a:t>
            </a:r>
            <a:r>
              <a:rPr lang="en-US" dirty="0"/>
              <a:t> </a:t>
            </a:r>
          </a:p>
          <a:p>
            <a:pPr algn="r"/>
            <a:endParaRPr lang="en-US" dirty="0"/>
          </a:p>
          <a:p>
            <a:pPr marL="0" indent="0" algn="r">
              <a:buNone/>
            </a:pPr>
            <a:r>
              <a:rPr lang="en-US" dirty="0"/>
              <a:t>Email to set up a meeting!</a:t>
            </a:r>
          </a:p>
        </p:txBody>
      </p:sp>
      <p:pic>
        <p:nvPicPr>
          <p:cNvPr id="4" name="Picture 2" descr="Academy 1">
            <a:extLst>
              <a:ext uri="{FF2B5EF4-FFF2-40B4-BE49-F238E27FC236}">
                <a16:creationId xmlns:a16="http://schemas.microsoft.com/office/drawing/2014/main" id="{4499D0EE-79DB-9424-F617-298B3A7CA4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014" t="19570" r="36010" b="23872"/>
          <a:stretch/>
        </p:blipFill>
        <p:spPr bwMode="auto">
          <a:xfrm>
            <a:off x="7560012" y="570183"/>
            <a:ext cx="3767850" cy="565172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57" name="Freeform: Shape 19">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8" name="Freeform: Shape 20">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9" name="Freeform: Shape 21">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0" name="Freeform: Shape 23">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Slide Number Placeholder 4">
            <a:extLst>
              <a:ext uri="{FF2B5EF4-FFF2-40B4-BE49-F238E27FC236}">
                <a16:creationId xmlns:a16="http://schemas.microsoft.com/office/drawing/2014/main" id="{3F743862-D0AE-A038-6AEE-DAB09BECA8F1}"/>
              </a:ext>
            </a:extLst>
          </p:cNvPr>
          <p:cNvSpPr>
            <a:spLocks noGrp="1"/>
          </p:cNvSpPr>
          <p:nvPr>
            <p:ph type="sldNum" sz="quarter" idx="12"/>
          </p:nvPr>
        </p:nvSpPr>
        <p:spPr/>
        <p:txBody>
          <a:bodyPr/>
          <a:lstStyle/>
          <a:p>
            <a:fld id="{F3450C42-9A0B-4425-92C2-70FCF7C45734}" type="slidenum">
              <a:rPr lang="en-US" smtClean="0"/>
              <a:t>29</a:t>
            </a:fld>
            <a:endParaRPr lang="en-US" dirty="0"/>
          </a:p>
        </p:txBody>
      </p:sp>
    </p:spTree>
    <p:extLst>
      <p:ext uri="{BB962C8B-B14F-4D97-AF65-F5344CB8AC3E}">
        <p14:creationId xmlns:p14="http://schemas.microsoft.com/office/powerpoint/2010/main" val="94569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75AF3-9B45-DB60-CC0D-06E0983AB72F}"/>
              </a:ext>
            </a:extLst>
          </p:cNvPr>
          <p:cNvSpPr>
            <a:spLocks noGrp="1"/>
          </p:cNvSpPr>
          <p:nvPr>
            <p:ph type="title"/>
          </p:nvPr>
        </p:nvSpPr>
        <p:spPr/>
        <p:txBody>
          <a:bodyPr/>
          <a:lstStyle/>
          <a:p>
            <a:r>
              <a:rPr lang="en-US" dirty="0"/>
              <a:t>Value (mis)alignment: an example</a:t>
            </a:r>
          </a:p>
        </p:txBody>
      </p:sp>
      <p:sp>
        <p:nvSpPr>
          <p:cNvPr id="3" name="Content Placeholder 2">
            <a:extLst>
              <a:ext uri="{FF2B5EF4-FFF2-40B4-BE49-F238E27FC236}">
                <a16:creationId xmlns:a16="http://schemas.microsoft.com/office/drawing/2014/main" id="{14F2348A-BE96-842E-849D-B6E1F708CF2B}"/>
              </a:ext>
            </a:extLst>
          </p:cNvPr>
          <p:cNvSpPr>
            <a:spLocks noGrp="1"/>
          </p:cNvSpPr>
          <p:nvPr>
            <p:ph idx="1"/>
          </p:nvPr>
        </p:nvSpPr>
        <p:spPr>
          <a:xfrm>
            <a:off x="838200" y="1825625"/>
            <a:ext cx="10515600" cy="4667250"/>
          </a:xfrm>
        </p:spPr>
        <p:txBody>
          <a:bodyPr>
            <a:normAutofit/>
          </a:bodyPr>
          <a:lstStyle/>
          <a:p>
            <a:pPr marL="0" indent="0" algn="just">
              <a:buNone/>
            </a:pPr>
            <a:r>
              <a:rPr lang="en-US" b="1" dirty="0"/>
              <a:t>Paperclip AI</a:t>
            </a:r>
            <a:r>
              <a:rPr lang="en-US" dirty="0"/>
              <a:t> (Bostrom 2016): “An AI, designed to manage production in a factory, is given the final goal of maximizing the manufacture of paperclips…”</a:t>
            </a:r>
          </a:p>
          <a:p>
            <a:pPr marL="0" indent="0" algn="just">
              <a:buNone/>
            </a:pPr>
            <a:r>
              <a:rPr lang="en-US" dirty="0"/>
              <a:t>“… and proceeds by converting first the Earth and then increasingly large chunks of the observable universe into paperclips.”</a:t>
            </a:r>
          </a:p>
          <a:p>
            <a:pPr marL="0" indent="0" algn="just">
              <a:buNone/>
            </a:pPr>
            <a:endParaRPr lang="en-US" sz="1400" dirty="0"/>
          </a:p>
          <a:p>
            <a:pPr marL="0" indent="0" algn="just">
              <a:buNone/>
            </a:pPr>
            <a:r>
              <a:rPr lang="en-US" dirty="0"/>
              <a:t>Even a less powerful AI might pursue this goal in surprising ways.</a:t>
            </a:r>
          </a:p>
        </p:txBody>
      </p:sp>
      <p:pic>
        <p:nvPicPr>
          <p:cNvPr id="1026" name="Picture 2" descr="Clippit | Animator vs. Animation Wiki | Fandom">
            <a:extLst>
              <a:ext uri="{FF2B5EF4-FFF2-40B4-BE49-F238E27FC236}">
                <a16:creationId xmlns:a16="http://schemas.microsoft.com/office/drawing/2014/main" id="{1A5CBE41-9F4D-7658-0F8A-BD8BDDCB5C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8182" y="-216035"/>
            <a:ext cx="2055957" cy="248788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FF069B7-D311-01B9-6835-AFBC3AF2F217}"/>
              </a:ext>
            </a:extLst>
          </p:cNvPr>
          <p:cNvSpPr>
            <a:spLocks noGrp="1"/>
          </p:cNvSpPr>
          <p:nvPr>
            <p:ph type="sldNum" sz="quarter" idx="12"/>
          </p:nvPr>
        </p:nvSpPr>
        <p:spPr/>
        <p:txBody>
          <a:bodyPr/>
          <a:lstStyle/>
          <a:p>
            <a:fld id="{F3450C42-9A0B-4425-92C2-70FCF7C45734}" type="slidenum">
              <a:rPr lang="en-US" smtClean="0"/>
              <a:t>3</a:t>
            </a:fld>
            <a:endParaRPr lang="en-US" dirty="0"/>
          </a:p>
        </p:txBody>
      </p:sp>
    </p:spTree>
    <p:extLst>
      <p:ext uri="{BB962C8B-B14F-4D97-AF65-F5344CB8AC3E}">
        <p14:creationId xmlns:p14="http://schemas.microsoft.com/office/powerpoint/2010/main" val="4283789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3DB93-AC7B-CBE6-E0F0-D8A137C46F33}"/>
              </a:ext>
            </a:extLst>
          </p:cNvPr>
          <p:cNvSpPr>
            <a:spLocks noGrp="1"/>
          </p:cNvSpPr>
          <p:nvPr>
            <p:ph type="title"/>
          </p:nvPr>
        </p:nvSpPr>
        <p:spPr/>
        <p:txBody>
          <a:bodyPr/>
          <a:lstStyle/>
          <a:p>
            <a:r>
              <a:rPr lang="en-US" dirty="0"/>
              <a:t>Value alignment: the problem</a:t>
            </a:r>
          </a:p>
        </p:txBody>
      </p:sp>
      <p:sp>
        <p:nvSpPr>
          <p:cNvPr id="3" name="Content Placeholder 2">
            <a:extLst>
              <a:ext uri="{FF2B5EF4-FFF2-40B4-BE49-F238E27FC236}">
                <a16:creationId xmlns:a16="http://schemas.microsoft.com/office/drawing/2014/main" id="{447435A7-53CF-8A88-3BA3-200054A01C10}"/>
              </a:ext>
            </a:extLst>
          </p:cNvPr>
          <p:cNvSpPr>
            <a:spLocks noGrp="1"/>
          </p:cNvSpPr>
          <p:nvPr>
            <p:ph idx="1"/>
          </p:nvPr>
        </p:nvSpPr>
        <p:spPr>
          <a:xfrm>
            <a:off x="838200" y="1825625"/>
            <a:ext cx="10515600" cy="4530725"/>
          </a:xfrm>
        </p:spPr>
        <p:txBody>
          <a:bodyPr>
            <a:normAutofit/>
          </a:bodyPr>
          <a:lstStyle/>
          <a:p>
            <a:pPr marL="0" indent="0" algn="just">
              <a:buNone/>
            </a:pPr>
            <a:r>
              <a:rPr lang="en-US" dirty="0"/>
              <a:t>How do we design AI agents that will do what we </a:t>
            </a:r>
            <a:r>
              <a:rPr lang="en-US" b="1" dirty="0"/>
              <a:t>really want</a:t>
            </a:r>
            <a:r>
              <a:rPr lang="en-US" dirty="0"/>
              <a:t>?</a:t>
            </a:r>
          </a:p>
          <a:p>
            <a:pPr marL="0" indent="0" algn="just">
              <a:buNone/>
            </a:pPr>
            <a:endParaRPr lang="en-US" sz="1400" dirty="0"/>
          </a:p>
          <a:p>
            <a:pPr marL="0" indent="0" algn="just">
              <a:buNone/>
            </a:pPr>
            <a:r>
              <a:rPr lang="en-US" dirty="0"/>
              <a:t>What we </a:t>
            </a:r>
            <a:r>
              <a:rPr lang="en-US" b="1" dirty="0"/>
              <a:t>really</a:t>
            </a:r>
            <a:r>
              <a:rPr lang="en-US" dirty="0"/>
              <a:t> want is often much more nuanced than what we </a:t>
            </a:r>
            <a:r>
              <a:rPr lang="en-US" b="1" dirty="0"/>
              <a:t>say</a:t>
            </a:r>
            <a:r>
              <a:rPr lang="en-US" dirty="0"/>
              <a:t> we want. Humans work with many background assumptions that are (1) hard to formalize and (2) easy to take for granted.</a:t>
            </a:r>
          </a:p>
          <a:p>
            <a:pPr marL="0" indent="0" algn="just">
              <a:buNone/>
            </a:pPr>
            <a:endParaRPr lang="en-US" sz="1400" dirty="0"/>
          </a:p>
          <a:p>
            <a:pPr marL="0" indent="0" algn="just">
              <a:buNone/>
            </a:pPr>
            <a:r>
              <a:rPr lang="en-US" dirty="0"/>
              <a:t>It’s hard to solve this problem just by giving better instructions!</a:t>
            </a:r>
          </a:p>
          <a:p>
            <a:pPr lvl="1" algn="just"/>
            <a:r>
              <a:rPr lang="en-US" dirty="0"/>
              <a:t>Compare the difficulty in manually specifying reward functions.</a:t>
            </a:r>
          </a:p>
          <a:p>
            <a:pPr lvl="1" algn="just"/>
            <a:r>
              <a:rPr lang="en-US" dirty="0"/>
              <a:t>Even worse for AI that takes instructions from non-expert users!</a:t>
            </a:r>
          </a:p>
          <a:p>
            <a:pPr lvl="1" algn="just"/>
            <a:endParaRPr lang="en-US" dirty="0"/>
          </a:p>
        </p:txBody>
      </p:sp>
      <p:sp>
        <p:nvSpPr>
          <p:cNvPr id="4" name="Slide Number Placeholder 3">
            <a:extLst>
              <a:ext uri="{FF2B5EF4-FFF2-40B4-BE49-F238E27FC236}">
                <a16:creationId xmlns:a16="http://schemas.microsoft.com/office/drawing/2014/main" id="{AEEA6D7D-B16F-2167-29B1-3B2F43710D99}"/>
              </a:ext>
            </a:extLst>
          </p:cNvPr>
          <p:cNvSpPr>
            <a:spLocks noGrp="1"/>
          </p:cNvSpPr>
          <p:nvPr>
            <p:ph type="sldNum" sz="quarter" idx="12"/>
          </p:nvPr>
        </p:nvSpPr>
        <p:spPr/>
        <p:txBody>
          <a:bodyPr/>
          <a:lstStyle/>
          <a:p>
            <a:fld id="{F3450C42-9A0B-4425-92C2-70FCF7C45734}" type="slidenum">
              <a:rPr lang="en-US" smtClean="0"/>
              <a:t>4</a:t>
            </a:fld>
            <a:endParaRPr lang="en-US" dirty="0"/>
          </a:p>
        </p:txBody>
      </p:sp>
    </p:spTree>
    <p:extLst>
      <p:ext uri="{BB962C8B-B14F-4D97-AF65-F5344CB8AC3E}">
        <p14:creationId xmlns:p14="http://schemas.microsoft.com/office/powerpoint/2010/main" val="8032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54379-73DE-E39B-9739-BB8343DEEE81}"/>
              </a:ext>
            </a:extLst>
          </p:cNvPr>
          <p:cNvSpPr>
            <a:spLocks noGrp="1"/>
          </p:cNvSpPr>
          <p:nvPr>
            <p:ph type="title"/>
          </p:nvPr>
        </p:nvSpPr>
        <p:spPr/>
        <p:txBody>
          <a:bodyPr/>
          <a:lstStyle/>
          <a:p>
            <a:r>
              <a:rPr lang="en-US" dirty="0" err="1"/>
              <a:t>Precisifying</a:t>
            </a:r>
            <a:r>
              <a:rPr lang="en-US" dirty="0"/>
              <a:t> the problem</a:t>
            </a:r>
          </a:p>
        </p:txBody>
      </p:sp>
      <p:sp>
        <p:nvSpPr>
          <p:cNvPr id="3" name="Content Placeholder 2">
            <a:extLst>
              <a:ext uri="{FF2B5EF4-FFF2-40B4-BE49-F238E27FC236}">
                <a16:creationId xmlns:a16="http://schemas.microsoft.com/office/drawing/2014/main" id="{9EAC998C-F2D0-70A9-CBB0-251463B8A5EC}"/>
              </a:ext>
            </a:extLst>
          </p:cNvPr>
          <p:cNvSpPr>
            <a:spLocks noGrp="1"/>
          </p:cNvSpPr>
          <p:nvPr>
            <p:ph idx="1"/>
          </p:nvPr>
        </p:nvSpPr>
        <p:spPr/>
        <p:txBody>
          <a:bodyPr/>
          <a:lstStyle/>
          <a:p>
            <a:pPr marL="0" indent="0" algn="just">
              <a:buNone/>
            </a:pPr>
            <a:r>
              <a:rPr lang="en-US" dirty="0"/>
              <a:t>There are several ways of interpreting “what we really want”!</a:t>
            </a:r>
          </a:p>
          <a:p>
            <a:pPr marL="0" indent="0" algn="just">
              <a:buNone/>
            </a:pPr>
            <a:endParaRPr lang="en-US" sz="1400" dirty="0"/>
          </a:p>
          <a:p>
            <a:pPr marL="0" indent="0" algn="just">
              <a:buNone/>
            </a:pPr>
            <a:r>
              <a:rPr lang="en-US" b="1" dirty="0"/>
              <a:t>First</a:t>
            </a:r>
            <a:r>
              <a:rPr lang="en-US" dirty="0"/>
              <a:t>, value alignment might be the problem of designing AI agents that do what we really </a:t>
            </a:r>
            <a:r>
              <a:rPr lang="en-US" b="1" dirty="0"/>
              <a:t>intend</a:t>
            </a:r>
            <a:r>
              <a:rPr lang="en-US" dirty="0"/>
              <a:t> for them to do.</a:t>
            </a:r>
          </a:p>
          <a:p>
            <a:pPr marL="0" indent="0" algn="just">
              <a:buNone/>
            </a:pPr>
            <a:endParaRPr lang="en-US" sz="1400" dirty="0"/>
          </a:p>
          <a:p>
            <a:pPr marL="0" indent="0" algn="just">
              <a:buNone/>
            </a:pPr>
            <a:r>
              <a:rPr lang="en-US" dirty="0"/>
              <a:t>If this is right, Paperclip AI is an example of value misalignment because the AI failed to derive the user’s </a:t>
            </a:r>
            <a:r>
              <a:rPr lang="en-US" b="1" dirty="0"/>
              <a:t>true intention</a:t>
            </a:r>
            <a:r>
              <a:rPr lang="en-US" dirty="0"/>
              <a:t> (maximize production subject to certain constraints) from their </a:t>
            </a:r>
            <a:r>
              <a:rPr lang="en-US" b="1" dirty="0"/>
              <a:t>instruction</a:t>
            </a:r>
            <a:r>
              <a:rPr lang="en-US" dirty="0"/>
              <a:t> (maximize production).</a:t>
            </a:r>
          </a:p>
        </p:txBody>
      </p:sp>
      <p:sp>
        <p:nvSpPr>
          <p:cNvPr id="4" name="Slide Number Placeholder 3">
            <a:extLst>
              <a:ext uri="{FF2B5EF4-FFF2-40B4-BE49-F238E27FC236}">
                <a16:creationId xmlns:a16="http://schemas.microsoft.com/office/drawing/2014/main" id="{C4A63E1C-8968-798B-1DE0-F4E6C56456F4}"/>
              </a:ext>
            </a:extLst>
          </p:cNvPr>
          <p:cNvSpPr>
            <a:spLocks noGrp="1"/>
          </p:cNvSpPr>
          <p:nvPr>
            <p:ph type="sldNum" sz="quarter" idx="12"/>
          </p:nvPr>
        </p:nvSpPr>
        <p:spPr/>
        <p:txBody>
          <a:bodyPr/>
          <a:lstStyle/>
          <a:p>
            <a:fld id="{F3450C42-9A0B-4425-92C2-70FCF7C45734}" type="slidenum">
              <a:rPr lang="en-US" smtClean="0"/>
              <a:t>5</a:t>
            </a:fld>
            <a:endParaRPr lang="en-US" dirty="0"/>
          </a:p>
        </p:txBody>
      </p:sp>
    </p:spTree>
    <p:extLst>
      <p:ext uri="{BB962C8B-B14F-4D97-AF65-F5344CB8AC3E}">
        <p14:creationId xmlns:p14="http://schemas.microsoft.com/office/powerpoint/2010/main" val="396324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0DA5F-B49A-7257-4D8E-08383415379C}"/>
              </a:ext>
            </a:extLst>
          </p:cNvPr>
          <p:cNvSpPr>
            <a:spLocks noGrp="1"/>
          </p:cNvSpPr>
          <p:nvPr>
            <p:ph type="title"/>
          </p:nvPr>
        </p:nvSpPr>
        <p:spPr/>
        <p:txBody>
          <a:bodyPr/>
          <a:lstStyle/>
          <a:p>
            <a:r>
              <a:rPr lang="en-US" dirty="0"/>
              <a:t>Aligning to user </a:t>
            </a:r>
            <a:r>
              <a:rPr lang="en-US" i="1" dirty="0"/>
              <a:t>intentions</a:t>
            </a:r>
          </a:p>
        </p:txBody>
      </p:sp>
      <p:sp>
        <p:nvSpPr>
          <p:cNvPr id="3" name="Content Placeholder 2">
            <a:extLst>
              <a:ext uri="{FF2B5EF4-FFF2-40B4-BE49-F238E27FC236}">
                <a16:creationId xmlns:a16="http://schemas.microsoft.com/office/drawing/2014/main" id="{076E9F9D-4B61-1CE2-5EEE-939FA670FA1D}"/>
              </a:ext>
            </a:extLst>
          </p:cNvPr>
          <p:cNvSpPr>
            <a:spLocks noGrp="1"/>
          </p:cNvSpPr>
          <p:nvPr>
            <p:ph idx="1"/>
          </p:nvPr>
        </p:nvSpPr>
        <p:spPr/>
        <p:txBody>
          <a:bodyPr/>
          <a:lstStyle/>
          <a:p>
            <a:pPr marL="0" indent="0" algn="just">
              <a:buNone/>
            </a:pPr>
            <a:r>
              <a:rPr lang="en-US" dirty="0"/>
              <a:t>The solution, then, would be to design AI systems that successfully translate from underspecified instructions to fully specified intentions (incl. unspoken constraints, conditions, etc.)</a:t>
            </a:r>
          </a:p>
          <a:p>
            <a:pPr marL="0" indent="0" algn="just">
              <a:buNone/>
            </a:pPr>
            <a:endParaRPr lang="en-US" sz="1400" dirty="0"/>
          </a:p>
          <a:p>
            <a:pPr marL="0" indent="0" algn="just">
              <a:buNone/>
            </a:pPr>
            <a:r>
              <a:rPr lang="en-US" dirty="0"/>
              <a:t>“This is a significant challenge. To really grasp the intention behind instructions, AI may require a complete model of human language and interaction, including an understanding of the culture, institutions, and practices that allow people to understand the implied meaning of terms.” (Gabriel 2020)</a:t>
            </a:r>
          </a:p>
        </p:txBody>
      </p:sp>
      <p:sp>
        <p:nvSpPr>
          <p:cNvPr id="4" name="Slide Number Placeholder 3">
            <a:extLst>
              <a:ext uri="{FF2B5EF4-FFF2-40B4-BE49-F238E27FC236}">
                <a16:creationId xmlns:a16="http://schemas.microsoft.com/office/drawing/2014/main" id="{D745B061-C28C-23CF-21EB-1F65D9D1FD0A}"/>
              </a:ext>
            </a:extLst>
          </p:cNvPr>
          <p:cNvSpPr>
            <a:spLocks noGrp="1"/>
          </p:cNvSpPr>
          <p:nvPr>
            <p:ph type="sldNum" sz="quarter" idx="12"/>
          </p:nvPr>
        </p:nvSpPr>
        <p:spPr/>
        <p:txBody>
          <a:bodyPr/>
          <a:lstStyle/>
          <a:p>
            <a:fld id="{F3450C42-9A0B-4425-92C2-70FCF7C45734}" type="slidenum">
              <a:rPr lang="en-US" smtClean="0"/>
              <a:t>6</a:t>
            </a:fld>
            <a:endParaRPr lang="en-US" dirty="0"/>
          </a:p>
        </p:txBody>
      </p:sp>
    </p:spTree>
    <p:extLst>
      <p:ext uri="{BB962C8B-B14F-4D97-AF65-F5344CB8AC3E}">
        <p14:creationId xmlns:p14="http://schemas.microsoft.com/office/powerpoint/2010/main" val="156360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B5DC0-F264-66BA-23DE-C774C4BAB80F}"/>
              </a:ext>
            </a:extLst>
          </p:cNvPr>
          <p:cNvSpPr>
            <a:spLocks noGrp="1"/>
          </p:cNvSpPr>
          <p:nvPr>
            <p:ph type="title"/>
          </p:nvPr>
        </p:nvSpPr>
        <p:spPr/>
        <p:txBody>
          <a:bodyPr/>
          <a:lstStyle/>
          <a:p>
            <a:r>
              <a:rPr lang="en-US" dirty="0"/>
              <a:t>Aligning to user </a:t>
            </a:r>
            <a:r>
              <a:rPr lang="en-US" i="1" dirty="0"/>
              <a:t>intentions</a:t>
            </a:r>
          </a:p>
        </p:txBody>
      </p:sp>
      <p:sp>
        <p:nvSpPr>
          <p:cNvPr id="3" name="Content Placeholder 2">
            <a:extLst>
              <a:ext uri="{FF2B5EF4-FFF2-40B4-BE49-F238E27FC236}">
                <a16:creationId xmlns:a16="http://schemas.microsoft.com/office/drawing/2014/main" id="{B22CD346-EDE9-8AC8-6765-6B5EB43F74E9}"/>
              </a:ext>
            </a:extLst>
          </p:cNvPr>
          <p:cNvSpPr>
            <a:spLocks noGrp="1"/>
          </p:cNvSpPr>
          <p:nvPr>
            <p:ph idx="1"/>
          </p:nvPr>
        </p:nvSpPr>
        <p:spPr>
          <a:xfrm>
            <a:off x="838200" y="1825625"/>
            <a:ext cx="10515600" cy="4667250"/>
          </a:xfrm>
        </p:spPr>
        <p:txBody>
          <a:bodyPr>
            <a:normAutofit lnSpcReduction="10000"/>
          </a:bodyPr>
          <a:lstStyle/>
          <a:p>
            <a:pPr marL="0" indent="0" algn="just">
              <a:buNone/>
            </a:pPr>
            <a:r>
              <a:rPr lang="en-US" dirty="0"/>
              <a:t>A philosophical problem: our intentions don’t always track what we really want.</a:t>
            </a:r>
          </a:p>
          <a:p>
            <a:pPr marL="0" indent="0" algn="just">
              <a:buNone/>
            </a:pPr>
            <a:endParaRPr lang="en-US" sz="1400" dirty="0"/>
          </a:p>
          <a:p>
            <a:pPr marL="0" indent="0" algn="just">
              <a:buNone/>
            </a:pPr>
            <a:r>
              <a:rPr lang="en-US" dirty="0"/>
              <a:t>Classic cases: incomplete information, imperfect rationality</a:t>
            </a:r>
          </a:p>
          <a:p>
            <a:pPr marL="0" indent="0" algn="just">
              <a:buNone/>
            </a:pPr>
            <a:endParaRPr lang="en-US" sz="1400" dirty="0"/>
          </a:p>
          <a:p>
            <a:pPr marL="0" indent="0" algn="just">
              <a:buNone/>
            </a:pPr>
            <a:r>
              <a:rPr lang="en-US" dirty="0"/>
              <a:t>Suppose I intend for the AI to maximize paperclip production (subject to constraints) because I want to maximize return on my investment in the factory. If the AI knows that I would get a better return by producing something else, has it given me what I really want if it does what I intend?</a:t>
            </a:r>
          </a:p>
        </p:txBody>
      </p:sp>
      <p:sp>
        <p:nvSpPr>
          <p:cNvPr id="4" name="Slide Number Placeholder 3">
            <a:extLst>
              <a:ext uri="{FF2B5EF4-FFF2-40B4-BE49-F238E27FC236}">
                <a16:creationId xmlns:a16="http://schemas.microsoft.com/office/drawing/2014/main" id="{2C95C597-714A-66C6-E652-03C18BD9F962}"/>
              </a:ext>
            </a:extLst>
          </p:cNvPr>
          <p:cNvSpPr>
            <a:spLocks noGrp="1"/>
          </p:cNvSpPr>
          <p:nvPr>
            <p:ph type="sldNum" sz="quarter" idx="12"/>
          </p:nvPr>
        </p:nvSpPr>
        <p:spPr/>
        <p:txBody>
          <a:bodyPr/>
          <a:lstStyle/>
          <a:p>
            <a:fld id="{F3450C42-9A0B-4425-92C2-70FCF7C45734}" type="slidenum">
              <a:rPr lang="en-US" smtClean="0"/>
              <a:t>7</a:t>
            </a:fld>
            <a:endParaRPr lang="en-US" dirty="0"/>
          </a:p>
        </p:txBody>
      </p:sp>
    </p:spTree>
    <p:extLst>
      <p:ext uri="{BB962C8B-B14F-4D97-AF65-F5344CB8AC3E}">
        <p14:creationId xmlns:p14="http://schemas.microsoft.com/office/powerpoint/2010/main" val="427264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69E84-12B0-A201-7CBD-E61923CD01FB}"/>
              </a:ext>
            </a:extLst>
          </p:cNvPr>
          <p:cNvSpPr>
            <a:spLocks noGrp="1"/>
          </p:cNvSpPr>
          <p:nvPr>
            <p:ph type="title"/>
          </p:nvPr>
        </p:nvSpPr>
        <p:spPr/>
        <p:txBody>
          <a:bodyPr/>
          <a:lstStyle/>
          <a:p>
            <a:r>
              <a:rPr lang="en-US" dirty="0"/>
              <a:t>Aligning to revealed </a:t>
            </a:r>
            <a:r>
              <a:rPr lang="en-US" i="1" dirty="0"/>
              <a:t>preferences</a:t>
            </a:r>
          </a:p>
        </p:txBody>
      </p:sp>
      <p:sp>
        <p:nvSpPr>
          <p:cNvPr id="3" name="Content Placeholder 2">
            <a:extLst>
              <a:ext uri="{FF2B5EF4-FFF2-40B4-BE49-F238E27FC236}">
                <a16:creationId xmlns:a16="http://schemas.microsoft.com/office/drawing/2014/main" id="{4CAFAF6A-B63C-9AAE-B19F-7B8933D0C197}"/>
              </a:ext>
            </a:extLst>
          </p:cNvPr>
          <p:cNvSpPr>
            <a:spLocks noGrp="1"/>
          </p:cNvSpPr>
          <p:nvPr>
            <p:ph idx="1"/>
          </p:nvPr>
        </p:nvSpPr>
        <p:spPr/>
        <p:txBody>
          <a:bodyPr>
            <a:normAutofit/>
          </a:bodyPr>
          <a:lstStyle/>
          <a:p>
            <a:pPr marL="0" indent="0" algn="just">
              <a:buNone/>
            </a:pPr>
            <a:r>
              <a:rPr lang="en-US" b="1" dirty="0"/>
              <a:t>Second</a:t>
            </a:r>
            <a:r>
              <a:rPr lang="en-US" dirty="0"/>
              <a:t> interpretation: AI agent is value-aligned if it does what the user </a:t>
            </a:r>
            <a:r>
              <a:rPr lang="en-US" b="1" dirty="0"/>
              <a:t>prefers</a:t>
            </a:r>
            <a:r>
              <a:rPr lang="en-US" dirty="0"/>
              <a:t>.</a:t>
            </a:r>
          </a:p>
          <a:p>
            <a:pPr lvl="1" algn="just"/>
            <a:r>
              <a:rPr lang="en-US" dirty="0"/>
              <a:t>Paperclip AI is misaligned because I </a:t>
            </a:r>
            <a:r>
              <a:rPr lang="en-US" i="1" dirty="0"/>
              <a:t>prefer</a:t>
            </a:r>
            <a:r>
              <a:rPr lang="en-US" dirty="0"/>
              <a:t> it not destroy the world!</a:t>
            </a:r>
          </a:p>
          <a:p>
            <a:pPr marL="0" indent="0" algn="just">
              <a:buNone/>
            </a:pPr>
            <a:endParaRPr lang="en-US" sz="1400" dirty="0"/>
          </a:p>
          <a:p>
            <a:pPr marL="0" indent="0" algn="just">
              <a:buNone/>
            </a:pPr>
            <a:r>
              <a:rPr lang="en-US" dirty="0"/>
              <a:t>Problem: How can the AI know what the user prefers when that differs from the intentions expressed by the user?</a:t>
            </a:r>
          </a:p>
          <a:p>
            <a:pPr marL="0" indent="0" algn="just">
              <a:buNone/>
            </a:pPr>
            <a:endParaRPr lang="en-US" sz="1400" dirty="0"/>
          </a:p>
          <a:p>
            <a:pPr marL="0" indent="0" algn="just">
              <a:buNone/>
            </a:pPr>
            <a:r>
              <a:rPr lang="en-US" dirty="0"/>
              <a:t>Solution: The AI could infer the user’s preferences from the user’s </a:t>
            </a:r>
            <a:r>
              <a:rPr lang="en-US" b="1" dirty="0"/>
              <a:t>behavior</a:t>
            </a:r>
            <a:r>
              <a:rPr lang="en-US" dirty="0"/>
              <a:t> or </a:t>
            </a:r>
            <a:r>
              <a:rPr lang="en-US" b="1" dirty="0"/>
              <a:t>feedback</a:t>
            </a:r>
            <a:r>
              <a:rPr lang="en-US" dirty="0"/>
              <a:t>.</a:t>
            </a:r>
          </a:p>
        </p:txBody>
      </p:sp>
      <p:sp>
        <p:nvSpPr>
          <p:cNvPr id="4" name="Slide Number Placeholder 3">
            <a:extLst>
              <a:ext uri="{FF2B5EF4-FFF2-40B4-BE49-F238E27FC236}">
                <a16:creationId xmlns:a16="http://schemas.microsoft.com/office/drawing/2014/main" id="{8F0C5899-1181-FF15-F9A0-F42987F8F759}"/>
              </a:ext>
            </a:extLst>
          </p:cNvPr>
          <p:cNvSpPr>
            <a:spLocks noGrp="1"/>
          </p:cNvSpPr>
          <p:nvPr>
            <p:ph type="sldNum" sz="quarter" idx="12"/>
          </p:nvPr>
        </p:nvSpPr>
        <p:spPr/>
        <p:txBody>
          <a:bodyPr/>
          <a:lstStyle/>
          <a:p>
            <a:fld id="{F3450C42-9A0B-4425-92C2-70FCF7C45734}" type="slidenum">
              <a:rPr lang="en-US" smtClean="0"/>
              <a:t>8</a:t>
            </a:fld>
            <a:endParaRPr lang="en-US" dirty="0"/>
          </a:p>
        </p:txBody>
      </p:sp>
    </p:spTree>
    <p:extLst>
      <p:ext uri="{BB962C8B-B14F-4D97-AF65-F5344CB8AC3E}">
        <p14:creationId xmlns:p14="http://schemas.microsoft.com/office/powerpoint/2010/main" val="96605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8602A-B7F1-8FC6-72EB-0A9F412248E6}"/>
              </a:ext>
            </a:extLst>
          </p:cNvPr>
          <p:cNvSpPr>
            <a:spLocks noGrp="1"/>
          </p:cNvSpPr>
          <p:nvPr>
            <p:ph type="title"/>
          </p:nvPr>
        </p:nvSpPr>
        <p:spPr/>
        <p:txBody>
          <a:bodyPr/>
          <a:lstStyle/>
          <a:p>
            <a:r>
              <a:rPr lang="en-US" dirty="0"/>
              <a:t>Aligning to revealed </a:t>
            </a:r>
            <a:r>
              <a:rPr lang="en-US" i="1" dirty="0"/>
              <a:t>preferences</a:t>
            </a:r>
          </a:p>
        </p:txBody>
      </p:sp>
      <p:sp>
        <p:nvSpPr>
          <p:cNvPr id="3" name="Content Placeholder 2">
            <a:extLst>
              <a:ext uri="{FF2B5EF4-FFF2-40B4-BE49-F238E27FC236}">
                <a16:creationId xmlns:a16="http://schemas.microsoft.com/office/drawing/2014/main" id="{DA95A077-73D7-359B-8B0C-EEE3B7694075}"/>
              </a:ext>
            </a:extLst>
          </p:cNvPr>
          <p:cNvSpPr>
            <a:spLocks noGrp="1"/>
          </p:cNvSpPr>
          <p:nvPr>
            <p:ph idx="1"/>
          </p:nvPr>
        </p:nvSpPr>
        <p:spPr/>
        <p:txBody>
          <a:bodyPr/>
          <a:lstStyle/>
          <a:p>
            <a:pPr marL="0" indent="0">
              <a:buNone/>
            </a:pPr>
            <a:r>
              <a:rPr lang="en-US" dirty="0"/>
              <a:t>Technical challenges:</a:t>
            </a:r>
          </a:p>
          <a:p>
            <a:pPr lvl="1"/>
            <a:r>
              <a:rPr lang="en-US" dirty="0"/>
              <a:t>Requires agent to train on observation of user or from user feedback</a:t>
            </a:r>
          </a:p>
          <a:p>
            <a:pPr lvl="1"/>
            <a:r>
              <a:rPr lang="en-US" dirty="0"/>
              <a:t>Infinitely many preference/reward functions consistent with finite behavior/feedback</a:t>
            </a:r>
          </a:p>
          <a:p>
            <a:pPr lvl="1"/>
            <a:r>
              <a:rPr lang="en-US" dirty="0"/>
              <a:t>Hard to infer preferences about unexpected situations (e.g., emergencies)</a:t>
            </a:r>
          </a:p>
          <a:p>
            <a:pPr marL="0" indent="0">
              <a:buNone/>
            </a:pPr>
            <a:r>
              <a:rPr lang="en-US" dirty="0"/>
              <a:t>Philosophical problem:</a:t>
            </a:r>
          </a:p>
          <a:p>
            <a:pPr lvl="1"/>
            <a:r>
              <a:rPr lang="en-US" dirty="0"/>
              <a:t>Just as my intentions can diverge from my preferences, my preferences can diverge from what is actually good for me.</a:t>
            </a:r>
          </a:p>
        </p:txBody>
      </p:sp>
      <p:sp>
        <p:nvSpPr>
          <p:cNvPr id="4" name="Slide Number Placeholder 3">
            <a:extLst>
              <a:ext uri="{FF2B5EF4-FFF2-40B4-BE49-F238E27FC236}">
                <a16:creationId xmlns:a16="http://schemas.microsoft.com/office/drawing/2014/main" id="{586F99D3-A729-0940-D38B-F312DBA1CAA5}"/>
              </a:ext>
            </a:extLst>
          </p:cNvPr>
          <p:cNvSpPr>
            <a:spLocks noGrp="1"/>
          </p:cNvSpPr>
          <p:nvPr>
            <p:ph type="sldNum" sz="quarter" idx="12"/>
          </p:nvPr>
        </p:nvSpPr>
        <p:spPr/>
        <p:txBody>
          <a:bodyPr/>
          <a:lstStyle/>
          <a:p>
            <a:fld id="{F3450C42-9A0B-4425-92C2-70FCF7C45734}" type="slidenum">
              <a:rPr lang="en-US" smtClean="0"/>
              <a:t>9</a:t>
            </a:fld>
            <a:endParaRPr lang="en-US" dirty="0"/>
          </a:p>
        </p:txBody>
      </p:sp>
    </p:spTree>
    <p:extLst>
      <p:ext uri="{BB962C8B-B14F-4D97-AF65-F5344CB8AC3E}">
        <p14:creationId xmlns:p14="http://schemas.microsoft.com/office/powerpoint/2010/main" val="102538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4101</TotalTime>
  <Words>2448</Words>
  <Application>Microsoft Macintosh PowerPoint</Application>
  <PresentationFormat>Widescreen</PresentationFormat>
  <Paragraphs>241</Paragraphs>
  <Slides>29</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Aptos</vt:lpstr>
      <vt:lpstr>Arial</vt:lpstr>
      <vt:lpstr>Avenir Next LT Pro</vt:lpstr>
      <vt:lpstr>Source Sans Pro SemiBold</vt:lpstr>
      <vt:lpstr>FunkyShapesVTI</vt:lpstr>
      <vt:lpstr>Value Alignment</vt:lpstr>
      <vt:lpstr>Wait, who’s this “Dan” guy?</vt:lpstr>
      <vt:lpstr>Value (mis)alignment: an example</vt:lpstr>
      <vt:lpstr>Value alignment: the problem</vt:lpstr>
      <vt:lpstr>Precisifying the problem</vt:lpstr>
      <vt:lpstr>Aligning to user intentions</vt:lpstr>
      <vt:lpstr>Aligning to user intentions</vt:lpstr>
      <vt:lpstr>Aligning to revealed preferences</vt:lpstr>
      <vt:lpstr>Aligning to revealed preferences</vt:lpstr>
      <vt:lpstr>Aligning to user’s best interests</vt:lpstr>
      <vt:lpstr>Aligning to user’s best interests</vt:lpstr>
      <vt:lpstr>Aligning to user’s best interests</vt:lpstr>
      <vt:lpstr>Part-way recap</vt:lpstr>
      <vt:lpstr>Case study: LLM chatbot personalization</vt:lpstr>
      <vt:lpstr>Case study: LLM chatbot personalization</vt:lpstr>
      <vt:lpstr>What’s been missing from our discussion so far?</vt:lpstr>
      <vt:lpstr>People other than the user!</vt:lpstr>
      <vt:lpstr>Aligning to morality</vt:lpstr>
      <vt:lpstr>Aligning to morality</vt:lpstr>
      <vt:lpstr>Aligning to morality</vt:lpstr>
      <vt:lpstr>Aligning to the best moral theory</vt:lpstr>
      <vt:lpstr>Aligning to the best moral theory</vt:lpstr>
      <vt:lpstr>Aligning to the best moral theory</vt:lpstr>
      <vt:lpstr>Aligning to the best moral theory</vt:lpstr>
      <vt:lpstr>Aligning to common-sense morality</vt:lpstr>
      <vt:lpstr>Common-sense morality and predictability</vt:lpstr>
      <vt:lpstr>Common-sense morality and predictability</vt:lpstr>
      <vt:lpstr>Recap</vt:lpstr>
      <vt:lpstr>Want to talk more about ethics?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Alignment</dc:title>
  <dc:creator>Webber, Daniel Frederick</dc:creator>
  <cp:lastModifiedBy>Webber, Daniel Frederick</cp:lastModifiedBy>
  <cp:revision>152</cp:revision>
  <dcterms:created xsi:type="dcterms:W3CDTF">2024-05-13T18:39:49Z</dcterms:created>
  <dcterms:modified xsi:type="dcterms:W3CDTF">2024-05-23T17:53:53Z</dcterms:modified>
</cp:coreProperties>
</file>