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61" r:id="rId3"/>
    <p:sldId id="263" r:id="rId4"/>
    <p:sldId id="264" r:id="rId5"/>
    <p:sldId id="265" r:id="rId6"/>
    <p:sldId id="286" r:id="rId7"/>
    <p:sldId id="287" r:id="rId8"/>
    <p:sldId id="288" r:id="rId9"/>
    <p:sldId id="289" r:id="rId10"/>
    <p:sldId id="290" r:id="rId11"/>
    <p:sldId id="291" r:id="rId12"/>
    <p:sldId id="292" r:id="rId13"/>
    <p:sldId id="267" r:id="rId14"/>
    <p:sldId id="293" r:id="rId15"/>
    <p:sldId id="294" r:id="rId16"/>
    <p:sldId id="295" r:id="rId17"/>
    <p:sldId id="296" r:id="rId18"/>
    <p:sldId id="301" r:id="rId19"/>
    <p:sldId id="297" r:id="rId20"/>
    <p:sldId id="298" r:id="rId21"/>
    <p:sldId id="299" r:id="rId22"/>
    <p:sldId id="300" r:id="rId23"/>
    <p:sldId id="279" r:id="rId24"/>
  </p:sldIdLst>
  <p:sldSz cx="9144000" cy="5143500" type="screen16x9"/>
  <p:notesSz cx="6858000" cy="9144000"/>
  <p:embeddedFontLst>
    <p:embeddedFont>
      <p:font typeface="Roboto Slab"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705F12-C8F7-42B8-ACEC-4B4F5BDFB36E}">
  <a:tblStyle styleId="{34705F12-C8F7-42B8-ACEC-4B4F5BDFB36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192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75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9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88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96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81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382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48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872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38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238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49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33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28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495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agoda.com/vi-vn/country/vietnam.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85912" y="1020300"/>
            <a:ext cx="632886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Nhập môn Khoa học dữ liệu</a:t>
            </a:r>
            <a:br>
              <a:rPr lang="en" sz="3600"/>
            </a:br>
            <a:r>
              <a:rPr lang="en" sz="3600"/>
              <a:t>Dự đoán số sao khách sạn</a:t>
            </a:r>
            <a:endParaRPr sz="3600"/>
          </a:p>
        </p:txBody>
      </p:sp>
      <p:sp>
        <p:nvSpPr>
          <p:cNvPr id="2" name="Hộp Văn bản 1">
            <a:extLst>
              <a:ext uri="{FF2B5EF4-FFF2-40B4-BE49-F238E27FC236}">
                <a16:creationId xmlns:a16="http://schemas.microsoft.com/office/drawing/2014/main" id="{7CD6704D-9026-4368-9382-0EC53C0B0AA6}"/>
              </a:ext>
            </a:extLst>
          </p:cNvPr>
          <p:cNvSpPr txBox="1"/>
          <p:nvPr/>
        </p:nvSpPr>
        <p:spPr>
          <a:xfrm>
            <a:off x="2437711" y="2393156"/>
            <a:ext cx="5729454" cy="1938992"/>
          </a:xfrm>
          <a:prstGeom prst="rect">
            <a:avLst/>
          </a:prstGeom>
          <a:noFill/>
        </p:spPr>
        <p:txBody>
          <a:bodyPr wrap="none" rtlCol="0">
            <a:spAutoFit/>
          </a:bodyPr>
          <a:lstStyle/>
          <a:p>
            <a:r>
              <a:rPr lang="en" sz="2000">
                <a:solidFill>
                  <a:srgbClr val="607D8B"/>
                </a:solidFill>
                <a:latin typeface="Source Sans Pro"/>
                <a:ea typeface="Source Sans Pro"/>
                <a:cs typeface="Source Sans Pro"/>
                <a:sym typeface="Source Sans Pro"/>
              </a:rPr>
              <a:t>❤</a:t>
            </a:r>
            <a:r>
              <a:rPr lang="en-US" sz="2000" b="1">
                <a:latin typeface="Roboto Slab" panose="020B0604020202020204" charset="0"/>
                <a:ea typeface="Roboto Slab" panose="020B0604020202020204" charset="0"/>
                <a:cs typeface="Times New Roman" panose="02020603050405020304" pitchFamily="18" charset="0"/>
              </a:rPr>
              <a:t>GVHD: PSG.TS Thân Quang Khoát</a:t>
            </a:r>
            <a:r>
              <a:rPr lang="en" sz="2000">
                <a:solidFill>
                  <a:srgbClr val="607D8B"/>
                </a:solidFill>
                <a:latin typeface="Source Sans Pro"/>
                <a:ea typeface="Source Sans Pro"/>
                <a:cs typeface="Source Sans Pro"/>
                <a:sym typeface="Source Sans Pro"/>
              </a:rPr>
              <a:t>❤</a:t>
            </a:r>
            <a:endParaRPr lang="en-US" sz="2000" b="1">
              <a:latin typeface="Roboto Slab" panose="020B0604020202020204" charset="0"/>
              <a:ea typeface="Roboto Slab" panose="020B0604020202020204" charset="0"/>
              <a:cs typeface="Times New Roman" panose="02020603050405020304" pitchFamily="18" charset="0"/>
            </a:endParaRPr>
          </a:p>
          <a:p>
            <a:r>
              <a:rPr lang="en-US" sz="2000" b="1">
                <a:latin typeface="Roboto Slab" panose="020B0604020202020204" charset="0"/>
                <a:ea typeface="Roboto Slab" panose="020B0604020202020204" charset="0"/>
                <a:cs typeface="Times New Roman" panose="02020603050405020304" pitchFamily="18" charset="0"/>
              </a:rPr>
              <a:t>            SV: Đào Minh Tuấn-20173437</a:t>
            </a:r>
          </a:p>
          <a:p>
            <a:r>
              <a:rPr lang="en-US" sz="2000" b="1">
                <a:latin typeface="Roboto Slab" panose="020B0604020202020204" charset="0"/>
                <a:ea typeface="Roboto Slab" panose="020B0604020202020204" charset="0"/>
                <a:cs typeface="Times New Roman" panose="02020603050405020304" pitchFamily="18" charset="0"/>
              </a:rPr>
              <a:t>                    Nguyễn Quý Phúc-20173302</a:t>
            </a:r>
          </a:p>
          <a:p>
            <a:r>
              <a:rPr lang="en-US" sz="2000" b="1">
                <a:latin typeface="Roboto Slab" panose="020B0604020202020204" charset="0"/>
                <a:ea typeface="Roboto Slab" panose="020B0604020202020204" charset="0"/>
                <a:cs typeface="Times New Roman" panose="02020603050405020304" pitchFamily="18" charset="0"/>
              </a:rPr>
              <a:t>                    Đào Minh Đức-20173029</a:t>
            </a:r>
          </a:p>
          <a:p>
            <a:r>
              <a:rPr lang="en-US" sz="2000" b="1">
                <a:latin typeface="Roboto Slab" panose="020B0604020202020204" charset="0"/>
                <a:ea typeface="Roboto Slab" panose="020B0604020202020204" charset="0"/>
                <a:cs typeface="Times New Roman" panose="02020603050405020304" pitchFamily="18" charset="0"/>
              </a:rPr>
              <a:t>                    Nguyễn Thế Tùng Dương-20173060</a:t>
            </a:r>
          </a:p>
          <a:p>
            <a:r>
              <a:rPr lang="en-US" sz="2000" b="1">
                <a:latin typeface="Roboto Slab" panose="020B0604020202020204" charset="0"/>
                <a:ea typeface="Roboto Slab" panose="020B0604020202020204" charset="0"/>
                <a:cs typeface="Times New Roman" panose="02020603050405020304" pitchFamily="18" charset="0"/>
              </a:rPr>
              <a:t>                    Đồng Văn Hiệp-20173104</a:t>
            </a:r>
            <a:endParaRPr lang="vi-VN" sz="2000" b="1">
              <a:latin typeface="Roboto Slab" panose="020B0604020202020204" charset="0"/>
              <a:ea typeface="Roboto Slab" panose="020B060402020202020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83315" y="1655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của từng khách sạn</a:t>
            </a:r>
            <a:endParaRPr sz="2400" b="1"/>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1" name="Hình ảnh 10">
            <a:extLst>
              <a:ext uri="{FF2B5EF4-FFF2-40B4-BE49-F238E27FC236}">
                <a16:creationId xmlns:a16="http://schemas.microsoft.com/office/drawing/2014/main" id="{184E2F92-44F3-4524-9F97-BAFC7AC7D8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6054" y="787211"/>
            <a:ext cx="7431891" cy="2089785"/>
          </a:xfrm>
          <a:prstGeom prst="rect">
            <a:avLst/>
          </a:prstGeom>
          <a:noFill/>
          <a:ln>
            <a:noFill/>
          </a:ln>
        </p:spPr>
      </p:pic>
      <p:pic>
        <p:nvPicPr>
          <p:cNvPr id="12" name="Hình ảnh 11">
            <a:extLst>
              <a:ext uri="{FF2B5EF4-FFF2-40B4-BE49-F238E27FC236}">
                <a16:creationId xmlns:a16="http://schemas.microsoft.com/office/drawing/2014/main" id="{8586F5E3-8C21-4AC8-9B32-0BCBC799249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3315" y="2811568"/>
            <a:ext cx="7804630" cy="991870"/>
          </a:xfrm>
          <a:prstGeom prst="rect">
            <a:avLst/>
          </a:prstGeom>
          <a:noFill/>
          <a:ln>
            <a:noFill/>
          </a:ln>
        </p:spPr>
      </p:pic>
    </p:spTree>
    <p:extLst>
      <p:ext uri="{BB962C8B-B14F-4D97-AF65-F5344CB8AC3E}">
        <p14:creationId xmlns:p14="http://schemas.microsoft.com/office/powerpoint/2010/main" val="416447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của từng khách sạn</a:t>
            </a:r>
          </a:p>
        </p:txBody>
      </p:sp>
      <p:sp>
        <p:nvSpPr>
          <p:cNvPr id="151" name="Google Shape;151;p21"/>
          <p:cNvSpPr txBox="1">
            <a:spLocks noGrp="1"/>
          </p:cNvSpPr>
          <p:nvPr>
            <p:ph type="body" idx="1"/>
          </p:nvPr>
        </p:nvSpPr>
        <p:spPr>
          <a:xfrm>
            <a:off x="872353" y="1013357"/>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Thông thường mỗi khách sạn sẽ có những thông tin như trên, nhóm em có đề xuất những đặc trưng sau để lấy về: Độ sạch sẽ, Sự thoải mái và chất lượng phòng, Dịch vụ, Vị trí, Tiện nghi, Số lượng phòng, Số lượng nhà hàng, Số quán bar, Thang máy, Tiêu chuẩn về an toàn, Bể bơi, Bồn tắm, Ghế Sofa, Phòng xông hơi, Spa, Mát-xa, Phòng tập, Sân golf, Sân quần vợt. </a:t>
            </a:r>
          </a:p>
          <a:p>
            <a:pPr marL="342900" lvl="0" indent="-342900" algn="l" rtl="0">
              <a:spcBef>
                <a:spcPts val="600"/>
              </a:spcBef>
              <a:spcAft>
                <a:spcPts val="0"/>
              </a:spcAft>
              <a:buFont typeface="Wingdings" panose="05000000000000000000" pitchFamily="2" charset="2"/>
              <a:buChar char="v"/>
            </a:pPr>
            <a:r>
              <a:rPr lang="vi-VN" sz="2000"/>
              <a:t>Em lấy mỗi đặc trưng dựa trên class và icon tương ứng của mỗi đặc trưng.</a:t>
            </a:r>
          </a:p>
          <a:p>
            <a:pPr marL="342900" lvl="0" indent="-342900" algn="l" rtl="0">
              <a:spcBef>
                <a:spcPts val="600"/>
              </a:spcBef>
              <a:spcAft>
                <a:spcPts val="0"/>
              </a:spcAft>
              <a:buFont typeface="Wingdings" panose="05000000000000000000" pitchFamily="2" charset="2"/>
              <a:buChar char="v"/>
            </a:pPr>
            <a:r>
              <a:rPr lang="vi-VN" sz="2000"/>
              <a:t>Thời gian lấy là rất lâu do phải để sleep, mỗi link lấy trong khoảng 30s-50s, nhóm em chia ra 3 máy treo khoảng gần 2 ngày. </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54234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từng khách sạn</a:t>
            </a:r>
            <a:endParaRPr sz="2400" b="1"/>
          </a:p>
        </p:txBody>
      </p:sp>
      <p:sp>
        <p:nvSpPr>
          <p:cNvPr id="151" name="Google Shape;151;p21"/>
          <p:cNvSpPr txBox="1">
            <a:spLocks noGrp="1"/>
          </p:cNvSpPr>
          <p:nvPr>
            <p:ph type="body" idx="1"/>
          </p:nvPr>
        </p:nvSpPr>
        <p:spPr>
          <a:xfrm>
            <a:off x="1549080" y="2667949"/>
            <a:ext cx="6379039" cy="35800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200"/>
              <a:t>File data sẽ có 20 trường như em đã thiết kế ở trên, một số khách sạn bị thiếu 1 vài trường thì em sẽ để là NaN hoặc là 0 (Ví dụ như không có thông tin về sân quần vợt thì để là 0 vì tức là không có).</a:t>
            </a:r>
            <a:endParaRPr sz="22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Hình ảnh 2" descr="Ảnh có chứa văn bản&#10;&#10;Mô tả được tạo tự động">
            <a:extLst>
              <a:ext uri="{FF2B5EF4-FFF2-40B4-BE49-F238E27FC236}">
                <a16:creationId xmlns:a16="http://schemas.microsoft.com/office/drawing/2014/main" id="{4692D54B-4DC6-4976-95C9-EE08220FBC6C}"/>
              </a:ext>
            </a:extLst>
          </p:cNvPr>
          <p:cNvPicPr>
            <a:picLocks noChangeAspect="1"/>
          </p:cNvPicPr>
          <p:nvPr/>
        </p:nvPicPr>
        <p:blipFill>
          <a:blip r:embed="rId3"/>
          <a:stretch>
            <a:fillRect/>
          </a:stretch>
        </p:blipFill>
        <p:spPr>
          <a:xfrm>
            <a:off x="721518" y="934544"/>
            <a:ext cx="7972425" cy="1630821"/>
          </a:xfrm>
          <a:prstGeom prst="rect">
            <a:avLst/>
          </a:prstGeom>
        </p:spPr>
      </p:pic>
    </p:spTree>
    <p:extLst>
      <p:ext uri="{BB962C8B-B14F-4D97-AF65-F5344CB8AC3E}">
        <p14:creationId xmlns:p14="http://schemas.microsoft.com/office/powerpoint/2010/main" val="291411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2) Tiền xử lý dữ liệu</a:t>
            </a:r>
            <a:endParaRPr sz="2400" b="1"/>
          </a:p>
        </p:txBody>
      </p:sp>
      <p:sp>
        <p:nvSpPr>
          <p:cNvPr id="168" name="Google Shape;168;p23"/>
          <p:cNvSpPr/>
          <p:nvPr/>
        </p:nvSpPr>
        <p:spPr>
          <a:xfrm>
            <a:off x="3075333"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607D8B"/>
                </a:solidFill>
                <a:latin typeface="Source Sans Pro"/>
                <a:ea typeface="Source Sans Pro"/>
                <a:cs typeface="Source Sans Pro"/>
                <a:sym typeface="Source Sans Pro"/>
              </a:rPr>
              <a:t>Chuẩn hóa labels</a:t>
            </a:r>
            <a:endParaRPr>
              <a:solidFill>
                <a:srgbClr val="607D8B"/>
              </a:solidFill>
              <a:latin typeface="Source Sans Pro"/>
              <a:ea typeface="Source Sans Pro"/>
              <a:cs typeface="Source Sans Pro"/>
              <a:sym typeface="Source Sans Pro"/>
            </a:endParaRPr>
          </a:p>
        </p:txBody>
      </p:sp>
      <p:sp>
        <p:nvSpPr>
          <p:cNvPr id="169" name="Google Shape;169;p23"/>
          <p:cNvSpPr/>
          <p:nvPr/>
        </p:nvSpPr>
        <p:spPr>
          <a:xfrm>
            <a:off x="902675"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607D8B"/>
                </a:solidFill>
                <a:latin typeface="Source Sans Pro"/>
                <a:ea typeface="Source Sans Pro"/>
                <a:cs typeface="Source Sans Pro"/>
                <a:sym typeface="Source Sans Pro"/>
              </a:rPr>
              <a:t>Loại thêm những khác sạn thiếu trường đặc biệt quan trọng</a:t>
            </a:r>
            <a:endParaRPr>
              <a:solidFill>
                <a:srgbClr val="607D8B"/>
              </a:solidFill>
              <a:latin typeface="Source Sans Pro"/>
              <a:ea typeface="Source Sans Pro"/>
              <a:cs typeface="Source Sans Pro"/>
              <a:sym typeface="Source Sans Pro"/>
            </a:endParaRPr>
          </a:p>
        </p:txBody>
      </p:sp>
      <p:sp>
        <p:nvSpPr>
          <p:cNvPr id="170" name="Google Shape;170;p23"/>
          <p:cNvSpPr/>
          <p:nvPr/>
        </p:nvSpPr>
        <p:spPr>
          <a:xfrm>
            <a:off x="5247991" y="13836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rgbClr val="607D8B"/>
                </a:solidFill>
                <a:latin typeface="Source Sans Pro"/>
                <a:ea typeface="Source Sans Pro"/>
                <a:cs typeface="Source Sans Pro"/>
                <a:sym typeface="Source Sans Pro"/>
              </a:rPr>
              <a:t>Xử lý Missing Values</a:t>
            </a:r>
            <a:endParaRPr>
              <a:solidFill>
                <a:srgbClr val="607D8B"/>
              </a:solidFill>
              <a:latin typeface="Source Sans Pro"/>
              <a:ea typeface="Source Sans Pro"/>
              <a:cs typeface="Source Sans Pro"/>
              <a:sym typeface="Source Sans Pro"/>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216007"/>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Chuẩn hóa labels</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1" name="Hình ảnh 10">
            <a:extLst>
              <a:ext uri="{FF2B5EF4-FFF2-40B4-BE49-F238E27FC236}">
                <a16:creationId xmlns:a16="http://schemas.microsoft.com/office/drawing/2014/main" id="{A77BDD1A-4F95-40A4-AFAD-9D796F6EA6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626" y="1071132"/>
            <a:ext cx="4712137" cy="3552628"/>
          </a:xfrm>
          <a:prstGeom prst="rect">
            <a:avLst/>
          </a:prstGeom>
          <a:noFill/>
          <a:ln>
            <a:noFill/>
          </a:ln>
        </p:spPr>
      </p:pic>
      <p:pic>
        <p:nvPicPr>
          <p:cNvPr id="12" name="Hình ảnh 11">
            <a:extLst>
              <a:ext uri="{FF2B5EF4-FFF2-40B4-BE49-F238E27FC236}">
                <a16:creationId xmlns:a16="http://schemas.microsoft.com/office/drawing/2014/main" id="{0F28413A-B932-46E3-8D2E-C64ABA7BCD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230164"/>
            <a:ext cx="4167197" cy="3220441"/>
          </a:xfrm>
          <a:prstGeom prst="rect">
            <a:avLst/>
          </a:prstGeom>
          <a:noFill/>
          <a:ln>
            <a:noFill/>
          </a:ln>
        </p:spPr>
      </p:pic>
    </p:spTree>
    <p:extLst>
      <p:ext uri="{BB962C8B-B14F-4D97-AF65-F5344CB8AC3E}">
        <p14:creationId xmlns:p14="http://schemas.microsoft.com/office/powerpoint/2010/main" val="336317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179376"/>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Thuật toán KNN</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9" name="Hình ảnh 8">
            <a:extLst>
              <a:ext uri="{FF2B5EF4-FFF2-40B4-BE49-F238E27FC236}">
                <a16:creationId xmlns:a16="http://schemas.microsoft.com/office/drawing/2014/main" id="{ADFBDF74-4762-4B53-A2DE-F9D0225CAF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57699" y="773074"/>
            <a:ext cx="4209703" cy="3840480"/>
          </a:xfrm>
          <a:prstGeom prst="rect">
            <a:avLst/>
          </a:prstGeom>
          <a:noFill/>
          <a:ln>
            <a:noFill/>
          </a:ln>
        </p:spPr>
      </p:pic>
      <p:pic>
        <p:nvPicPr>
          <p:cNvPr id="10" name="Hình ảnh 9">
            <a:extLst>
              <a:ext uri="{FF2B5EF4-FFF2-40B4-BE49-F238E27FC236}">
                <a16:creationId xmlns:a16="http://schemas.microsoft.com/office/drawing/2014/main" id="{8B918AA8-AEAD-4A7E-B25F-1AC3E68F022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7566" y="773074"/>
            <a:ext cx="3787140" cy="3622675"/>
          </a:xfrm>
          <a:prstGeom prst="rect">
            <a:avLst/>
          </a:prstGeom>
          <a:noFill/>
          <a:ln>
            <a:noFill/>
          </a:ln>
        </p:spPr>
      </p:pic>
    </p:spTree>
    <p:extLst>
      <p:ext uri="{BB962C8B-B14F-4D97-AF65-F5344CB8AC3E}">
        <p14:creationId xmlns:p14="http://schemas.microsoft.com/office/powerpoint/2010/main" val="196738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Xử lý missing values</a:t>
            </a:r>
          </a:p>
        </p:txBody>
      </p:sp>
      <p:sp>
        <p:nvSpPr>
          <p:cNvPr id="151" name="Google Shape;151;p21"/>
          <p:cNvSpPr txBox="1">
            <a:spLocks noGrp="1"/>
          </p:cNvSpPr>
          <p:nvPr>
            <p:ph type="body" idx="1"/>
          </p:nvPr>
        </p:nvSpPr>
        <p:spPr>
          <a:xfrm>
            <a:off x="872353" y="1077651"/>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Sau khi kiểm tra những feature có giá trị là NaN thì em thấy có: Độ sạch sẽ, Sự thoải mái và chất lượng phòng, Dịch vụ, Vị trí, Tiện nghi là chứa giá trị NaN, em sử dụng thuật toán KNN để điền giá trị bị khuyết ở những trường này ( có thể sử dụng cách điền trung bình, điền dựa trên tần suất hoặc giá trị lớn nhất, thậm chí là điền 0) tuy nhiên điền như vậy thì so với sử dụng thuật toán KNN sẽ không tối ưu bằng.</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8957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872353" y="723998"/>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Chúng em sử dụng Correlation Matrix để đanh giá mối quan hệ giữa các biến không phụ thuộc với nhau và giữa các biến không phụ thuộc và biến phụ thuộc:</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Hình ảnh 3" descr="Ảnh có chứa văn bản, bảng điểm&#10;&#10;Mô tả được tạo tự động">
            <a:extLst>
              <a:ext uri="{FF2B5EF4-FFF2-40B4-BE49-F238E27FC236}">
                <a16:creationId xmlns:a16="http://schemas.microsoft.com/office/drawing/2014/main" id="{9E55E867-1AF8-43B9-B9CE-DC2F2A2F8364}"/>
              </a:ext>
            </a:extLst>
          </p:cNvPr>
          <p:cNvPicPr>
            <a:picLocks noChangeAspect="1"/>
          </p:cNvPicPr>
          <p:nvPr/>
        </p:nvPicPr>
        <p:blipFill>
          <a:blip r:embed="rId3"/>
          <a:stretch>
            <a:fillRect/>
          </a:stretch>
        </p:blipFill>
        <p:spPr>
          <a:xfrm>
            <a:off x="692523" y="1787452"/>
            <a:ext cx="7879841" cy="3308370"/>
          </a:xfrm>
          <a:prstGeom prst="rect">
            <a:avLst/>
          </a:prstGeom>
        </p:spPr>
      </p:pic>
    </p:spTree>
    <p:extLst>
      <p:ext uri="{BB962C8B-B14F-4D97-AF65-F5344CB8AC3E}">
        <p14:creationId xmlns:p14="http://schemas.microsoft.com/office/powerpoint/2010/main" val="16047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872353" y="898043"/>
            <a:ext cx="780638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Nhóm em chia dữ liệu thành 2 phần là train và validate với 75% dùng làm dữ liệu huấn luyện, sử dụng thuật toán Random Forests để huấn luyện mô hình.</a:t>
            </a:r>
          </a:p>
          <a:p>
            <a:pPr marL="342900" lvl="0" indent="-342900" algn="l" rtl="0">
              <a:spcBef>
                <a:spcPts val="600"/>
              </a:spcBef>
              <a:spcAft>
                <a:spcPts val="0"/>
              </a:spcAft>
              <a:buFont typeface="Wingdings" panose="05000000000000000000" pitchFamily="2" charset="2"/>
              <a:buChar char="v"/>
            </a:pPr>
            <a:r>
              <a:rPr lang="vi-VN" sz="2000"/>
              <a:t>Về thuật toán Random Forests:</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Hình ảnh 2">
            <a:extLst>
              <a:ext uri="{FF2B5EF4-FFF2-40B4-BE49-F238E27FC236}">
                <a16:creationId xmlns:a16="http://schemas.microsoft.com/office/drawing/2014/main" id="{D21AA6BF-BC85-4A91-B50D-9EBB1D59554E}"/>
              </a:ext>
            </a:extLst>
          </p:cNvPr>
          <p:cNvPicPr>
            <a:picLocks noChangeAspect="1"/>
          </p:cNvPicPr>
          <p:nvPr/>
        </p:nvPicPr>
        <p:blipFill>
          <a:blip r:embed="rId3"/>
          <a:stretch>
            <a:fillRect/>
          </a:stretch>
        </p:blipFill>
        <p:spPr>
          <a:xfrm>
            <a:off x="2500505" y="2311418"/>
            <a:ext cx="4137631" cy="2622724"/>
          </a:xfrm>
          <a:prstGeom prst="rect">
            <a:avLst/>
          </a:prstGeom>
        </p:spPr>
      </p:pic>
    </p:spTree>
    <p:extLst>
      <p:ext uri="{BB962C8B-B14F-4D97-AF65-F5344CB8AC3E}">
        <p14:creationId xmlns:p14="http://schemas.microsoft.com/office/powerpoint/2010/main" val="322174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98904" y="-13522"/>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235745" y="546633"/>
            <a:ext cx="8829674"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Random Forests có thể cho thấy tầm quan trọng của đặc trưng trong mô hình:</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10" name="Hình ảnh 9">
            <a:extLst>
              <a:ext uri="{FF2B5EF4-FFF2-40B4-BE49-F238E27FC236}">
                <a16:creationId xmlns:a16="http://schemas.microsoft.com/office/drawing/2014/main" id="{BEA2BCAE-F857-4770-872F-77B8A9A965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2944" y="1077651"/>
            <a:ext cx="7929562" cy="3794387"/>
          </a:xfrm>
          <a:prstGeom prst="rect">
            <a:avLst/>
          </a:prstGeom>
          <a:noFill/>
          <a:ln>
            <a:noFill/>
          </a:ln>
        </p:spPr>
      </p:pic>
    </p:spTree>
    <p:extLst>
      <p:ext uri="{BB962C8B-B14F-4D97-AF65-F5344CB8AC3E}">
        <p14:creationId xmlns:p14="http://schemas.microsoft.com/office/powerpoint/2010/main" val="205234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MỤC LỤC</a:t>
            </a:r>
            <a:endParaRPr sz="2800" b="1"/>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a:t>Crawl Data</a:t>
            </a:r>
            <a:endParaRPr/>
          </a:p>
          <a:p>
            <a:pPr marL="457200" lvl="0" indent="-381000" algn="l" rtl="0">
              <a:spcBef>
                <a:spcPts val="0"/>
              </a:spcBef>
              <a:spcAft>
                <a:spcPts val="0"/>
              </a:spcAft>
              <a:buSzPts val="2400"/>
              <a:buChar char="◎"/>
            </a:pPr>
            <a:r>
              <a:rPr lang="en-US"/>
              <a:t>Tiền xử lý dữ liệu</a:t>
            </a:r>
            <a:endParaRPr/>
          </a:p>
          <a:p>
            <a:pPr marL="457200" lvl="0" indent="-381000" algn="l" rtl="0">
              <a:spcBef>
                <a:spcPts val="0"/>
              </a:spcBef>
              <a:spcAft>
                <a:spcPts val="0"/>
              </a:spcAft>
              <a:buSzPts val="2400"/>
              <a:buChar char="◎"/>
            </a:pPr>
            <a:r>
              <a:rPr lang="en"/>
              <a:t>Xây dựng mô hình dự đo</a:t>
            </a:r>
            <a:r>
              <a:rPr lang="vi-VN"/>
              <a:t>a</a:t>
            </a:r>
            <a:r>
              <a:rPr lang="en"/>
              <a:t>n</a:t>
            </a:r>
            <a:r>
              <a:rPr lang="vi-VN"/>
              <a:t> và đánh giá</a:t>
            </a:r>
            <a:endParaRPr lang="en"/>
          </a:p>
          <a:p>
            <a:pPr marL="457200" lvl="0" indent="-381000" algn="l" rtl="0">
              <a:spcBef>
                <a:spcPts val="0"/>
              </a:spcBef>
              <a:spcAft>
                <a:spcPts val="0"/>
              </a:spcAft>
              <a:buSzPts val="2400"/>
              <a:buChar char="◎"/>
            </a:pPr>
            <a:r>
              <a:rPr lang="en"/>
              <a:t>Demo</a:t>
            </a:r>
            <a:endParaRPr/>
          </a:p>
          <a:p>
            <a:pPr marL="0" lvl="0" indent="0" algn="l" rtl="0">
              <a:spcBef>
                <a:spcPts val="600"/>
              </a:spcBef>
              <a:spcAft>
                <a:spcPts val="0"/>
              </a:spcAft>
              <a:buNone/>
            </a:pP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98904" y="13013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728664" y="945197"/>
            <a:ext cx="784370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Ta có thể thấy rằng đặc trưng Số phòng là chiếm vai trò quan trọng nhất, đó là điều hết sức dễ hiểu trong thực tế, tiếp theo là những đặc trưng như Độ sạch sẽ, Sự thoải mái và chất lượng phòng, Dịch vụ, Vị trí, Tiện nghi.</a:t>
            </a:r>
            <a:r>
              <a:rPr lang="vi-VN" sz="2000">
                <a:sym typeface="Wingdings" panose="05000000000000000000" pitchFamily="2" charset="2"/>
              </a:rPr>
              <a:t>D</a:t>
            </a:r>
            <a:r>
              <a:rPr lang="vi-VN" sz="2000"/>
              <a:t>ù khách sạn đó có sân bóng, phòng tập, mát-xa, spa hay sân golf nhưng nếu mắc những lỗi cơ bản như không đạt độ sạch sẽ, thoải mái, chất lượng dịch vụ cũng như chất lượng cơ sở vật chất đảm bảo, ở vị trí xấu thì cũng không thể được đánh giá cao về số sao. </a:t>
            </a: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998270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98904" y="13013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3) Xây dựng mô hình dự đoán và đánh giá</a:t>
            </a:r>
          </a:p>
        </p:txBody>
      </p:sp>
      <p:sp>
        <p:nvSpPr>
          <p:cNvPr id="151" name="Google Shape;151;p21"/>
          <p:cNvSpPr txBox="1">
            <a:spLocks noGrp="1"/>
          </p:cNvSpPr>
          <p:nvPr>
            <p:ph type="body" idx="1"/>
          </p:nvPr>
        </p:nvSpPr>
        <p:spPr>
          <a:xfrm>
            <a:off x="650149" y="778802"/>
            <a:ext cx="7843701"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Nhóm em sử dụng độ đo accuracy, precision, recall và F1 score để đánh giá mô hình, accuracy là tỉ lệ số mẫu được đoán đúng trong toàn bộ số mẫu kiểm định.</a:t>
            </a:r>
          </a:p>
          <a:p>
            <a:pPr marL="342900" lvl="0" indent="-342900" algn="l" rtl="0">
              <a:spcBef>
                <a:spcPts val="600"/>
              </a:spcBef>
              <a:spcAft>
                <a:spcPts val="0"/>
              </a:spcAft>
              <a:buFont typeface="Wingdings" panose="05000000000000000000" pitchFamily="2" charset="2"/>
              <a:buChar char="v"/>
            </a:pPr>
            <a:endParaRPr lang="vi-VN" sz="2000"/>
          </a:p>
          <a:p>
            <a:pPr marL="342900" lvl="0" indent="-342900" algn="l" rtl="0">
              <a:spcBef>
                <a:spcPts val="600"/>
              </a:spcBef>
              <a:spcAft>
                <a:spcPts val="0"/>
              </a:spcAft>
              <a:buFont typeface="Wingdings" panose="05000000000000000000" pitchFamily="2" charset="2"/>
              <a:buChar char="v"/>
            </a:pPr>
            <a:endParaRPr lang="vi-VN" sz="2000"/>
          </a:p>
          <a:p>
            <a:pPr marL="342900" lvl="0" indent="-342900" algn="l" rtl="0">
              <a:spcBef>
                <a:spcPts val="600"/>
              </a:spcBef>
              <a:spcAft>
                <a:spcPts val="0"/>
              </a:spcAft>
              <a:buFont typeface="Wingdings" panose="05000000000000000000" pitchFamily="2" charset="2"/>
              <a:buChar char="v"/>
            </a:pPr>
            <a:r>
              <a:rPr lang="vi-VN" sz="2000"/>
              <a:t>Mô hình đạt được Accuracy = 0.847 trên tập Validate, các đại lượng khác ứng với từng lớp như sau:</a:t>
            </a: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9" name="Hình ảnh 8">
            <a:extLst>
              <a:ext uri="{FF2B5EF4-FFF2-40B4-BE49-F238E27FC236}">
                <a16:creationId xmlns:a16="http://schemas.microsoft.com/office/drawing/2014/main" id="{93E1357C-14C5-437F-A077-278707CE81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8687" y="1936504"/>
            <a:ext cx="3304824" cy="701040"/>
          </a:xfrm>
          <a:prstGeom prst="rect">
            <a:avLst/>
          </a:prstGeom>
          <a:noFill/>
          <a:ln>
            <a:noFill/>
          </a:ln>
        </p:spPr>
      </p:pic>
      <p:pic>
        <p:nvPicPr>
          <p:cNvPr id="10" name="Hình ảnh 9">
            <a:extLst>
              <a:ext uri="{FF2B5EF4-FFF2-40B4-BE49-F238E27FC236}">
                <a16:creationId xmlns:a16="http://schemas.microsoft.com/office/drawing/2014/main" id="{F57E633B-2DCB-4550-9F3D-033F4F6F934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73511" y="1962883"/>
            <a:ext cx="2918026" cy="601980"/>
          </a:xfrm>
          <a:prstGeom prst="rect">
            <a:avLst/>
          </a:prstGeom>
          <a:noFill/>
          <a:ln>
            <a:noFill/>
          </a:ln>
        </p:spPr>
      </p:pic>
      <p:pic>
        <p:nvPicPr>
          <p:cNvPr id="11" name="Hình ảnh 10">
            <a:extLst>
              <a:ext uri="{FF2B5EF4-FFF2-40B4-BE49-F238E27FC236}">
                <a16:creationId xmlns:a16="http://schemas.microsoft.com/office/drawing/2014/main" id="{7E4D0980-9AA3-4AC7-A51F-8725542F54A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54558" y="1892130"/>
            <a:ext cx="2661242" cy="701040"/>
          </a:xfrm>
          <a:prstGeom prst="rect">
            <a:avLst/>
          </a:prstGeom>
          <a:noFill/>
          <a:ln>
            <a:noFill/>
          </a:ln>
        </p:spPr>
      </p:pic>
      <p:pic>
        <p:nvPicPr>
          <p:cNvPr id="3" name="Hình ảnh 2" descr="Ảnh có chứa văn bản, đen&#10;&#10;Mô tả được tạo tự động">
            <a:extLst>
              <a:ext uri="{FF2B5EF4-FFF2-40B4-BE49-F238E27FC236}">
                <a16:creationId xmlns:a16="http://schemas.microsoft.com/office/drawing/2014/main" id="{DD574CBD-A221-4B4D-B525-F23867F8488B}"/>
              </a:ext>
            </a:extLst>
          </p:cNvPr>
          <p:cNvPicPr>
            <a:picLocks noChangeAspect="1"/>
          </p:cNvPicPr>
          <p:nvPr/>
        </p:nvPicPr>
        <p:blipFill>
          <a:blip r:embed="rId6"/>
          <a:stretch>
            <a:fillRect/>
          </a:stretch>
        </p:blipFill>
        <p:spPr>
          <a:xfrm>
            <a:off x="2599425" y="3363925"/>
            <a:ext cx="4285469" cy="1779526"/>
          </a:xfrm>
          <a:prstGeom prst="rect">
            <a:avLst/>
          </a:prstGeom>
        </p:spPr>
      </p:pic>
    </p:spTree>
    <p:extLst>
      <p:ext uri="{BB962C8B-B14F-4D97-AF65-F5344CB8AC3E}">
        <p14:creationId xmlns:p14="http://schemas.microsoft.com/office/powerpoint/2010/main" val="2891565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98904" y="13013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4) Demo</a:t>
            </a:r>
          </a:p>
        </p:txBody>
      </p:sp>
      <p:sp>
        <p:nvSpPr>
          <p:cNvPr id="151" name="Google Shape;151;p21"/>
          <p:cNvSpPr txBox="1">
            <a:spLocks noGrp="1"/>
          </p:cNvSpPr>
          <p:nvPr>
            <p:ph type="body" idx="1"/>
          </p:nvPr>
        </p:nvSpPr>
        <p:spPr>
          <a:xfrm>
            <a:off x="728665" y="945197"/>
            <a:ext cx="5895248" cy="3580025"/>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vi-VN" sz="2000"/>
              <a:t>Nhóm em sử dụng Flask trong python và thiết kế 1 giao diện sử dụng html, css đơn giản để đưa mô hình sau khi huấn luyện vào dự đoán thực tế.</a:t>
            </a:r>
          </a:p>
          <a:p>
            <a:pPr marL="342900" lvl="0" indent="-342900" algn="l" rtl="0">
              <a:spcBef>
                <a:spcPts val="600"/>
              </a:spcBef>
              <a:spcAft>
                <a:spcPts val="0"/>
              </a:spcAft>
              <a:buFont typeface="Wingdings" panose="05000000000000000000" pitchFamily="2" charset="2"/>
              <a:buChar char="v"/>
            </a:pPr>
            <a:endParaRPr sz="20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09539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a:t>Thanks for watching!</a:t>
            </a:r>
            <a:endParaRPr sz="5400" b="1"/>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943026" cy="37257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pitchFamily="2" charset="2"/>
              <a:buChar char="v"/>
            </a:pPr>
            <a:r>
              <a:rPr lang="en-US"/>
              <a:t>Toàn bộ dữ liệu trong project được crawl từ trang </a:t>
            </a:r>
            <a:r>
              <a:rPr lang="en-US" sz="2000" u="sng">
                <a:solidFill>
                  <a:srgbClr val="0000FF"/>
                </a:solidFill>
                <a:effectLst/>
                <a:latin typeface="Roboto Slab" panose="020B0604020202020204" charset="0"/>
                <a:ea typeface="Roboto Slab" panose="020B0604020202020204" charset="0"/>
                <a:hlinkClick r:id="rId3"/>
              </a:rPr>
              <a:t>https://www.agoda.com/vi-vn/country/vietnam.html</a:t>
            </a:r>
            <a:endParaRPr lang="en-US">
              <a:latin typeface="Roboto Slab" panose="020B0604020202020204" charset="0"/>
              <a:ea typeface="Roboto Slab" panose="020B0604020202020204" charset="0"/>
            </a:endParaRPr>
          </a:p>
          <a:p>
            <a:pPr marL="342900" lvl="0" indent="-342900" algn="l" rtl="0">
              <a:spcBef>
                <a:spcPts val="600"/>
              </a:spcBef>
              <a:spcAft>
                <a:spcPts val="0"/>
              </a:spcAft>
              <a:buFont typeface="Wingdings" panose="05000000000000000000" pitchFamily="2" charset="2"/>
              <a:buChar char="v"/>
            </a:pPr>
            <a:r>
              <a:rPr lang="en-US"/>
              <a:t>Sử dụng Selenium để crawl data</a:t>
            </a:r>
            <a:r>
              <a:rPr lang="en-US">
                <a:sym typeface="Wingdings" panose="05000000000000000000" pitchFamily="2" charset="2"/>
              </a:rPr>
              <a:t></a:t>
            </a:r>
            <a:r>
              <a:rPr lang="en-US"/>
              <a:t>tốn khá nhiều thời gian để phân tích và lấy dữ liệu</a:t>
            </a:r>
          </a:p>
          <a:p>
            <a:pPr marL="342900" lvl="0" indent="-342900" algn="l" rtl="0">
              <a:spcBef>
                <a:spcPts val="600"/>
              </a:spcBef>
              <a:spcAft>
                <a:spcPts val="0"/>
              </a:spcAft>
              <a:buFont typeface="Wingdings" panose="05000000000000000000" pitchFamily="2" charset="2"/>
              <a:buChar char="v"/>
            </a:pPr>
            <a:endParaRP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1) Crawl Data</a:t>
            </a:r>
            <a:endParaRPr sz="2400" b="1"/>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Hình ảnh 7">
            <a:extLst>
              <a:ext uri="{FF2B5EF4-FFF2-40B4-BE49-F238E27FC236}">
                <a16:creationId xmlns:a16="http://schemas.microsoft.com/office/drawing/2014/main" id="{DC77628E-2881-4105-8729-A7993776E8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29162" y="621507"/>
            <a:ext cx="4414837" cy="45219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Phân tích và cách thu thập data</a:t>
            </a:r>
            <a:endParaRPr/>
          </a:p>
        </p:txBody>
      </p:sp>
      <p:sp>
        <p:nvSpPr>
          <p:cNvPr id="141" name="Google Shape;141;p20"/>
          <p:cNvSpPr txBox="1">
            <a:spLocks noGrp="1"/>
          </p:cNvSpPr>
          <p:nvPr>
            <p:ph type="body" idx="1"/>
          </p:nvPr>
        </p:nvSpPr>
        <p:spPr>
          <a:xfrm>
            <a:off x="786150" y="1024151"/>
            <a:ext cx="273572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Lấy tất cả thành phố</a:t>
            </a:r>
          </a:p>
          <a:p>
            <a:pPr marL="0" lvl="0" indent="0" algn="l" rtl="0">
              <a:spcBef>
                <a:spcPts val="600"/>
              </a:spcBef>
              <a:spcAft>
                <a:spcPts val="0"/>
              </a:spcAft>
              <a:buNone/>
            </a:pPr>
            <a:r>
              <a:rPr lang="en-US"/>
              <a:t>Từ danh sách thành phố ở trên, sau khi tìm kiếm thì thấy đều nằm trong 1 thẻ section </a:t>
            </a:r>
            <a:r>
              <a:rPr lang="en-US">
                <a:sym typeface="Wingdings" panose="05000000000000000000" pitchFamily="2" charset="2"/>
              </a:rPr>
              <a:t>Lưu vào 1 mảng.</a:t>
            </a:r>
            <a:endParaRPr lang="en-US"/>
          </a:p>
        </p:txBody>
      </p:sp>
      <p:sp>
        <p:nvSpPr>
          <p:cNvPr id="142" name="Google Shape;142;p20"/>
          <p:cNvSpPr txBox="1">
            <a:spLocks noGrp="1"/>
          </p:cNvSpPr>
          <p:nvPr>
            <p:ph type="body" idx="2"/>
          </p:nvPr>
        </p:nvSpPr>
        <p:spPr>
          <a:xfrm>
            <a:off x="4886325" y="1010720"/>
            <a:ext cx="3155606"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Lấy từng khu vực trong thành phố</a:t>
            </a:r>
            <a:endParaRPr b="1"/>
          </a:p>
          <a:p>
            <a:pPr marL="0" lvl="0" indent="0" algn="l" rtl="0">
              <a:spcBef>
                <a:spcPts val="600"/>
              </a:spcBef>
              <a:spcAft>
                <a:spcPts val="0"/>
              </a:spcAft>
              <a:buNone/>
            </a:pPr>
            <a:r>
              <a:rPr lang="en"/>
              <a:t>Vào từng thành phố thì thấy có các khu vực, làm tương tự như bước vừa rồi để lấy link từng khu vực rồi cho vào mảng.</a:t>
            </a:r>
            <a:endParaRP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9" name="Hình ảnh 8">
            <a:extLst>
              <a:ext uri="{FF2B5EF4-FFF2-40B4-BE49-F238E27FC236}">
                <a16:creationId xmlns:a16="http://schemas.microsoft.com/office/drawing/2014/main" id="{D0F3C856-77CF-474B-90B5-377AC23D61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0446" y="3006829"/>
            <a:ext cx="6759920" cy="11125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tx1"/>
                </a:solidFill>
              </a:rPr>
              <a:t>Lấy khách sạn trong mỗi khu vực</a:t>
            </a:r>
            <a:endParaRPr b="1">
              <a:solidFill>
                <a:schemeClr val="tx1"/>
              </a:solidFill>
            </a:endParaRPr>
          </a:p>
        </p:txBody>
      </p:sp>
      <p:sp>
        <p:nvSpPr>
          <p:cNvPr id="151" name="Google Shape;151;p21"/>
          <p:cNvSpPr txBox="1">
            <a:spLocks noGrp="1"/>
          </p:cNvSpPr>
          <p:nvPr>
            <p:ph type="body" idx="1"/>
          </p:nvPr>
        </p:nvSpPr>
        <p:spPr>
          <a:xfrm>
            <a:off x="786150" y="1169825"/>
            <a:ext cx="3651000" cy="280209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Sau khi vào từng khu vực, cuộn chuột xuống có button xem tất cả khách sạn, khi click thì redirect sang link chứa tất cả khách sạn của khu đó </a:t>
            </a:r>
            <a:r>
              <a:rPr lang="en">
                <a:sym typeface="Wingdings" panose="05000000000000000000" pitchFamily="2" charset="2"/>
              </a:rPr>
              <a:t>Tìm ra link đó rồi lưu vào mảng.</a:t>
            </a:r>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0" name="Hình ảnh 9">
            <a:extLst>
              <a:ext uri="{FF2B5EF4-FFF2-40B4-BE49-F238E27FC236}">
                <a16:creationId xmlns:a16="http://schemas.microsoft.com/office/drawing/2014/main" id="{B1F01149-7CDD-4740-AA23-3AC278BB24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5400" y="1070451"/>
            <a:ext cx="4738599" cy="29014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tx1"/>
                </a:solidFill>
              </a:rPr>
              <a:t>Lấy khách sạn trong mỗi khu vực</a:t>
            </a:r>
            <a:endParaRPr b="1">
              <a:solidFill>
                <a:schemeClr val="tx1"/>
              </a:solidFill>
            </a:endParaRPr>
          </a:p>
        </p:txBody>
      </p:sp>
      <p:sp>
        <p:nvSpPr>
          <p:cNvPr id="151" name="Google Shape;151;p21"/>
          <p:cNvSpPr txBox="1">
            <a:spLocks noGrp="1"/>
          </p:cNvSpPr>
          <p:nvPr>
            <p:ph type="body" idx="1"/>
          </p:nvPr>
        </p:nvSpPr>
        <p:spPr>
          <a:xfrm>
            <a:off x="571635" y="827272"/>
            <a:ext cx="4056361" cy="34889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Sau khi vào được link vừa rồi thì trang web sẽ phân trang khách sạn, mỗi trang khoảng 100 khách sạn, nếu muốn lấy hết khách sạn của từng trang thì phải viết 1 chức năng cuộn chuột xuống cuối trang để web hiển thị hết khách sạn, cứ vậy duyệt cho page=2,3,4,…</a:t>
            </a:r>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1" name="Hình ảnh 10">
            <a:extLst>
              <a:ext uri="{FF2B5EF4-FFF2-40B4-BE49-F238E27FC236}">
                <a16:creationId xmlns:a16="http://schemas.microsoft.com/office/drawing/2014/main" id="{91BE7BBF-2570-4E36-AB41-63854F0CDC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7996" y="1010719"/>
            <a:ext cx="4478995" cy="3305507"/>
          </a:xfrm>
          <a:prstGeom prst="rect">
            <a:avLst/>
          </a:prstGeom>
          <a:noFill/>
          <a:ln>
            <a:noFill/>
          </a:ln>
        </p:spPr>
      </p:pic>
    </p:spTree>
    <p:extLst>
      <p:ext uri="{BB962C8B-B14F-4D97-AF65-F5344CB8AC3E}">
        <p14:creationId xmlns:p14="http://schemas.microsoft.com/office/powerpoint/2010/main" val="196163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tx1"/>
                </a:solidFill>
              </a:rPr>
              <a:t>Lấy khách sạn trong mỗi khu vực</a:t>
            </a:r>
            <a:endParaRPr b="1">
              <a:solidFill>
                <a:schemeClr val="tx1"/>
              </a:solidFill>
            </a:endParaRPr>
          </a:p>
        </p:txBody>
      </p:sp>
      <p:sp>
        <p:nvSpPr>
          <p:cNvPr id="151" name="Google Shape;151;p21"/>
          <p:cNvSpPr txBox="1">
            <a:spLocks noGrp="1"/>
          </p:cNvSpPr>
          <p:nvPr>
            <p:ph type="body" idx="1"/>
          </p:nvPr>
        </p:nvSpPr>
        <p:spPr>
          <a:xfrm>
            <a:off x="478885" y="1036267"/>
            <a:ext cx="4300403" cy="34889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200"/>
              <a:t>Đối với mỗi trang web, khi cuộn chuột xuống cuối cùng, để lấy link mỗi khách sạn thì chỉ cần sử dụng thư viện beautifulsoup tìm kiếm những thẻ a có class là "PropertyCard__Link" rồi lưu vào file .csv </a:t>
            </a:r>
            <a:r>
              <a:rPr lang="vi-VN" sz="2200">
                <a:sym typeface="Wingdings" panose="05000000000000000000" pitchFamily="2" charset="2"/>
              </a:rPr>
              <a:t> Được khoảng 30000 link.</a:t>
            </a:r>
            <a:endParaRPr sz="22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Hình ảnh 9">
            <a:extLst>
              <a:ext uri="{FF2B5EF4-FFF2-40B4-BE49-F238E27FC236}">
                <a16:creationId xmlns:a16="http://schemas.microsoft.com/office/drawing/2014/main" id="{41AC06FE-F188-4743-A402-D530E88919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8599" y="1257300"/>
            <a:ext cx="4340591" cy="2317812"/>
          </a:xfrm>
          <a:prstGeom prst="rect">
            <a:avLst/>
          </a:prstGeom>
          <a:noFill/>
          <a:ln>
            <a:noFill/>
          </a:ln>
        </p:spPr>
      </p:pic>
    </p:spTree>
    <p:extLst>
      <p:ext uri="{BB962C8B-B14F-4D97-AF65-F5344CB8AC3E}">
        <p14:creationId xmlns:p14="http://schemas.microsoft.com/office/powerpoint/2010/main" val="290436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548910" y="209358"/>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Lấy các trường của từng khách sạn</a:t>
            </a:r>
            <a:endParaRPr sz="2400" b="1"/>
          </a:p>
        </p:txBody>
      </p:sp>
      <p:sp>
        <p:nvSpPr>
          <p:cNvPr id="151" name="Google Shape;151;p21"/>
          <p:cNvSpPr txBox="1">
            <a:spLocks noGrp="1"/>
          </p:cNvSpPr>
          <p:nvPr>
            <p:ph type="body" idx="1"/>
          </p:nvPr>
        </p:nvSpPr>
        <p:spPr>
          <a:xfrm>
            <a:off x="1196843" y="1019807"/>
            <a:ext cx="4980407" cy="35800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2200"/>
              <a:t>Trên trang agoda.com, 30000 link ta thu được có chứa rất nhiều địa điểm không phải khách sạn như resort, nhà nghỉ, villa, … nên sẽ loại bỏ những link đó </a:t>
            </a:r>
          </a:p>
          <a:p>
            <a:pPr marL="0" lvl="0" indent="0" algn="l" rtl="0">
              <a:spcBef>
                <a:spcPts val="600"/>
              </a:spcBef>
              <a:spcAft>
                <a:spcPts val="0"/>
              </a:spcAft>
              <a:buNone/>
            </a:pPr>
            <a:r>
              <a:rPr lang="vi-VN" sz="2200">
                <a:sym typeface="Wingdings" panose="05000000000000000000" pitchFamily="2" charset="2"/>
              </a:rPr>
              <a:t>Thu được gần 8000 khách sạn. </a:t>
            </a:r>
            <a:endParaRPr sz="220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38990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483315" y="16551"/>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b="1"/>
              <a:t>Trích xuất thông tin của từng khách sạn</a:t>
            </a:r>
            <a:endParaRPr sz="2400" b="1"/>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9" name="Hình ảnh 8">
            <a:extLst>
              <a:ext uri="{FF2B5EF4-FFF2-40B4-BE49-F238E27FC236}">
                <a16:creationId xmlns:a16="http://schemas.microsoft.com/office/drawing/2014/main" id="{80AAE295-E3C1-46B9-A57A-A668445A06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996" y="892970"/>
            <a:ext cx="4480325" cy="3856881"/>
          </a:xfrm>
          <a:prstGeom prst="rect">
            <a:avLst/>
          </a:prstGeom>
          <a:noFill/>
          <a:ln>
            <a:noFill/>
          </a:ln>
        </p:spPr>
      </p:pic>
      <p:pic>
        <p:nvPicPr>
          <p:cNvPr id="10" name="Hình ảnh 9">
            <a:extLst>
              <a:ext uri="{FF2B5EF4-FFF2-40B4-BE49-F238E27FC236}">
                <a16:creationId xmlns:a16="http://schemas.microsoft.com/office/drawing/2014/main" id="{37DAB72A-4BEF-4999-AAE3-2EB800F10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69321" y="892970"/>
            <a:ext cx="4574679" cy="3856881"/>
          </a:xfrm>
          <a:prstGeom prst="rect">
            <a:avLst/>
          </a:prstGeom>
          <a:noFill/>
          <a:ln>
            <a:noFill/>
          </a:ln>
        </p:spPr>
      </p:pic>
    </p:spTree>
    <p:extLst>
      <p:ext uri="{BB962C8B-B14F-4D97-AF65-F5344CB8AC3E}">
        <p14:creationId xmlns:p14="http://schemas.microsoft.com/office/powerpoint/2010/main" val="118697395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1172</Words>
  <Application>Microsoft Office PowerPoint</Application>
  <PresentationFormat>Trình chiếu Trên màn hình (16:9)</PresentationFormat>
  <Paragraphs>85</Paragraphs>
  <Slides>23</Slides>
  <Notes>23</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23</vt:i4>
      </vt:variant>
    </vt:vector>
  </HeadingPairs>
  <TitlesOfParts>
    <vt:vector size="28" baseType="lpstr">
      <vt:lpstr>Wingdings</vt:lpstr>
      <vt:lpstr>Arial</vt:lpstr>
      <vt:lpstr>Roboto Slab</vt:lpstr>
      <vt:lpstr>Source Sans Pro</vt:lpstr>
      <vt:lpstr>Cordelia template</vt:lpstr>
      <vt:lpstr>Nhập môn Khoa học dữ liệu Dự đoán số sao khách sạn</vt:lpstr>
      <vt:lpstr>MỤC LỤC</vt:lpstr>
      <vt:lpstr>1) Crawl Data</vt:lpstr>
      <vt:lpstr>Phân tích và cách thu thập data</vt:lpstr>
      <vt:lpstr>Lấy khách sạn trong mỗi khu vực</vt:lpstr>
      <vt:lpstr>Lấy khách sạn trong mỗi khu vực</vt:lpstr>
      <vt:lpstr>Lấy khách sạn trong mỗi khu vực</vt:lpstr>
      <vt:lpstr>Lấy các trường của từng khách sạn</vt:lpstr>
      <vt:lpstr>Trích xuất thông tin của từng khách sạn</vt:lpstr>
      <vt:lpstr>Trích xuất thông tin của từng khách sạn</vt:lpstr>
      <vt:lpstr>Trích xuất thông tin của từng khách sạn</vt:lpstr>
      <vt:lpstr>Trích xuất thông tin từng khách sạn</vt:lpstr>
      <vt:lpstr>2) Tiền xử lý dữ liệu</vt:lpstr>
      <vt:lpstr>Chuẩn hóa labels</vt:lpstr>
      <vt:lpstr>Thuật toán KNN</vt:lpstr>
      <vt:lpstr>Xử lý missing values</vt:lpstr>
      <vt:lpstr>3) Xây dựng mô hình dự đoán và đánh giá</vt:lpstr>
      <vt:lpstr>3) Xây dựng mô hình dự đoán và đánh giá</vt:lpstr>
      <vt:lpstr>3) Xây dựng mô hình dự đoán và đánh giá</vt:lpstr>
      <vt:lpstr>3) Xây dựng mô hình dự đoán và đánh giá</vt:lpstr>
      <vt:lpstr>3) Xây dựng mô hình dự đoán và đánh giá</vt:lpstr>
      <vt:lpstr>4) Demo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Khoa học dữ liệu Dự đoán số sao khách sạn</dc:title>
  <cp:lastModifiedBy>Dao Minh Tuan 20173437</cp:lastModifiedBy>
  <cp:revision>32</cp:revision>
  <dcterms:modified xsi:type="dcterms:W3CDTF">2021-01-02T13:27:08Z</dcterms:modified>
</cp:coreProperties>
</file>