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0B2D1-000E-4D25-9AAC-05F34DA85675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36F5D-622D-437A-872D-B9B5CF4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4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F275-4F62-48C7-B247-212DDC51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57E3-1009-4448-BE79-78DAE47F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94B4-AB41-4C91-AFB7-228F99E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3F91-C950-4045-8277-222CA9D4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919B-BE37-48B4-A102-31C791CC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45A-A1B7-46A7-ADEE-61F62807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36ED-97E9-4C50-8538-9FD51726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726F-0219-4472-8196-FE326AA7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4B79-934D-4065-A83E-F0881CF7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DD1F-829A-4135-864A-F4F8AF4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2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85C6E-8195-49C5-B79A-161D65536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C1F-5201-44BB-9893-7FAD4193A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D7AF-69C6-42B0-8FCF-9FB56F87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3C9B-1734-4C8F-A1AF-2F4D722C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0DC6-0FA9-4C2C-856F-8AEBBF2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3B7-A7A6-4997-A295-D6D4B1DD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2E2A-9043-4AD2-A418-E4C066FA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0635-7C01-41C8-9F01-79DC3693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1826-B4FF-4A65-AC8A-70BB308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C877-B40A-4760-9F4A-ADADBAC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2BE-ECB3-4472-9EB8-DB5B8AC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EF2B-8D64-41C6-BB02-EDC7A493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F8DE-C801-4857-9AA1-F9D9BC29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C897-5C44-4FBB-B7BA-F844C5AF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A1-DBC0-40A1-890A-BCDFA08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7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898E-D4AF-4660-8EB9-4A05DB02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A27C-7630-4DCC-9E7E-BBACE798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FE7D-85AA-4513-AE0F-4B2747CF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18EE9-239B-4889-8DC9-42308F05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ACA11-F14D-4511-AE1A-AB68591B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1487-4172-4E1D-BF15-9E281375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817-5E22-40BF-A9CD-3F39DFA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B884-661E-4030-8B76-2FABB47B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B6B46-9D5E-40E7-9108-88ED75FB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0A016-F742-4760-8903-F956C8AA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55203-9965-4192-944F-A3980073C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58CE8-ED66-472B-8A4D-A24A576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32B9A-2826-4E90-A93F-A3FE7E1B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6BEB3-1EE3-4EC2-9973-05384897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0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A659-00B1-40BF-A92E-CDBB10F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C946-94CD-4798-8752-9B3EA2E6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D352-1700-4E63-988F-07D2E38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2B24B-93DF-4CFC-99F6-78576C3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4C33-A445-4EAE-8A5E-ABF6D1EC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C4D9-9BCB-485F-950B-EC63090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0850-5935-4F37-8C52-7FCA9766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EE5E-5E5D-485C-907C-E557901D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624-DB81-4CFB-8711-EC1BF461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1C49B-7090-4F39-9646-4EA28795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ADBA-7787-4F7F-93B8-9DD23043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9672-6039-4180-AEF1-117B37DC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663B-C285-4B1F-946C-89B0A437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8863-06BA-4652-B0BD-39F03FD6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E0402-3E3A-4E9B-A6DF-E7AD65AB5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9E228-D4D0-4091-975A-69FC4628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FE5C-F639-4035-904E-A86861B4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D7DE-A623-457E-A404-5A584C30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3853-FE28-4EC4-B933-8539C020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1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FAC61-AE80-4B81-B762-5DAB0EBC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5E03-4A48-48E4-9F38-B03FDDEB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55D8-0336-42E0-8FC5-6A8AD593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2657-4EEE-4BAE-9EAC-C5472705BA3C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F644-5C0F-4158-A15C-138565DF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3AF4-4AFB-43EE-8A35-7801C64A6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C942-18D9-4C6F-ADEB-86621E404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DCC0-951E-4841-9316-6B2F6E054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计算机组织与结构实验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CFC58-4836-4165-92AC-71E3BEC86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计算机</a:t>
            </a:r>
            <a:r>
              <a:rPr lang="zh-CN" altLang="en-US"/>
              <a:t>专业实验室 陈媛嫄</a:t>
            </a:r>
            <a:endParaRPr lang="en-US" altLang="zh-CN" dirty="0"/>
          </a:p>
          <a:p>
            <a:pPr algn="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5538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2AC7D7D-0610-458B-A5BB-4B9DAC0746C0}"/>
              </a:ext>
            </a:extLst>
          </p:cNvPr>
          <p:cNvSpPr txBox="1">
            <a:spLocks/>
          </p:cNvSpPr>
          <p:nvPr/>
        </p:nvSpPr>
        <p:spPr>
          <a:xfrm>
            <a:off x="0" y="230155"/>
            <a:ext cx="12192000" cy="6581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时序与操作台单元的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KK2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置为“单拍”档；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打开电源开关，如果听到有长鸣的“嘀”声，说明总线竞争，需要立即关闭电源，检查连线；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按钮，将运算器当前数据（例如：寄存器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）清零；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拔动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SD27——SD20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，形成一个二进制的数据（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01100101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分别设置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的值，连续按动时序单元的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按钮，产生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脉冲，将二进制数据（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01100101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）存入寄存器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观察寄存器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的数据显示是否正确；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完成运算功能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ALU_B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LDA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LDB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S3——S0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的值，完成不同类型的运算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观察并记录数据总线上的数据显示结果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寄存器的数据，完成不同类型的运算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79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C87-F6FC-4D16-A53E-2062B8E8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213B-FEB6-4DD4-BA3C-1C17E115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9">
            <a:extLst>
              <a:ext uri="{FF2B5EF4-FFF2-40B4-BE49-F238E27FC236}">
                <a16:creationId xmlns:a16="http://schemas.microsoft.com/office/drawing/2014/main" id="{AC24205D-7687-44C1-B4C5-9C81578D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0"/>
            <a:ext cx="106584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965F-2A13-4F9F-8792-C3C757B2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寄存器组实验总结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C03E-D3D6-4E8E-88C9-DC522057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连线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原理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习惯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66879472-1C86-42A5-B056-C2DE61BC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24" y="949275"/>
            <a:ext cx="5789206" cy="48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D6E9B-B353-4867-9F15-3E918F9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 运算器实验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2FA3-EA28-46D7-89EC-74EE25E3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4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809C-3428-43E0-BD6C-8AA8B609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1B2D-9AC7-4A5E-9C5D-CC02C97E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地位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计算机组成五大基本部件之一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性能的主要决定者</a:t>
            </a:r>
          </a:p>
          <a:p>
            <a:pPr lvl="1"/>
            <a:endParaRPr lang="zh-CN" altLang="en-US" dirty="0"/>
          </a:p>
        </p:txBody>
      </p:sp>
      <p:pic>
        <p:nvPicPr>
          <p:cNvPr id="5" name="Picture 2" descr="http://pic002.cnblogs.com/images/2012/387401/2012062221462127.jpg">
            <a:extLst>
              <a:ext uri="{FF2B5EF4-FFF2-40B4-BE49-F238E27FC236}">
                <a16:creationId xmlns:a16="http://schemas.microsoft.com/office/drawing/2014/main" id="{79238083-A73D-457C-AB9F-35BBEBC92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"/>
          <a:stretch/>
        </p:blipFill>
        <p:spPr bwMode="auto">
          <a:xfrm>
            <a:off x="6838950" y="2054977"/>
            <a:ext cx="4514850" cy="24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B15B-BF64-4649-8C1E-3E40EC14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3288-21A9-44EF-B0A6-3B402B5A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作用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加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减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乘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除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DB3B230E-844E-4771-A9EF-0EEA360E922F}"/>
              </a:ext>
            </a:extLst>
          </p:cNvPr>
          <p:cNvSpPr/>
          <p:nvPr/>
        </p:nvSpPr>
        <p:spPr>
          <a:xfrm>
            <a:off x="3079103" y="2320818"/>
            <a:ext cx="1293844" cy="1166391"/>
          </a:xfrm>
          <a:prstGeom prst="plus">
            <a:avLst>
              <a:gd name="adj" fmla="val 4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9569D6-72A1-414A-AA3E-3131F849E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52654"/>
              </p:ext>
            </p:extLst>
          </p:nvPr>
        </p:nvGraphicFramePr>
        <p:xfrm>
          <a:off x="5641651" y="519109"/>
          <a:ext cx="444344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8689">
                  <a:extLst>
                    <a:ext uri="{9D8B030D-6E8A-4147-A177-3AD203B41FA5}">
                      <a16:colId xmlns:a16="http://schemas.microsoft.com/office/drawing/2014/main" val="37822640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756194211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453480695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710081086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535288129"/>
                    </a:ext>
                  </a:extLst>
                </a:gridCol>
              </a:tblGrid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0177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19319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91166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37801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3626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7691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C03592D-A01B-461A-985C-8F8B6635CDA6}"/>
              </a:ext>
            </a:extLst>
          </p:cNvPr>
          <p:cNvGrpSpPr/>
          <p:nvPr/>
        </p:nvGrpSpPr>
        <p:grpSpPr>
          <a:xfrm rot="5400000">
            <a:off x="6461250" y="3749464"/>
            <a:ext cx="2295153" cy="1833458"/>
            <a:chOff x="6193099" y="3243942"/>
            <a:chExt cx="2295153" cy="18334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0FF66A-B4FC-4299-889A-710678AA043F}"/>
                </a:ext>
              </a:extLst>
            </p:cNvPr>
            <p:cNvGrpSpPr/>
            <p:nvPr/>
          </p:nvGrpSpPr>
          <p:grpSpPr>
            <a:xfrm>
              <a:off x="6518988" y="3243942"/>
              <a:ext cx="1791477" cy="1663961"/>
              <a:chOff x="6518988" y="3243942"/>
              <a:chExt cx="1791477" cy="1663961"/>
            </a:xfrm>
          </p:grpSpPr>
          <p:sp>
            <p:nvSpPr>
              <p:cNvPr id="8" name="Flowchart: Manual Operation 7">
                <a:extLst>
                  <a:ext uri="{FF2B5EF4-FFF2-40B4-BE49-F238E27FC236}">
                    <a16:creationId xmlns:a16="http://schemas.microsoft.com/office/drawing/2014/main" id="{D2271710-C920-434A-9EEC-5A3957A5B4B1}"/>
                  </a:ext>
                </a:extLst>
              </p:cNvPr>
              <p:cNvSpPr/>
              <p:nvPr/>
            </p:nvSpPr>
            <p:spPr>
              <a:xfrm rot="16200000">
                <a:off x="6693159" y="3663820"/>
                <a:ext cx="1443135" cy="603380"/>
              </a:xfrm>
              <a:prstGeom prst="flowChartManualOperation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20F163-95E0-4205-B057-80B11111CC11}"/>
                  </a:ext>
                </a:extLst>
              </p:cNvPr>
              <p:cNvCxnSpPr/>
              <p:nvPr/>
            </p:nvCxnSpPr>
            <p:spPr>
              <a:xfrm>
                <a:off x="6518988" y="3582955"/>
                <a:ext cx="59404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7FBAE38-B35C-4F9F-8BD6-0A80B1A99130}"/>
                  </a:ext>
                </a:extLst>
              </p:cNvPr>
              <p:cNvCxnSpPr/>
              <p:nvPr/>
            </p:nvCxnSpPr>
            <p:spPr>
              <a:xfrm>
                <a:off x="6518988" y="4282750"/>
                <a:ext cx="59404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C475722-DEE7-49A9-AE72-5DBB499E064A}"/>
                  </a:ext>
                </a:extLst>
              </p:cNvPr>
              <p:cNvCxnSpPr/>
              <p:nvPr/>
            </p:nvCxnSpPr>
            <p:spPr>
              <a:xfrm>
                <a:off x="7716417" y="3956179"/>
                <a:ext cx="59404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CE5D7-98D6-457C-8743-6CBBBB37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4057" y="4550229"/>
                <a:ext cx="0" cy="3576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463F58-3ACC-4C09-B180-B421E0507306}"/>
                </a:ext>
              </a:extLst>
            </p:cNvPr>
            <p:cNvSpPr txBox="1"/>
            <p:nvPr/>
          </p:nvSpPr>
          <p:spPr>
            <a:xfrm rot="16200000">
              <a:off x="8148736" y="36471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ED115-46BD-4E36-8783-CC0E5D501285}"/>
                </a:ext>
              </a:extLst>
            </p:cNvPr>
            <p:cNvSpPr txBox="1"/>
            <p:nvPr/>
          </p:nvSpPr>
          <p:spPr>
            <a:xfrm rot="16200000">
              <a:off x="7389081" y="472906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7FC3C-CE24-446B-ACE9-43FE2B4B1D8B}"/>
                </a:ext>
              </a:extLst>
            </p:cNvPr>
            <p:cNvSpPr txBox="1"/>
            <p:nvPr/>
          </p:nvSpPr>
          <p:spPr>
            <a:xfrm rot="16200000">
              <a:off x="6223716" y="343701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67BC6-E5BE-4BDD-B4A3-DD9619132ABD}"/>
                </a:ext>
              </a:extLst>
            </p:cNvPr>
            <p:cNvSpPr txBox="1"/>
            <p:nvPr/>
          </p:nvSpPr>
          <p:spPr>
            <a:xfrm rot="16200000">
              <a:off x="6207686" y="406797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6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8856-727D-412A-8D1B-F7ADD3F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9C78-4707-40D4-B71B-8D9CCE0A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0EEE00-CF88-464D-A840-BE516147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57869"/>
              </p:ext>
            </p:extLst>
          </p:nvPr>
        </p:nvGraphicFramePr>
        <p:xfrm>
          <a:off x="6910355" y="753558"/>
          <a:ext cx="4443445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8689">
                  <a:extLst>
                    <a:ext uri="{9D8B030D-6E8A-4147-A177-3AD203B41FA5}">
                      <a16:colId xmlns:a16="http://schemas.microsoft.com/office/drawing/2014/main" val="37822640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756194211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453480695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710081086"/>
                    </a:ext>
                  </a:extLst>
                </a:gridCol>
                <a:gridCol w="888689">
                  <a:extLst>
                    <a:ext uri="{9D8B030D-6E8A-4147-A177-3AD203B41FA5}">
                      <a16:colId xmlns:a16="http://schemas.microsoft.com/office/drawing/2014/main" val="3535288129"/>
                    </a:ext>
                  </a:extLst>
                </a:gridCol>
              </a:tblGrid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0177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19319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91166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37801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3626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76913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20054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18"/>
                  </a:ext>
                </a:extLst>
              </a:tr>
              <a:tr h="33910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82375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5581668-54CD-454F-9F37-39D55B6ACD2D}"/>
              </a:ext>
            </a:extLst>
          </p:cNvPr>
          <p:cNvGrpSpPr/>
          <p:nvPr/>
        </p:nvGrpSpPr>
        <p:grpSpPr>
          <a:xfrm>
            <a:off x="1385775" y="2119479"/>
            <a:ext cx="2316844" cy="1932819"/>
            <a:chOff x="316184" y="2206796"/>
            <a:chExt cx="2621649" cy="22951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867E13-C806-49B7-859F-203784437706}"/>
                </a:ext>
              </a:extLst>
            </p:cNvPr>
            <p:cNvGrpSpPr/>
            <p:nvPr/>
          </p:nvGrpSpPr>
          <p:grpSpPr>
            <a:xfrm rot="5400000">
              <a:off x="122655" y="2400325"/>
              <a:ext cx="2295153" cy="1908096"/>
              <a:chOff x="6193099" y="3243942"/>
              <a:chExt cx="2295153" cy="190809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B5EAAC8-DD1C-420E-B415-DE39BE1E5CEF}"/>
                  </a:ext>
                </a:extLst>
              </p:cNvPr>
              <p:cNvGrpSpPr/>
              <p:nvPr/>
            </p:nvGrpSpPr>
            <p:grpSpPr>
              <a:xfrm>
                <a:off x="6518988" y="3243942"/>
                <a:ext cx="1791477" cy="1663960"/>
                <a:chOff x="6518988" y="3243942"/>
                <a:chExt cx="1791477" cy="1663960"/>
              </a:xfrm>
            </p:grpSpPr>
            <p:sp>
              <p:nvSpPr>
                <p:cNvPr id="45" name="Flowchart: Manual Operation 44">
                  <a:extLst>
                    <a:ext uri="{FF2B5EF4-FFF2-40B4-BE49-F238E27FC236}">
                      <a16:creationId xmlns:a16="http://schemas.microsoft.com/office/drawing/2014/main" id="{A4B8A70A-D02E-42BE-89FB-8BF97DDF9FAD}"/>
                    </a:ext>
                  </a:extLst>
                </p:cNvPr>
                <p:cNvSpPr/>
                <p:nvPr/>
              </p:nvSpPr>
              <p:spPr>
                <a:xfrm rot="16200000">
                  <a:off x="6693159" y="3663820"/>
                  <a:ext cx="1443135" cy="603380"/>
                </a:xfrm>
                <a:prstGeom prst="flowChartManualOperati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44A83D6-5C59-4D4A-9C55-078FCB143D2F}"/>
                    </a:ext>
                  </a:extLst>
                </p:cNvPr>
                <p:cNvCxnSpPr/>
                <p:nvPr/>
              </p:nvCxnSpPr>
              <p:spPr>
                <a:xfrm>
                  <a:off x="6518988" y="3582955"/>
                  <a:ext cx="5940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A66D0BB-41CF-4393-BFA1-19CEDB280F25}"/>
                    </a:ext>
                  </a:extLst>
                </p:cNvPr>
                <p:cNvCxnSpPr/>
                <p:nvPr/>
              </p:nvCxnSpPr>
              <p:spPr>
                <a:xfrm>
                  <a:off x="6518988" y="4282750"/>
                  <a:ext cx="5940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490F64A-79EC-491B-A69C-C9304EA60F14}"/>
                    </a:ext>
                  </a:extLst>
                </p:cNvPr>
                <p:cNvCxnSpPr/>
                <p:nvPr/>
              </p:nvCxnSpPr>
              <p:spPr>
                <a:xfrm>
                  <a:off x="7716417" y="3956179"/>
                  <a:ext cx="59404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0CDE48B-0436-4760-B30D-F1299F35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4058" y="4550228"/>
                  <a:ext cx="0" cy="3576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0B05FF-16A5-404F-ACC8-693AE2B85163}"/>
                  </a:ext>
                </a:extLst>
              </p:cNvPr>
              <p:cNvSpPr txBox="1"/>
              <p:nvPr/>
            </p:nvSpPr>
            <p:spPr>
              <a:xfrm rot="16200000">
                <a:off x="8148736" y="364710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4E01C0-284E-4BCA-A96C-80E4D517C49C}"/>
                  </a:ext>
                </a:extLst>
              </p:cNvPr>
              <p:cNvSpPr txBox="1"/>
              <p:nvPr/>
            </p:nvSpPr>
            <p:spPr>
              <a:xfrm rot="16200000">
                <a:off x="7321777" y="4736379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Cn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E90311-5A5C-4969-ABB0-F511E3F4F952}"/>
                  </a:ext>
                </a:extLst>
              </p:cNvPr>
              <p:cNvSpPr txBox="1"/>
              <p:nvPr/>
            </p:nvSpPr>
            <p:spPr>
              <a:xfrm rot="16200000">
                <a:off x="6223716" y="3437015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A90AD6-3952-4D7B-92AE-6B2FDE7558AE}"/>
                  </a:ext>
                </a:extLst>
              </p:cNvPr>
              <p:cNvSpPr txBox="1"/>
              <p:nvPr/>
            </p:nvSpPr>
            <p:spPr>
              <a:xfrm rot="16200000">
                <a:off x="6207686" y="4067970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38B78-F91D-48EF-90DA-380208D50149}"/>
                </a:ext>
              </a:extLst>
            </p:cNvPr>
            <p:cNvSpPr txBox="1"/>
            <p:nvPr/>
          </p:nvSpPr>
          <p:spPr>
            <a:xfrm>
              <a:off x="2232191" y="340079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Cn-1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E7D4BB-0424-4E10-88B5-B4768120E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431" y="3437756"/>
              <a:ext cx="556242" cy="163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CD17D54-3981-4CC6-B673-838526083C75}"/>
              </a:ext>
            </a:extLst>
          </p:cNvPr>
          <p:cNvGrpSpPr/>
          <p:nvPr/>
        </p:nvGrpSpPr>
        <p:grpSpPr>
          <a:xfrm>
            <a:off x="1516467" y="4260198"/>
            <a:ext cx="8837921" cy="1788688"/>
            <a:chOff x="2231814" y="4741892"/>
            <a:chExt cx="8837921" cy="17886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B0D774-1FAA-47EE-B516-65762B0C4D92}"/>
                </a:ext>
              </a:extLst>
            </p:cNvPr>
            <p:cNvGrpSpPr/>
            <p:nvPr/>
          </p:nvGrpSpPr>
          <p:grpSpPr>
            <a:xfrm>
              <a:off x="2231814" y="4741892"/>
              <a:ext cx="1987546" cy="1636288"/>
              <a:chOff x="316184" y="2206799"/>
              <a:chExt cx="2621649" cy="248721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6B09CE0-8242-43E9-B0DB-723F6C3D121F}"/>
                  </a:ext>
                </a:extLst>
              </p:cNvPr>
              <p:cNvGrpSpPr/>
              <p:nvPr/>
            </p:nvGrpSpPr>
            <p:grpSpPr>
              <a:xfrm rot="5400000">
                <a:off x="59296" y="2463687"/>
                <a:ext cx="2487218" cy="1973441"/>
                <a:chOff x="6193100" y="3178597"/>
                <a:chExt cx="2487218" cy="197344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A14C749-DD61-48E7-825C-6FD38FC81818}"/>
                    </a:ext>
                  </a:extLst>
                </p:cNvPr>
                <p:cNvGrpSpPr/>
                <p:nvPr/>
              </p:nvGrpSpPr>
              <p:grpSpPr>
                <a:xfrm>
                  <a:off x="6518988" y="3243942"/>
                  <a:ext cx="1791477" cy="1663960"/>
                  <a:chOff x="6518988" y="3243942"/>
                  <a:chExt cx="1791477" cy="1663960"/>
                </a:xfrm>
              </p:grpSpPr>
              <p:sp>
                <p:nvSpPr>
                  <p:cNvPr id="26" name="Flowchart: Manual Operation 25">
                    <a:extLst>
                      <a:ext uri="{FF2B5EF4-FFF2-40B4-BE49-F238E27FC236}">
                        <a16:creationId xmlns:a16="http://schemas.microsoft.com/office/drawing/2014/main" id="{19D3A411-64AD-4E48-84FA-1CC9656BA30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93159" y="3663820"/>
                    <a:ext cx="1443135" cy="603380"/>
                  </a:xfrm>
                  <a:prstGeom prst="flowChartManualOperation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2334B-27EF-4F46-8CAC-4AF9395109B8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3582955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C649526-9691-4F8A-B032-8F22618CA50A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4282750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2D35A50-5783-4F73-BB83-B477F1C2206E}"/>
                      </a:ext>
                    </a:extLst>
                  </p:cNvPr>
                  <p:cNvCxnSpPr/>
                  <p:nvPr/>
                </p:nvCxnSpPr>
                <p:spPr>
                  <a:xfrm>
                    <a:off x="7716417" y="3956179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005D8E-9DD9-4EFC-9972-653084BD5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4058" y="4550228"/>
                    <a:ext cx="0" cy="35767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20B00E-C9FB-4A99-9BA6-6790050693C8}"/>
                    </a:ext>
                  </a:extLst>
                </p:cNvPr>
                <p:cNvSpPr txBox="1"/>
                <p:nvPr/>
              </p:nvSpPr>
              <p:spPr>
                <a:xfrm rot="16200000">
                  <a:off x="8106560" y="3412864"/>
                  <a:ext cx="586117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Sn</a:t>
                  </a:r>
                  <a:endParaRPr lang="zh-CN" altLang="en-US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FC2E0A-A8BB-4E54-8B8A-307CDFBC2BE7}"/>
                    </a:ext>
                  </a:extLst>
                </p:cNvPr>
                <p:cNvSpPr txBox="1"/>
                <p:nvPr/>
              </p:nvSpPr>
              <p:spPr>
                <a:xfrm rot="16200000">
                  <a:off x="7321777" y="4736379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Cn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0ACF1E5-8CDF-4F40-9C6D-523017F6AE7B}"/>
                    </a:ext>
                  </a:extLst>
                </p:cNvPr>
                <p:cNvSpPr txBox="1"/>
                <p:nvPr/>
              </p:nvSpPr>
              <p:spPr>
                <a:xfrm rot="16200000">
                  <a:off x="6179239" y="3200472"/>
                  <a:ext cx="605148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Bn</a:t>
                  </a:r>
                  <a:endParaRPr lang="zh-CN" altLang="en-US" b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66E634A-D481-4566-BC6C-E927614F30BD}"/>
                    </a:ext>
                  </a:extLst>
                </p:cNvPr>
                <p:cNvSpPr txBox="1"/>
                <p:nvPr/>
              </p:nvSpPr>
              <p:spPr>
                <a:xfrm rot="16200000">
                  <a:off x="6160652" y="3828870"/>
                  <a:ext cx="626293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An</a:t>
                  </a:r>
                  <a:endParaRPr lang="zh-CN" altLang="en-US" b="1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6D4E14-32B9-4D2D-BD39-50D2B9598BFA}"/>
                  </a:ext>
                </a:extLst>
              </p:cNvPr>
              <p:cNvSpPr txBox="1"/>
              <p:nvPr/>
            </p:nvSpPr>
            <p:spPr>
              <a:xfrm>
                <a:off x="2232191" y="3400793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Cn-1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EE0B888-9BE7-40EF-984B-CC940D99EA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431" y="3437756"/>
                <a:ext cx="556242" cy="163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E927BA-5B66-4A03-9DDB-04623A6253B2}"/>
                </a:ext>
              </a:extLst>
            </p:cNvPr>
            <p:cNvSpPr txBox="1"/>
            <p:nvPr/>
          </p:nvSpPr>
          <p:spPr>
            <a:xfrm>
              <a:off x="4560133" y="5049260"/>
              <a:ext cx="12618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/>
                <a:t>……</a:t>
              </a:r>
              <a:endParaRPr lang="zh-CN" altLang="en-US" sz="60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A34824-8EFD-49E3-9E93-84FB4105A191}"/>
                </a:ext>
              </a:extLst>
            </p:cNvPr>
            <p:cNvGrpSpPr/>
            <p:nvPr/>
          </p:nvGrpSpPr>
          <p:grpSpPr>
            <a:xfrm>
              <a:off x="7540499" y="4893918"/>
              <a:ext cx="1764533" cy="1636289"/>
              <a:chOff x="316186" y="2206799"/>
              <a:chExt cx="2327487" cy="248721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D7256A-AE41-4B5A-8C75-FFC130E8590E}"/>
                  </a:ext>
                </a:extLst>
              </p:cNvPr>
              <p:cNvGrpSpPr/>
              <p:nvPr/>
            </p:nvGrpSpPr>
            <p:grpSpPr>
              <a:xfrm rot="5400000">
                <a:off x="55068" y="2467917"/>
                <a:ext cx="2487219" cy="1964983"/>
                <a:chOff x="6193100" y="3187054"/>
                <a:chExt cx="2487219" cy="196498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2095E41-B462-418A-BE12-A8ADA74985DC}"/>
                    </a:ext>
                  </a:extLst>
                </p:cNvPr>
                <p:cNvGrpSpPr/>
                <p:nvPr/>
              </p:nvGrpSpPr>
              <p:grpSpPr>
                <a:xfrm>
                  <a:off x="6518988" y="3243942"/>
                  <a:ext cx="1791477" cy="1663960"/>
                  <a:chOff x="6518988" y="3243942"/>
                  <a:chExt cx="1791477" cy="1663960"/>
                </a:xfrm>
              </p:grpSpPr>
              <p:sp>
                <p:nvSpPr>
                  <p:cNvPr id="60" name="Flowchart: Manual Operation 59">
                    <a:extLst>
                      <a:ext uri="{FF2B5EF4-FFF2-40B4-BE49-F238E27FC236}">
                        <a16:creationId xmlns:a16="http://schemas.microsoft.com/office/drawing/2014/main" id="{8D4AC7AD-AE14-419C-9DAE-D07A5B5891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93159" y="3663820"/>
                    <a:ext cx="1443135" cy="603380"/>
                  </a:xfrm>
                  <a:prstGeom prst="flowChartManualOperation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A409C1C-D467-404C-A38B-E7A94561AFD5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3582955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77C1585-774E-4FF2-83B4-44C2DC7606F7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4282750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29802BD-60E2-4B98-ADB0-B57E483D52D1}"/>
                      </a:ext>
                    </a:extLst>
                  </p:cNvPr>
                  <p:cNvCxnSpPr/>
                  <p:nvPr/>
                </p:nvCxnSpPr>
                <p:spPr>
                  <a:xfrm>
                    <a:off x="7716417" y="3956179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9513194B-B5C3-4F05-AA1A-276010111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4058" y="4550228"/>
                    <a:ext cx="0" cy="35767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E32C764-D589-4804-BA48-7A4CEADEF904}"/>
                    </a:ext>
                  </a:extLst>
                </p:cNvPr>
                <p:cNvSpPr txBox="1"/>
                <p:nvPr/>
              </p:nvSpPr>
              <p:spPr>
                <a:xfrm rot="16200000">
                  <a:off x="8110790" y="3417092"/>
                  <a:ext cx="577660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S1</a:t>
                  </a:r>
                  <a:endParaRPr lang="zh-CN" altLang="en-US" b="1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083F93-0425-408D-B542-7D8733DB0245}"/>
                    </a:ext>
                  </a:extLst>
                </p:cNvPr>
                <p:cNvSpPr txBox="1"/>
                <p:nvPr/>
              </p:nvSpPr>
              <p:spPr>
                <a:xfrm rot="16200000">
                  <a:off x="7348344" y="4570879"/>
                  <a:ext cx="600919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C1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ADB678C-D97B-4826-A9CC-981B15CE2D05}"/>
                    </a:ext>
                  </a:extLst>
                </p:cNvPr>
                <p:cNvSpPr txBox="1"/>
                <p:nvPr/>
              </p:nvSpPr>
              <p:spPr>
                <a:xfrm rot="16200000">
                  <a:off x="6183468" y="3204701"/>
                  <a:ext cx="596691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B1</a:t>
                  </a:r>
                  <a:endParaRPr lang="zh-CN" altLang="en-US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7B8F4EC-4D95-49C3-BA77-C1127143BC76}"/>
                    </a:ext>
                  </a:extLst>
                </p:cNvPr>
                <p:cNvSpPr txBox="1"/>
                <p:nvPr/>
              </p:nvSpPr>
              <p:spPr>
                <a:xfrm rot="16200000">
                  <a:off x="6164881" y="3833099"/>
                  <a:ext cx="617835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A1</a:t>
                  </a:r>
                  <a:endParaRPr lang="zh-CN" altLang="en-US" b="1" dirty="0"/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E59DF0-3BF7-436F-9D06-3695CE32E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431" y="3437756"/>
                <a:ext cx="556242" cy="163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F35DC8-DBE0-4F1B-9C99-D192BF3592A3}"/>
                </a:ext>
              </a:extLst>
            </p:cNvPr>
            <p:cNvGrpSpPr/>
            <p:nvPr/>
          </p:nvGrpSpPr>
          <p:grpSpPr>
            <a:xfrm>
              <a:off x="9094259" y="4894291"/>
              <a:ext cx="1975476" cy="1636289"/>
              <a:chOff x="316187" y="2206797"/>
              <a:chExt cx="2605729" cy="248721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6C243A2-24FB-4AE6-A16F-AFBE71C5C69B}"/>
                  </a:ext>
                </a:extLst>
              </p:cNvPr>
              <p:cNvGrpSpPr/>
              <p:nvPr/>
            </p:nvGrpSpPr>
            <p:grpSpPr>
              <a:xfrm rot="5400000">
                <a:off x="55068" y="2467916"/>
                <a:ext cx="2487219" cy="1964982"/>
                <a:chOff x="6193099" y="3187054"/>
                <a:chExt cx="2487219" cy="196498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C10EFBC-DBAD-4869-8363-99EAD3E409FA}"/>
                    </a:ext>
                  </a:extLst>
                </p:cNvPr>
                <p:cNvGrpSpPr/>
                <p:nvPr/>
              </p:nvGrpSpPr>
              <p:grpSpPr>
                <a:xfrm>
                  <a:off x="6518988" y="3243942"/>
                  <a:ext cx="1791477" cy="1663960"/>
                  <a:chOff x="6518988" y="3243942"/>
                  <a:chExt cx="1791477" cy="1663960"/>
                </a:xfrm>
              </p:grpSpPr>
              <p:sp>
                <p:nvSpPr>
                  <p:cNvPr id="74" name="Flowchart: Manual Operation 73">
                    <a:extLst>
                      <a:ext uri="{FF2B5EF4-FFF2-40B4-BE49-F238E27FC236}">
                        <a16:creationId xmlns:a16="http://schemas.microsoft.com/office/drawing/2014/main" id="{BD8C62D6-A6FD-4BEE-97B4-83E80116A0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93159" y="3663820"/>
                    <a:ext cx="1443135" cy="603380"/>
                  </a:xfrm>
                  <a:prstGeom prst="flowChartManualOperation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AE2B0F3-12A8-4271-AF3D-D3E690F8FC7B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3582955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063E11BE-7801-4E1E-8820-A2A98D5E0A09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4282750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3D11551-1A1E-49F1-A293-FFB748666039}"/>
                      </a:ext>
                    </a:extLst>
                  </p:cNvPr>
                  <p:cNvCxnSpPr/>
                  <p:nvPr/>
                </p:nvCxnSpPr>
                <p:spPr>
                  <a:xfrm>
                    <a:off x="7716417" y="3956179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73329EC-528B-4234-9145-7F9EADF5E2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4058" y="4550228"/>
                    <a:ext cx="0" cy="35767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87F437-8FFD-4ED5-BFD1-150E283D8E6A}"/>
                    </a:ext>
                  </a:extLst>
                </p:cNvPr>
                <p:cNvSpPr txBox="1"/>
                <p:nvPr/>
              </p:nvSpPr>
              <p:spPr>
                <a:xfrm rot="16200000">
                  <a:off x="8110789" y="3417093"/>
                  <a:ext cx="577660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S0</a:t>
                  </a:r>
                  <a:endParaRPr lang="zh-CN" altLang="en-US" b="1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D8BE173-1A18-4506-B0C7-3D8FDFA4ED19}"/>
                    </a:ext>
                  </a:extLst>
                </p:cNvPr>
                <p:cNvSpPr txBox="1"/>
                <p:nvPr/>
              </p:nvSpPr>
              <p:spPr>
                <a:xfrm rot="16200000">
                  <a:off x="7348343" y="4570878"/>
                  <a:ext cx="600919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85CC442-18C8-4DED-86CF-65E048AB374A}"/>
                    </a:ext>
                  </a:extLst>
                </p:cNvPr>
                <p:cNvSpPr txBox="1"/>
                <p:nvPr/>
              </p:nvSpPr>
              <p:spPr>
                <a:xfrm rot="16200000">
                  <a:off x="6183468" y="3204701"/>
                  <a:ext cx="596691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B0</a:t>
                  </a:r>
                  <a:endParaRPr lang="zh-CN" altLang="en-US" b="1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C140DF3-E988-469E-B5E6-4B7BFF567614}"/>
                    </a:ext>
                  </a:extLst>
                </p:cNvPr>
                <p:cNvSpPr txBox="1"/>
                <p:nvPr/>
              </p:nvSpPr>
              <p:spPr>
                <a:xfrm rot="16200000">
                  <a:off x="6164880" y="3833099"/>
                  <a:ext cx="617835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A0</a:t>
                  </a:r>
                  <a:endParaRPr lang="zh-CN" altLang="en-US" b="1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9A86DF-3DC1-4AD9-9710-C2695EEF04D6}"/>
                  </a:ext>
                </a:extLst>
              </p:cNvPr>
              <p:cNvSpPr txBox="1"/>
              <p:nvPr/>
            </p:nvSpPr>
            <p:spPr>
              <a:xfrm>
                <a:off x="2232191" y="3400795"/>
                <a:ext cx="689725" cy="561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/>
                  <a:t>Cin</a:t>
                </a:r>
                <a:endParaRPr lang="en-US" altLang="zh-CN" b="1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B50EE57-329D-45F9-92C5-3819D0051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431" y="3437756"/>
                <a:ext cx="556242" cy="163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8E8B1F3-FE22-4F15-A186-276BED297118}"/>
                </a:ext>
              </a:extLst>
            </p:cNvPr>
            <p:cNvGrpSpPr/>
            <p:nvPr/>
          </p:nvGrpSpPr>
          <p:grpSpPr>
            <a:xfrm>
              <a:off x="5969791" y="4893918"/>
              <a:ext cx="1764534" cy="1636288"/>
              <a:chOff x="316185" y="2206799"/>
              <a:chExt cx="2327488" cy="248721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367CA9A-373F-4615-9C0F-45A271402EB6}"/>
                  </a:ext>
                </a:extLst>
              </p:cNvPr>
              <p:cNvGrpSpPr/>
              <p:nvPr/>
            </p:nvGrpSpPr>
            <p:grpSpPr>
              <a:xfrm rot="5400000">
                <a:off x="55068" y="2467916"/>
                <a:ext cx="2487218" cy="1964984"/>
                <a:chOff x="6193100" y="3187054"/>
                <a:chExt cx="2487218" cy="1964984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197EC7D-DC5D-4D9D-BA63-A4AE0E87A4A5}"/>
                    </a:ext>
                  </a:extLst>
                </p:cNvPr>
                <p:cNvGrpSpPr/>
                <p:nvPr/>
              </p:nvGrpSpPr>
              <p:grpSpPr>
                <a:xfrm>
                  <a:off x="6518988" y="3243942"/>
                  <a:ext cx="1791477" cy="1663960"/>
                  <a:chOff x="6518988" y="3243942"/>
                  <a:chExt cx="1791477" cy="1663960"/>
                </a:xfrm>
              </p:grpSpPr>
              <p:sp>
                <p:nvSpPr>
                  <p:cNvPr id="87" name="Flowchart: Manual Operation 86">
                    <a:extLst>
                      <a:ext uri="{FF2B5EF4-FFF2-40B4-BE49-F238E27FC236}">
                        <a16:creationId xmlns:a16="http://schemas.microsoft.com/office/drawing/2014/main" id="{CB8CCA7E-7624-457E-B0CA-4FB3ACC4EF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93159" y="3663820"/>
                    <a:ext cx="1443135" cy="603380"/>
                  </a:xfrm>
                  <a:prstGeom prst="flowChartManualOperation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ABD3C2EA-30FA-4AEF-BC54-579D5CBBFA36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3582955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662697E-B845-41AF-BD8C-4D8E4EA4293B}"/>
                      </a:ext>
                    </a:extLst>
                  </p:cNvPr>
                  <p:cNvCxnSpPr/>
                  <p:nvPr/>
                </p:nvCxnSpPr>
                <p:spPr>
                  <a:xfrm>
                    <a:off x="6518988" y="4282750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B2A5EFA4-97D8-495B-9C2B-898C163FC6EB}"/>
                      </a:ext>
                    </a:extLst>
                  </p:cNvPr>
                  <p:cNvCxnSpPr/>
                  <p:nvPr/>
                </p:nvCxnSpPr>
                <p:spPr>
                  <a:xfrm>
                    <a:off x="7716417" y="3956179"/>
                    <a:ext cx="594048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0BB0CB7-E3DB-40F0-B9F6-9ACCBB606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24058" y="4550228"/>
                    <a:ext cx="0" cy="35767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7CD6D9F-6B59-4ADE-AFB9-21FEB07ADBFD}"/>
                    </a:ext>
                  </a:extLst>
                </p:cNvPr>
                <p:cNvSpPr txBox="1"/>
                <p:nvPr/>
              </p:nvSpPr>
              <p:spPr>
                <a:xfrm rot="16200000">
                  <a:off x="8110789" y="3417092"/>
                  <a:ext cx="577660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S2</a:t>
                  </a:r>
                  <a:endParaRPr lang="zh-CN" altLang="en-US" b="1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0DC3A45-4D13-474D-BC45-61111903EF93}"/>
                    </a:ext>
                  </a:extLst>
                </p:cNvPr>
                <p:cNvSpPr txBox="1"/>
                <p:nvPr/>
              </p:nvSpPr>
              <p:spPr>
                <a:xfrm rot="16200000">
                  <a:off x="7348343" y="4570879"/>
                  <a:ext cx="600920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C2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A81488C-B87B-4007-98F8-803861FDFBA8}"/>
                    </a:ext>
                  </a:extLst>
                </p:cNvPr>
                <p:cNvSpPr txBox="1"/>
                <p:nvPr/>
              </p:nvSpPr>
              <p:spPr>
                <a:xfrm rot="16200000">
                  <a:off x="6183468" y="3204701"/>
                  <a:ext cx="596691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B2</a:t>
                  </a:r>
                  <a:endParaRPr lang="zh-CN" altLang="en-US" b="1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E11F0D7-9A76-4973-AD37-DDE165367AA8}"/>
                    </a:ext>
                  </a:extLst>
                </p:cNvPr>
                <p:cNvSpPr txBox="1"/>
                <p:nvPr/>
              </p:nvSpPr>
              <p:spPr>
                <a:xfrm rot="16200000">
                  <a:off x="6164881" y="3833098"/>
                  <a:ext cx="617835" cy="561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A2</a:t>
                  </a:r>
                  <a:endParaRPr lang="zh-CN" altLang="en-US" b="1" dirty="0"/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6214C7E-4F30-4606-A479-1E89537F70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431" y="3437756"/>
                <a:ext cx="556242" cy="163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48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04C0-549F-45BF-9843-F3AF907B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算术逻辑单元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A198-DE2E-4ADA-A2F2-CAE83EE5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运算类型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逻辑运算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移位运算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CD8317-CE5E-496F-ABC0-C6DFA3F2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67" y="1359016"/>
            <a:ext cx="7742670" cy="53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7342-6B72-4084-8CD0-4939C215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CA65-C7FF-4534-8AFD-2DDED374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00CA06BC-1BDF-4D64-8C64-0325A56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55" y="1194318"/>
            <a:ext cx="5393305" cy="4714197"/>
          </a:xfrm>
          <a:prstGeom prst="rect">
            <a:avLst/>
          </a:prstGeom>
        </p:spPr>
      </p:pic>
      <p:grpSp>
        <p:nvGrpSpPr>
          <p:cNvPr id="6" name="组合 4">
            <a:extLst>
              <a:ext uri="{FF2B5EF4-FFF2-40B4-BE49-F238E27FC236}">
                <a16:creationId xmlns:a16="http://schemas.microsoft.com/office/drawing/2014/main" id="{A3EE8526-7BCC-4E5D-986F-BBE9079050C7}"/>
              </a:ext>
            </a:extLst>
          </p:cNvPr>
          <p:cNvGrpSpPr/>
          <p:nvPr/>
        </p:nvGrpSpPr>
        <p:grpSpPr>
          <a:xfrm>
            <a:off x="3004181" y="3449940"/>
            <a:ext cx="1131592" cy="565811"/>
            <a:chOff x="1938779" y="4748456"/>
            <a:chExt cx="1131592" cy="565811"/>
          </a:xfrm>
        </p:grpSpPr>
        <p:sp>
          <p:nvSpPr>
            <p:cNvPr id="7" name="右箭头 5">
              <a:extLst>
                <a:ext uri="{FF2B5EF4-FFF2-40B4-BE49-F238E27FC236}">
                  <a16:creationId xmlns:a16="http://schemas.microsoft.com/office/drawing/2014/main" id="{23E15886-8FF8-4817-8D9F-350587FAD4F3}"/>
                </a:ext>
              </a:extLst>
            </p:cNvPr>
            <p:cNvSpPr/>
            <p:nvPr/>
          </p:nvSpPr>
          <p:spPr>
            <a:xfrm>
              <a:off x="2395802" y="4748456"/>
              <a:ext cx="402672" cy="20469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BA228D55-AB3A-45C6-A4F9-F3C7143E5004}"/>
                </a:ext>
              </a:extLst>
            </p:cNvPr>
            <p:cNvSpPr txBox="1"/>
            <p:nvPr/>
          </p:nvSpPr>
          <p:spPr>
            <a:xfrm>
              <a:off x="1938779" y="4944935"/>
              <a:ext cx="1131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Operation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椭圆 7">
            <a:extLst>
              <a:ext uri="{FF2B5EF4-FFF2-40B4-BE49-F238E27FC236}">
                <a16:creationId xmlns:a16="http://schemas.microsoft.com/office/drawing/2014/main" id="{11649CC1-B2E8-4C4E-B047-DA5132FF5BA6}"/>
              </a:ext>
            </a:extLst>
          </p:cNvPr>
          <p:cNvSpPr/>
          <p:nvPr/>
        </p:nvSpPr>
        <p:spPr>
          <a:xfrm>
            <a:off x="4404962" y="5663682"/>
            <a:ext cx="3095538" cy="6711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data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9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0129-E269-42AE-802C-63F5B8C0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54B0-0025-4EED-B753-59275C2B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BA08AC0F-D4FF-4645-BA8F-FF472695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42" y="229479"/>
            <a:ext cx="7719060" cy="65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2020秋季计算机组织与结构实验-数字电路部分</Template>
  <TotalTime>810</TotalTime>
  <Words>335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Theme</vt:lpstr>
      <vt:lpstr>计算机组织与结构实验</vt:lpstr>
      <vt:lpstr>寄存器组实验总结</vt:lpstr>
      <vt:lpstr>实验二 运算器实验</vt:lpstr>
      <vt:lpstr>运算器</vt:lpstr>
      <vt:lpstr>PowerPoint Presentation</vt:lpstr>
      <vt:lpstr>加法器</vt:lpstr>
      <vt:lpstr>算术逻辑单元</vt:lpstr>
      <vt:lpstr>工作原理</vt:lpstr>
      <vt:lpstr>连线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</dc:title>
  <dc:creator>Chen yy</dc:creator>
  <cp:lastModifiedBy>Chen yy</cp:lastModifiedBy>
  <cp:revision>48</cp:revision>
  <dcterms:created xsi:type="dcterms:W3CDTF">2020-11-02T05:11:35Z</dcterms:created>
  <dcterms:modified xsi:type="dcterms:W3CDTF">2020-11-11T06:57:18Z</dcterms:modified>
</cp:coreProperties>
</file>