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92" r:id="rId4"/>
    <p:sldId id="272" r:id="rId5"/>
    <p:sldId id="291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2" r:id="rId15"/>
    <p:sldId id="257" r:id="rId16"/>
    <p:sldId id="270" r:id="rId17"/>
    <p:sldId id="312" r:id="rId18"/>
    <p:sldId id="313" r:id="rId19"/>
    <p:sldId id="259" r:id="rId20"/>
    <p:sldId id="285" r:id="rId21"/>
    <p:sldId id="264" r:id="rId22"/>
    <p:sldId id="266" r:id="rId23"/>
    <p:sldId id="265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0B2D1-000E-4D25-9AAC-05F34DA85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36F5D-622D-437A-872D-B9B5CF45ED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计算机组织与结构实验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计算机专业实验室</a:t>
            </a:r>
            <a:endParaRPr lang="en-US" altLang="zh-CN" dirty="0"/>
          </a:p>
          <a:p>
            <a:pPr algn="r"/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  <a:endParaRPr lang="zh-CN" alt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ph idx="1"/>
          </p:nvPr>
        </p:nvGraphicFramePr>
        <p:xfrm>
          <a:off x="838204" y="1597025"/>
          <a:ext cx="10515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/>
                <a:gridCol w="1502228"/>
                <a:gridCol w="1502228"/>
                <a:gridCol w="1502228"/>
                <a:gridCol w="1502228"/>
                <a:gridCol w="1502228"/>
                <a:gridCol w="1502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/Q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Q(pre)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/Q(pre)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777616"/>
            <a:ext cx="5457825" cy="181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0" y="3429000"/>
            <a:ext cx="25527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在特定时刻更新状态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en-US" dirty="0">
                <a:solidFill>
                  <a:schemeClr val="accent1"/>
                </a:solidFill>
              </a:rPr>
              <a:t>个</a:t>
            </a:r>
            <a:r>
              <a:rPr lang="en-US" altLang="zh-CN" dirty="0">
                <a:solidFill>
                  <a:schemeClr val="accent1"/>
                </a:solidFill>
              </a:rPr>
              <a:t>D</a:t>
            </a:r>
            <a:r>
              <a:rPr lang="zh-CN" altLang="en-US" dirty="0">
                <a:solidFill>
                  <a:schemeClr val="accent1"/>
                </a:solidFill>
              </a:rPr>
              <a:t>锁存器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dirty="0"/>
              <a:t>D</a:t>
            </a:r>
            <a:r>
              <a:rPr lang="zh-CN" altLang="en-US" dirty="0"/>
              <a:t>决定状态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时钟沿决定时间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0" y="1276408"/>
            <a:ext cx="4137024" cy="3105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0" y="1268528"/>
            <a:ext cx="2840316" cy="3105091"/>
          </a:xfrm>
          <a:prstGeom prst="rect">
            <a:avLst/>
          </a:prstGeom>
        </p:spPr>
      </p:pic>
      <p:cxnSp>
        <p:nvCxnSpPr>
          <p:cNvPr id="9" name="Connector: Elbow 8"/>
          <p:cNvCxnSpPr/>
          <p:nvPr/>
        </p:nvCxnSpPr>
        <p:spPr>
          <a:xfrm flipV="1">
            <a:off x="6477000" y="450056"/>
            <a:ext cx="1212850" cy="1155700"/>
          </a:xfrm>
          <a:prstGeom prst="bentConnector3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750" y="13038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1229" y="451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4641850" y="4638214"/>
            <a:ext cx="6096000" cy="11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如果</a:t>
            </a:r>
            <a:r>
              <a:rPr lang="en-US" altLang="zh-CN" b="1" dirty="0">
                <a:solidFill>
                  <a:schemeClr val="accent2"/>
                </a:solidFill>
              </a:rPr>
              <a:t>CLK</a:t>
            </a:r>
            <a:r>
              <a:rPr lang="zh-CN" altLang="en-US" b="1" dirty="0">
                <a:solidFill>
                  <a:schemeClr val="accent2"/>
                </a:solidFill>
              </a:rPr>
              <a:t>从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zh-CN" altLang="en-US" b="1" dirty="0">
                <a:solidFill>
                  <a:schemeClr val="accent2"/>
                </a:solidFill>
              </a:rPr>
              <a:t>变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，</a:t>
            </a:r>
            <a:r>
              <a:rPr lang="en-US" altLang="zh-CN" b="1" dirty="0">
                <a:solidFill>
                  <a:schemeClr val="accent2"/>
                </a:solidFill>
              </a:rPr>
              <a:t>D</a:t>
            </a:r>
            <a:r>
              <a:rPr lang="zh-CN" altLang="en-US" b="1" dirty="0">
                <a:solidFill>
                  <a:schemeClr val="accent2"/>
                </a:solidFill>
              </a:rPr>
              <a:t>的值就会复制到</a:t>
            </a:r>
            <a:r>
              <a:rPr lang="en-US" altLang="zh-CN" b="1" dirty="0">
                <a:solidFill>
                  <a:schemeClr val="accent2"/>
                </a:solidFill>
              </a:rPr>
              <a:t>Q</a:t>
            </a:r>
            <a:r>
              <a:rPr lang="zh-CN" altLang="en-US" b="1" dirty="0">
                <a:solidFill>
                  <a:schemeClr val="accent2"/>
                </a:solidFill>
              </a:rPr>
              <a:t>；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而在其他时刻，保持原来状态不变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由</a:t>
            </a:r>
            <a:r>
              <a:rPr lang="en-US" altLang="zh-CN" dirty="0">
                <a:solidFill>
                  <a:schemeClr val="accent1"/>
                </a:solidFill>
              </a:rPr>
              <a:t>N</a:t>
            </a:r>
            <a:r>
              <a:rPr lang="zh-CN" altLang="en-US" dirty="0">
                <a:solidFill>
                  <a:schemeClr val="accent1"/>
                </a:solidFill>
              </a:rPr>
              <a:t>个触发器组成，共享一个</a:t>
            </a:r>
            <a:r>
              <a:rPr lang="en-US" altLang="zh-CN" dirty="0">
                <a:solidFill>
                  <a:schemeClr val="accent1"/>
                </a:solidFill>
              </a:rPr>
              <a:t>CLK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649" y="2443423"/>
            <a:ext cx="1890483" cy="435133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 flipH="1">
            <a:off x="3383672" y="3263900"/>
            <a:ext cx="3841750" cy="3073400"/>
            <a:chOff x="4940300" y="2171700"/>
            <a:chExt cx="4051300" cy="30734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581899" y="2171700"/>
              <a:ext cx="1321722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791449" y="3199476"/>
              <a:ext cx="1112172" cy="924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816850" y="5207000"/>
              <a:ext cx="1086771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816850" y="4151976"/>
              <a:ext cx="0" cy="109312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940300" y="4001294"/>
              <a:ext cx="4051300" cy="10982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40300" y="4158326"/>
              <a:ext cx="288925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16850" y="3199476"/>
              <a:ext cx="0" cy="61595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940300" y="3809076"/>
              <a:ext cx="2889250" cy="635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600950" y="2171700"/>
              <a:ext cx="0" cy="1422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940300" y="3575050"/>
              <a:ext cx="266065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7121688" y="4508821"/>
            <a:ext cx="2501897" cy="939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实验一 寄存器组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2/387401/2012062221462127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"/>
          <a:stretch>
            <a:fillRect/>
          </a:stretch>
        </p:blipFill>
        <p:spPr bwMode="auto">
          <a:xfrm>
            <a:off x="6969796" y="815930"/>
            <a:ext cx="4514850" cy="249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寄存器的地位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CPU</a:t>
            </a:r>
            <a:r>
              <a:rPr lang="zh-CN" altLang="en-US" dirty="0">
                <a:solidFill>
                  <a:schemeClr val="accent1"/>
                </a:solidFill>
              </a:rPr>
              <a:t>内部数据交换空间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寄存器内的数据将用于算术及逻辑运算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寄存器内的地址可用于寻址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用于读写</a:t>
            </a:r>
            <a:r>
              <a:rPr lang="en-US" altLang="zh-CN" dirty="0"/>
              <a:t>I/O</a:t>
            </a:r>
            <a:r>
              <a:rPr lang="zh-CN" altLang="en-US" dirty="0"/>
              <a:t>设备的数据</a:t>
            </a:r>
            <a:endParaRPr lang="en-US" altLang="zh-CN" dirty="0"/>
          </a:p>
        </p:txBody>
      </p:sp>
      <p:pic>
        <p:nvPicPr>
          <p:cNvPr id="1028" name="Picture 4" descr="http://pic002.cnblogs.com/images/2012/387401/20120622220059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46" y="3543650"/>
            <a:ext cx="52578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寄存器存在于</a:t>
            </a:r>
            <a:r>
              <a:rPr lang="en-US" altLang="zh-CN" dirty="0">
                <a:solidFill>
                  <a:schemeClr val="accent1"/>
                </a:solidFill>
              </a:rPr>
              <a:t>CPU</a:t>
            </a:r>
            <a:r>
              <a:rPr lang="zh-CN" altLang="en-US" dirty="0">
                <a:solidFill>
                  <a:schemeClr val="accent1"/>
                </a:solidFill>
              </a:rPr>
              <a:t>内部，数量少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寄存器存储的数据有限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每个内部寄存器有专用的名称，没有地址编号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8086CPU(16</a:t>
            </a:r>
            <a:r>
              <a:rPr lang="zh-CN" altLang="en-US"/>
              <a:t>位）的</a:t>
            </a:r>
            <a:r>
              <a:rPr lang="zh-CN" altLang="en-US"/>
              <a:t>寄存器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个通用寄存器：</a:t>
            </a:r>
            <a:r>
              <a:rPr lang="en-US" altLang="zh-CN"/>
              <a:t>AX</a:t>
            </a:r>
            <a:r>
              <a:rPr lang="zh-CN" altLang="en-US"/>
              <a:t>、</a:t>
            </a:r>
            <a:r>
              <a:rPr lang="en-US" altLang="zh-CN"/>
              <a:t>BX</a:t>
            </a:r>
            <a:r>
              <a:rPr lang="zh-CN" altLang="en-US"/>
              <a:t>、</a:t>
            </a:r>
            <a:r>
              <a:rPr lang="en-US" altLang="zh-CN"/>
              <a:t>CX</a:t>
            </a:r>
            <a:r>
              <a:rPr lang="zh-CN" altLang="en-US"/>
              <a:t>、</a:t>
            </a:r>
            <a:r>
              <a:rPr lang="en-US" altLang="zh-CN"/>
              <a:t>DX</a:t>
            </a:r>
            <a:endParaRPr lang="en-US" altLang="zh-CN"/>
          </a:p>
          <a:p>
            <a:r>
              <a:rPr lang="zh-CN" altLang="en-US"/>
              <a:t>两个指针寄存器：</a:t>
            </a:r>
            <a:r>
              <a:rPr lang="en-US" altLang="zh-CN"/>
              <a:t>BP</a:t>
            </a:r>
            <a:r>
              <a:rPr lang="zh-CN" altLang="en-US"/>
              <a:t>、</a:t>
            </a:r>
            <a:r>
              <a:rPr lang="en-US" altLang="zh-CN"/>
              <a:t>SP</a:t>
            </a:r>
            <a:endParaRPr lang="en-US" altLang="zh-CN"/>
          </a:p>
          <a:p>
            <a:r>
              <a:rPr lang="zh-CN" altLang="en-US"/>
              <a:t>两个变址寄存器：</a:t>
            </a:r>
            <a:r>
              <a:rPr lang="en-US" altLang="zh-CN"/>
              <a:t>SI</a:t>
            </a:r>
            <a:r>
              <a:rPr lang="zh-CN" altLang="en-US"/>
              <a:t>（</a:t>
            </a:r>
            <a:r>
              <a:rPr lang="en-US" altLang="zh-CN"/>
              <a:t>Source</a:t>
            </a:r>
            <a:r>
              <a:rPr lang="zh-CN" altLang="en-US"/>
              <a:t>）、</a:t>
            </a:r>
            <a:r>
              <a:rPr lang="en-US" altLang="zh-CN"/>
              <a:t>DI</a:t>
            </a:r>
            <a:r>
              <a:rPr lang="zh-CN" altLang="en-US"/>
              <a:t>（</a:t>
            </a:r>
            <a:r>
              <a:rPr lang="en-US" altLang="zh-CN"/>
              <a:t>Destination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控制寄存器：</a:t>
            </a:r>
            <a:r>
              <a:rPr lang="en-US" altLang="zh-CN"/>
              <a:t>IP</a:t>
            </a:r>
            <a:r>
              <a:rPr lang="zh-CN" altLang="en-US"/>
              <a:t>（</a:t>
            </a:r>
            <a:r>
              <a:rPr lang="en-US" altLang="zh-CN"/>
              <a:t>Instruction Pointer</a:t>
            </a:r>
            <a:r>
              <a:rPr lang="zh-CN" altLang="en-US"/>
              <a:t>）、</a:t>
            </a:r>
            <a:r>
              <a:rPr lang="en-US" altLang="zh-CN"/>
              <a:t>PSW</a:t>
            </a:r>
            <a:r>
              <a:rPr lang="zh-CN" altLang="en-US"/>
              <a:t>（处理器状态字）</a:t>
            </a:r>
            <a:endParaRPr lang="zh-CN" altLang="en-US"/>
          </a:p>
          <a:p>
            <a:r>
              <a:rPr lang="zh-CN" altLang="en-US"/>
              <a:t>段寄存器：</a:t>
            </a:r>
            <a:r>
              <a:rPr lang="en-US" altLang="zh-CN"/>
              <a:t>CS</a:t>
            </a:r>
            <a:r>
              <a:rPr lang="zh-CN" altLang="en-US"/>
              <a:t>（</a:t>
            </a:r>
            <a:r>
              <a:rPr lang="en-US" altLang="zh-CN"/>
              <a:t>Code Segment</a:t>
            </a:r>
            <a:r>
              <a:rPr lang="zh-CN" altLang="en-US"/>
              <a:t>）、</a:t>
            </a:r>
            <a:r>
              <a:rPr lang="en-US" altLang="zh-CN"/>
              <a:t>DS</a:t>
            </a:r>
            <a:r>
              <a:rPr lang="zh-CN" altLang="en-US"/>
              <a:t>（</a:t>
            </a:r>
            <a:r>
              <a:rPr lang="en-US" altLang="zh-CN"/>
              <a:t>Data</a:t>
            </a:r>
            <a:r>
              <a:rPr lang="zh-CN" altLang="en-US"/>
              <a:t>）、</a:t>
            </a:r>
            <a:r>
              <a:rPr lang="en-US" altLang="zh-CN"/>
              <a:t>SS</a:t>
            </a:r>
            <a:r>
              <a:rPr lang="zh-CN" altLang="en-US"/>
              <a:t>（</a:t>
            </a:r>
            <a:r>
              <a:rPr lang="en-US" altLang="zh-CN"/>
              <a:t>Stack</a:t>
            </a:r>
            <a:r>
              <a:rPr lang="zh-CN" altLang="en-US"/>
              <a:t>）、</a:t>
            </a:r>
            <a:r>
              <a:rPr lang="en-US" altLang="zh-CN"/>
              <a:t>ES</a:t>
            </a:r>
            <a:r>
              <a:rPr lang="zh-CN" altLang="en-US"/>
              <a:t>（</a:t>
            </a:r>
            <a:r>
              <a:rPr lang="en-US" altLang="zh-CN"/>
              <a:t>Extended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下面的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幻灯片内容用于实验室现场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2433" y="1478009"/>
            <a:ext cx="5789206" cy="48513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57306" y="3204594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72924" y="495289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WRITE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045" y="0"/>
            <a:ext cx="1091390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译码器</a:t>
            </a:r>
            <a:r>
              <a:rPr lang="en-US" altLang="zh-CN" dirty="0">
                <a:sym typeface="+mn-ea"/>
              </a:rPr>
              <a:t>(decoder)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spcBef>
                <a:spcPts val="1200"/>
              </a:spcBef>
            </a:pPr>
            <a:r>
              <a:rPr lang="zh-CN" altLang="en-US" sz="3200"/>
              <a:t>是一类多输入多输出</a:t>
            </a:r>
            <a:r>
              <a:rPr lang="zh-CN" altLang="en-US" sz="3200">
                <a:solidFill>
                  <a:srgbClr val="00B0F0"/>
                </a:solidFill>
              </a:rPr>
              <a:t>组合逻辑电路</a:t>
            </a:r>
            <a:r>
              <a:rPr lang="zh-CN" altLang="en-US" sz="3200"/>
              <a:t>器件，其可以分为：变量译码和显示译码两类。 </a:t>
            </a:r>
            <a:endParaRPr lang="zh-CN" altLang="en-US" sz="3200"/>
          </a:p>
          <a:p>
            <a:pPr lvl="1" fontAlgn="auto">
              <a:spcBef>
                <a:spcPts val="1200"/>
              </a:spcBef>
            </a:pPr>
            <a:r>
              <a:rPr lang="zh-CN" altLang="en-US" sz="2800"/>
              <a:t>变量译码器一般是一种较少输入变为较多输出的器件，常见的有</a:t>
            </a:r>
            <a:r>
              <a:rPr lang="zh-CN" altLang="en-US" sz="2800">
                <a:solidFill>
                  <a:srgbClr val="00B0F0"/>
                </a:solidFill>
              </a:rPr>
              <a:t>n线-2^n线译码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rgbClr val="00B0F0"/>
                </a:solidFill>
              </a:rPr>
              <a:t>8421BCD码译码</a:t>
            </a:r>
            <a:r>
              <a:rPr lang="zh-CN" altLang="en-US" sz="2800"/>
              <a:t>两类；</a:t>
            </a:r>
            <a:endParaRPr lang="zh-CN" altLang="en-US" sz="2800"/>
          </a:p>
          <a:p>
            <a:pPr lvl="1" fontAlgn="auto">
              <a:spcBef>
                <a:spcPts val="1200"/>
              </a:spcBef>
            </a:pPr>
            <a:r>
              <a:rPr lang="zh-CN" altLang="en-US" sz="2800"/>
              <a:t>显示译码器用来将二进制数转换成对应的</a:t>
            </a:r>
            <a:r>
              <a:rPr lang="zh-CN" altLang="en-US" sz="2800">
                <a:solidFill>
                  <a:srgbClr val="00B0F0"/>
                </a:solidFill>
              </a:rPr>
              <a:t>七段码</a:t>
            </a:r>
            <a:r>
              <a:rPr lang="zh-CN" altLang="en-US" sz="2800"/>
              <a:t>，一般其可分为驱动LED和驱动LCD两类。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endParaRPr lang="zh-CN" altLang="en-US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2194" y="365125"/>
            <a:ext cx="910206" cy="2600587"/>
            <a:chOff x="1291905" y="2701000"/>
            <a:chExt cx="910206" cy="2600587"/>
          </a:xfrm>
        </p:grpSpPr>
        <p:sp>
          <p:nvSpPr>
            <p:cNvPr id="5" name="文本框 4"/>
            <p:cNvSpPr txBox="1"/>
            <p:nvPr/>
          </p:nvSpPr>
          <p:spPr>
            <a:xfrm>
              <a:off x="1408453" y="3482091"/>
              <a:ext cx="677108" cy="91307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C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连线</a:t>
              </a:r>
              <a:endParaRPr lang="zh-CN" altLang="en-US" sz="32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6" name="流程图: 资料带 5"/>
            <p:cNvSpPr/>
            <p:nvPr/>
          </p:nvSpPr>
          <p:spPr>
            <a:xfrm rot="5400000">
              <a:off x="446714" y="3546191"/>
              <a:ext cx="2600587" cy="910206"/>
            </a:xfrm>
            <a:prstGeom prst="flowChartPunchedTap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75840" y="235699"/>
            <a:ext cx="7719060" cy="6523266"/>
            <a:chOff x="2275840" y="235699"/>
            <a:chExt cx="7719060" cy="652326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5840" y="235699"/>
              <a:ext cx="7719060" cy="6523266"/>
            </a:xfrm>
            <a:prstGeom prst="rect">
              <a:avLst/>
            </a:prstGeom>
          </p:spPr>
        </p:pic>
        <p:grpSp>
          <p:nvGrpSpPr>
            <p:cNvPr id="4" name="组合 3"/>
            <p:cNvGrpSpPr/>
            <p:nvPr/>
          </p:nvGrpSpPr>
          <p:grpSpPr>
            <a:xfrm>
              <a:off x="2887211" y="1690688"/>
              <a:ext cx="5300444" cy="4174614"/>
              <a:chOff x="2887211" y="1690688"/>
              <a:chExt cx="5300444" cy="417461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308521" y="1690688"/>
                <a:ext cx="1879134" cy="10525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23295" y="2830616"/>
                <a:ext cx="1879134" cy="49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87211" y="3488943"/>
                <a:ext cx="644554" cy="49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887211" y="4119515"/>
                <a:ext cx="644554" cy="11152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887211" y="5365489"/>
                <a:ext cx="644554" cy="49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888937" y="3456264"/>
                <a:ext cx="993455" cy="23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LDR3…LDR0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490815" y="3208121"/>
                <a:ext cx="708649" cy="780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490814" y="5365489"/>
                <a:ext cx="633149" cy="49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271083" y="4119515"/>
                <a:ext cx="644554" cy="11152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555145" y="3417845"/>
                <a:ext cx="993455" cy="23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R3_B…R0_B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555145" y="5615395"/>
                <a:ext cx="993455" cy="23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SD3…SD0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endParaRPr lang="zh-CN" altLang="en-US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: Single Corner Snipped 2"/>
          <p:cNvSpPr/>
          <p:nvPr/>
        </p:nvSpPr>
        <p:spPr>
          <a:xfrm>
            <a:off x="1108075" y="679450"/>
            <a:ext cx="9975850" cy="156845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检查连线</a:t>
            </a:r>
            <a:endParaRPr lang="zh-CN" altLang="en-US" sz="6600" dirty="0"/>
          </a:p>
        </p:txBody>
      </p:sp>
      <p:sp>
        <p:nvSpPr>
          <p:cNvPr id="4" name="Rectangle: Single Corner Snipped 3"/>
          <p:cNvSpPr/>
          <p:nvPr/>
        </p:nvSpPr>
        <p:spPr>
          <a:xfrm>
            <a:off x="1108075" y="2644775"/>
            <a:ext cx="9975850" cy="156845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检查连线</a:t>
            </a:r>
            <a:endParaRPr lang="zh-CN" altLang="en-US" sz="6600" dirty="0"/>
          </a:p>
        </p:txBody>
      </p:sp>
      <p:sp>
        <p:nvSpPr>
          <p:cNvPr id="9" name="Rectangle: Single Corner Snipped 8"/>
          <p:cNvSpPr/>
          <p:nvPr/>
        </p:nvSpPr>
        <p:spPr>
          <a:xfrm>
            <a:off x="1108075" y="4610100"/>
            <a:ext cx="9975850" cy="156845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检查连线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endParaRPr lang="zh-CN" altLang="en-US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0" y="65088"/>
            <a:ext cx="9951720" cy="679291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时序与操作台单元的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KK2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置为“单拍”档；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打开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实验箱电源开关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，如果听到有长鸣的“嘀”声，说明总线竞争，需要立即关闭电源，检查连线；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按动</a:t>
            </a: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CON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CLR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按钮，将运算器当前数据（例如：寄存器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及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FC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FZ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）清零；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向</a:t>
            </a:r>
            <a:r>
              <a:rPr lang="en-US" altLang="zh-CN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ALU&amp;REG</a:t>
            </a:r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个寄存器写入数据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71550" lvl="1" indent="-51435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拔动</a:t>
            </a:r>
            <a:r>
              <a:rPr lang="en-US" altLang="zh-CN" sz="1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CON</a:t>
            </a:r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SD27……SD20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，形成一个二进制的数据（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00000001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）；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71550" lvl="1" indent="-51435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置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；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71550" lvl="1" indent="-51435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按动</a:t>
            </a:r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时序单元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按钮，产生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T4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脉冲，将二进制数据（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00000001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）写入寄存器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R0_B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中；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71550" lvl="1" indent="-51435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观察寄存器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R0_B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的数据显示是否正确；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71550" lvl="1" indent="-51435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向寄存器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R1_B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R2_B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R3_B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写入数据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ALU&amp;REG</a:t>
            </a:r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个寄存器中读取数据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CON</a:t>
            </a:r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SD27……SD20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置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S3……S0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置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SD3……SD0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置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SD0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置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；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观察数据总线上显示的数据是哪个寄存器的值；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将存入寄存器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R3_B…R0_B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的数据全部读出，并记录结果。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2"/>
          <p:cNvGraphicFramePr>
            <a:graphicFrameLocks noGrp="1"/>
          </p:cNvGraphicFramePr>
          <p:nvPr/>
        </p:nvGraphicFramePr>
        <p:xfrm>
          <a:off x="768350" y="768350"/>
          <a:ext cx="10579094" cy="532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610"/>
                <a:gridCol w="1118214"/>
                <a:gridCol w="1182610"/>
                <a:gridCol w="1182610"/>
                <a:gridCol w="1182610"/>
                <a:gridCol w="1182610"/>
                <a:gridCol w="1182610"/>
                <a:gridCol w="1182610"/>
                <a:gridCol w="1182610"/>
              </a:tblGrid>
              <a:tr h="6748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R0_B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R1_B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R2_B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R3_B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7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Group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WRITE</a:t>
                      </a:r>
                      <a:endParaRPr lang="en-US" altLang="zh-CN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READ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WRITE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READ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WRITE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READ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WRITE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READ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48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数据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4812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信号状态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信号状态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48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4812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48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4812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n线-2^n线译码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solidFill>
                      <a:schemeClr val="accent1"/>
                    </a:solidFill>
                  </a:rPr>
                  <a:t>有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N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个输入和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</a:rPr>
                  <a:t>个输出，每个输出取决于输入的组合</a:t>
                </a:r>
                <a:endParaRPr lang="en-US" altLang="zh-CN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2-4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译码器，在特定时刻，四个输出端恰好只有一个输出为</a:t>
                </a:r>
                <a:endParaRPr lang="en-US" altLang="zh-CN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	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高电平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88260" y="4457700"/>
          <a:ext cx="7950030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76695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根据真值表写出</a:t>
            </a:r>
            <a:r>
              <a:rPr lang="zh-CN" altLang="zh-CN"/>
              <a:t>布尔表达式</a:t>
            </a:r>
            <a:endParaRPr lang="zh-CN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•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•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•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•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Logisim</a:t>
            </a:r>
            <a:r>
              <a:rPr lang="zh-CN" altLang="en-US" dirty="0"/>
              <a:t>中实现</a:t>
            </a:r>
            <a:r>
              <a:rPr lang="en-US" altLang="zh-CN" dirty="0"/>
              <a:t>2-4</a:t>
            </a:r>
            <a:r>
              <a:rPr lang="zh-CN" altLang="en-US" dirty="0"/>
              <a:t>译码器电路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可根据刚才的布尔表达式，自己用逻辑门设计出</a:t>
            </a:r>
            <a:r>
              <a:rPr lang="zh-CN" altLang="zh-CN" dirty="0"/>
              <a:t>组合电路</a:t>
            </a:r>
            <a:endParaRPr lang="zh-CN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时序逻辑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时序逻辑电路的状态由一组状态变量来构成，这些状态变量包含用于解释电路未来行为所需要的、与过去有关的信息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同步时序电路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存储器的基本模块：双稳态元件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0" y="2952750"/>
            <a:ext cx="72771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锁存器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20000"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最简单的时序电路，由一对交叉耦合的或非门组成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zh-CN" altLang="en-US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特别注意：在正常工作时，输入信号应该</a:t>
            </a:r>
            <a:r>
              <a:rPr lang="zh-CN" altLang="en-US" dirty="0"/>
              <a:t>遵守</a:t>
            </a:r>
            <a:br>
              <a:rPr lang="zh-CN" altLang="en-US" dirty="0"/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S∙R=0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96670" y="3271733"/>
          <a:ext cx="436880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92200"/>
                <a:gridCol w="1092200"/>
                <a:gridCol w="1092200"/>
                <a:gridCol w="1092200"/>
              </a:tblGrid>
              <a:tr h="356447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6447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Q(pre)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(pre)</a:t>
                      </a:r>
                      <a:endParaRPr lang="zh-CN" altLang="en-US" dirty="0"/>
                    </a:p>
                  </a:txBody>
                  <a:tcPr/>
                </a:tc>
              </a:tr>
              <a:tr h="356447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5644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56447">
                <a:tc>
                  <a:txBody>
                    <a:bodyPr/>
                    <a:lstStyle/>
                    <a:p>
                      <a:r>
                        <a:rPr lang="en-US" altLang="zh-CN" strike="dblStrike" dirty="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en-US" altLang="zh-CN" strike="dblStrik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dblStrike" dirty="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en-US" altLang="zh-CN" strike="dblStrik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dblStrike" dirty="0">
                          <a:solidFill>
                            <a:schemeClr val="tx1"/>
                          </a:solidFill>
                          <a:uFillTx/>
                        </a:rPr>
                        <a:t>0</a:t>
                      </a:r>
                      <a:endParaRPr lang="en-US" altLang="zh-CN" strike="dblStrik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dblStrike" dirty="0">
                          <a:solidFill>
                            <a:schemeClr val="tx1"/>
                          </a:solidFill>
                          <a:uFillTx/>
                        </a:rPr>
                        <a:t>0</a:t>
                      </a:r>
                      <a:endParaRPr lang="en-US" altLang="zh-CN" strike="dblStrik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209" y="1691196"/>
            <a:ext cx="2622551" cy="1871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209" y="3562563"/>
            <a:ext cx="2622551" cy="2264651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0113" y="3623945"/>
          <a:ext cx="1771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77165" imgH="228600" progId="Equation.KSEE3">
                  <p:embed/>
                </p:oleObj>
              </mc:Choice>
              <mc:Fallback>
                <p:oleObj name="" r:id="rId4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0113" y="3623945"/>
                        <a:ext cx="1771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0113" y="3974465"/>
          <a:ext cx="1771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177165" imgH="228600" progId="Equation.KSEE3">
                  <p:embed/>
                </p:oleObj>
              </mc:Choice>
              <mc:Fallback>
                <p:oleObj name="" r:id="rId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0113" y="3974465"/>
                        <a:ext cx="1771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锁存器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D</a:t>
            </a:r>
            <a:r>
              <a:rPr lang="zh-CN" altLang="en-US" dirty="0">
                <a:solidFill>
                  <a:schemeClr val="accent1"/>
                </a:solidFill>
              </a:rPr>
              <a:t>锁存器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当输入确定时，如何决定何时改变输出的状态？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将时间和内容分开考虑</a:t>
            </a:r>
            <a:endParaRPr lang="en-US" altLang="zh-CN" dirty="0"/>
          </a:p>
          <a:p>
            <a:pPr lvl="2"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数据</a:t>
            </a:r>
            <a:r>
              <a:rPr lang="en-US" altLang="zh-CN" dirty="0">
                <a:solidFill>
                  <a:schemeClr val="accent1"/>
                </a:solidFill>
              </a:rPr>
              <a:t>——</a:t>
            </a:r>
            <a:r>
              <a:rPr lang="zh-CN" altLang="en-US" dirty="0">
                <a:solidFill>
                  <a:schemeClr val="accent1"/>
                </a:solidFill>
              </a:rPr>
              <a:t>状态的值</a:t>
            </a:r>
            <a:endParaRPr lang="en-US" altLang="zh-CN" dirty="0">
              <a:solidFill>
                <a:schemeClr val="accent1"/>
              </a:solidFill>
            </a:endParaRPr>
          </a:p>
          <a:p>
            <a:pPr lvl="2"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时钟</a:t>
            </a:r>
            <a:r>
              <a:rPr lang="en-US" altLang="zh-CN" dirty="0">
                <a:solidFill>
                  <a:schemeClr val="accent1"/>
                </a:solidFill>
              </a:rPr>
              <a:t>——</a:t>
            </a:r>
            <a:r>
              <a:rPr lang="zh-CN" altLang="en-US" dirty="0">
                <a:solidFill>
                  <a:schemeClr val="accent1"/>
                </a:solidFill>
              </a:rPr>
              <a:t>状态改变的时间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d6d196e-da42-450b-b2e6-fc72fb04b1a6}"/>
</p:tagLst>
</file>

<file path=ppt/tags/tag2.xml><?xml version="1.0" encoding="utf-8"?>
<p:tagLst xmlns:p="http://schemas.openxmlformats.org/presentationml/2006/main">
  <p:tag name="KSO_WM_UNIT_TABLE_BEAUTIFY" val="smartTable{86de30c9-6b15-4cec-9f91-f7fdddc476f1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2020秋季计算机组织与结构实验-数字电路部分</Template>
  <TotalTime>0</TotalTime>
  <Words>1573</Words>
  <Application>WPS 演示</Application>
  <PresentationFormat>Widescreen</PresentationFormat>
  <Paragraphs>350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Cambria Math</vt:lpstr>
      <vt:lpstr>MS Mincho</vt:lpstr>
      <vt:lpstr>等线 Light</vt:lpstr>
      <vt:lpstr>等线</vt:lpstr>
      <vt:lpstr>微软雅黑</vt:lpstr>
      <vt:lpstr>Arial Unicode MS</vt:lpstr>
      <vt:lpstr>隶书</vt:lpstr>
      <vt:lpstr>Segoe Print</vt:lpstr>
      <vt:lpstr>Calibri</vt:lpstr>
      <vt:lpstr>仿宋</vt:lpstr>
      <vt:lpstr>方正姚体</vt:lpstr>
      <vt:lpstr>华文行楷</vt:lpstr>
      <vt:lpstr>楷体</vt:lpstr>
      <vt:lpstr>华文中宋</vt:lpstr>
      <vt:lpstr>华文宋体</vt:lpstr>
      <vt:lpstr>华文新魏</vt:lpstr>
      <vt:lpstr>Office Theme</vt:lpstr>
      <vt:lpstr>Equation.KSEE3</vt:lpstr>
      <vt:lpstr>Equation.KSEE3</vt:lpstr>
      <vt:lpstr>计算机组织与结构实验</vt:lpstr>
      <vt:lpstr>译码器(decoder)</vt:lpstr>
      <vt:lpstr>n线-2^n线译码</vt:lpstr>
      <vt:lpstr>根据真值表写出布尔表达式</vt:lpstr>
      <vt:lpstr>在Logisim中实现2-4译码器电路</vt:lpstr>
      <vt:lpstr>时序逻辑</vt:lpstr>
      <vt:lpstr>PowerPoint 演示文稿</vt:lpstr>
      <vt:lpstr>锁存器</vt:lpstr>
      <vt:lpstr>锁存器</vt:lpstr>
      <vt:lpstr>D锁存器</vt:lpstr>
      <vt:lpstr>D触发器</vt:lpstr>
      <vt:lpstr>寄存器</vt:lpstr>
      <vt:lpstr>实验一 寄存器组</vt:lpstr>
      <vt:lpstr>寄存器的地位</vt:lpstr>
      <vt:lpstr>寄存器的特点</vt:lpstr>
      <vt:lpstr>PowerPoint 演示文稿</vt:lpstr>
      <vt:lpstr>PowerPoint 演示文稿</vt:lpstr>
      <vt:lpstr>实验原理</vt:lpstr>
      <vt:lpstr>PowerPoint 演示文稿</vt:lpstr>
      <vt:lpstr>							</vt:lpstr>
      <vt:lpstr>							</vt:lpstr>
      <vt:lpstr>							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计算机组织与结构</dc:title>
  <dc:creator>Chen yy</dc:creator>
  <cp:lastModifiedBy>Junliang</cp:lastModifiedBy>
  <cp:revision>43</cp:revision>
  <dcterms:created xsi:type="dcterms:W3CDTF">2020-11-02T05:11:00Z</dcterms:created>
  <dcterms:modified xsi:type="dcterms:W3CDTF">2021-11-12T09:43:20Z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378412C6624842E4B50488B4E97FBDA0</vt:lpwstr>
  </property>
  <property fmtid="{D5CDD505-2E9C-101B-9397-08002B2CF9AE}" pid="3" name="KSOProductBuildVer">
    <vt:lpwstr>2052-11.1.0.10938</vt:lpwstr>
  </property>
</Properties>
</file>