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66"/>
    <a:srgbClr val="CCFF99"/>
    <a:srgbClr val="66FF66"/>
    <a:srgbClr val="FF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9E56CD8-F1D3-41EE-902A-E41AEB6BDF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7E9673F-485E-4F9F-BF30-C3E630F5F8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88473" y="3048000"/>
            <a:ext cx="6400800" cy="1295400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ysClr val="windowText" lastClr="0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แอพพลิเคชั่นสอนทำอาหาร</a:t>
            </a:r>
            <a:endParaRPr lang="en-US" sz="4800" b="1" dirty="0">
              <a:solidFill>
                <a:sysClr val="windowText" lastClr="00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1073" y="45720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ngsana New" pitchFamily="18" charset="-34"/>
                <a:cs typeface="Angsana New" pitchFamily="18" charset="-34"/>
              </a:rPr>
              <a:t>Cooking tutorial application</a:t>
            </a:r>
            <a:r>
              <a:rPr lang="en-US" sz="28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</a:t>
            </a:r>
            <a:endParaRPr lang="en-US" sz="28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820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0" y="2362200"/>
            <a:ext cx="9144001" cy="20574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th-TH" sz="3600" b="1" dirty="0" smtClean="0"/>
          </a:p>
          <a:p>
            <a:pPr algn="ctr"/>
            <a:endParaRPr lang="th-TH" sz="3600" b="1" dirty="0"/>
          </a:p>
          <a:p>
            <a:pPr algn="ctr"/>
            <a:endParaRPr lang="th-TH" sz="3600" dirty="0" smtClean="0"/>
          </a:p>
          <a:p>
            <a:pPr algn="ctr"/>
            <a:r>
              <a:rPr lang="th-TH" sz="3600" dirty="0" smtClean="0"/>
              <a:t>บท</a:t>
            </a:r>
            <a:r>
              <a:rPr lang="th-TH" sz="3600" dirty="0"/>
              <a:t>ที่ 3</a:t>
            </a:r>
          </a:p>
          <a:p>
            <a:pPr algn="ctr"/>
            <a:r>
              <a:rPr lang="th-TH" sz="3600" dirty="0"/>
              <a:t>วิธีการดำเนินการศึกษา</a:t>
            </a:r>
          </a:p>
          <a:p>
            <a:pPr algn="ctr"/>
            <a:endParaRPr lang="th-TH" sz="3600" dirty="0"/>
          </a:p>
          <a:p>
            <a:pPr algn="ctr"/>
            <a:r>
              <a:rPr lang="th-TH" sz="3600" dirty="0" smtClean="0"/>
              <a:t/>
            </a:r>
            <a:br>
              <a:rPr lang="th-TH" sz="3600" dirty="0" smtClean="0"/>
            </a:br>
            <a:endParaRPr lang="en-US" sz="3600" b="1" dirty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4641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352800"/>
          </a:xfrm>
          <a:solidFill>
            <a:srgbClr val="99FFCC"/>
          </a:solidFill>
          <a:ln>
            <a:solidFill>
              <a:schemeClr val="tx1"/>
            </a:solidFill>
            <a:prstDash val="dashDot"/>
          </a:ln>
        </p:spPr>
        <p:txBody>
          <a:bodyPr>
            <a:normAutofit fontScale="92500" lnSpcReduction="20000"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th-TH" sz="2600" dirty="0"/>
              <a:t>เสนอหัวข้อโครงการ</a:t>
            </a:r>
            <a:endParaRPr lang="en-US" sz="2600" dirty="0"/>
          </a:p>
          <a:p>
            <a:pPr marL="285750" lvl="0" indent="-285750">
              <a:buFont typeface="Wingdings" pitchFamily="2" charset="2"/>
              <a:buChar char="§"/>
            </a:pPr>
            <a:r>
              <a:rPr lang="th-TH" sz="2600" dirty="0"/>
              <a:t>ศึกษาปัญหาและเอกสารที่เกี่ยวข้องของแอพพลิเคชั่นสอนทำอาหาร</a:t>
            </a:r>
            <a:endParaRPr lang="en-US" sz="2600" dirty="0"/>
          </a:p>
          <a:p>
            <a:pPr marL="285750" lvl="0" indent="-285750">
              <a:buFont typeface="Wingdings" pitchFamily="2" charset="2"/>
              <a:buChar char="§"/>
            </a:pPr>
            <a:r>
              <a:rPr lang="th-TH" sz="2600" dirty="0"/>
              <a:t>จัดทำโครงร่างโครงการของแอพพลิเคชั่นสอนทำอาหาร</a:t>
            </a:r>
            <a:endParaRPr lang="en-US" sz="2600" dirty="0"/>
          </a:p>
          <a:p>
            <a:pPr marL="285750" lvl="0" indent="-285750">
              <a:buFont typeface="Wingdings" pitchFamily="2" charset="2"/>
              <a:buChar char="§"/>
            </a:pPr>
            <a:r>
              <a:rPr lang="th-TH" sz="2600" dirty="0"/>
              <a:t>ออกแบบและพัฒนาของแอพพลิเคชั่นสอนทำอาหาร</a:t>
            </a:r>
            <a:endParaRPr lang="en-US" sz="2600" dirty="0"/>
          </a:p>
          <a:p>
            <a:pPr marL="285750" lvl="0" indent="-285750">
              <a:buFont typeface="Wingdings" pitchFamily="2" charset="2"/>
              <a:buChar char="§"/>
            </a:pPr>
            <a:r>
              <a:rPr lang="th-TH" sz="2600" dirty="0"/>
              <a:t>เขียนรายงานของแอพพลิเคชั่นสอนทำอาหาร</a:t>
            </a:r>
            <a:endParaRPr lang="en-US" sz="2600" dirty="0"/>
          </a:p>
          <a:p>
            <a:pPr marL="285750" lvl="0" indent="-285750">
              <a:buFont typeface="Wingdings" pitchFamily="2" charset="2"/>
              <a:buChar char="§"/>
            </a:pPr>
            <a:r>
              <a:rPr lang="th-TH" sz="2600" dirty="0"/>
              <a:t>นำเสนอผลงาน</a:t>
            </a:r>
            <a:endParaRPr lang="en-US" sz="2600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27711" y="876300"/>
            <a:ext cx="9144001" cy="9906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b="1" dirty="0"/>
              <a:t>  </a:t>
            </a:r>
            <a:r>
              <a:rPr lang="th-TH" sz="3600" dirty="0"/>
              <a:t>วิธีการดำเนินการศึกษา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2628453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343888" y="2438400"/>
            <a:ext cx="6809511" cy="3048001"/>
          </a:xfrm>
          <a:solidFill>
            <a:srgbClr val="99FFCC"/>
          </a:solidFill>
          <a:ln>
            <a:solidFill>
              <a:schemeClr val="tx1"/>
            </a:solidFill>
            <a:prstDash val="dashDot"/>
          </a:ln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th-TH" sz="3000" b="1" dirty="0"/>
              <a:t>ฮาร์ดแวร์</a:t>
            </a:r>
            <a:endParaRPr lang="en-US" sz="3000" dirty="0"/>
          </a:p>
          <a:p>
            <a:pPr indent="0">
              <a:buNone/>
            </a:pPr>
            <a:r>
              <a:rPr lang="en-US" sz="2600" dirty="0"/>
              <a:t>	</a:t>
            </a:r>
            <a:r>
              <a:rPr lang="en-US" sz="2800" dirty="0" smtClean="0"/>
              <a:t>- </a:t>
            </a:r>
            <a:r>
              <a:rPr lang="th-TH" sz="2600" dirty="0" smtClean="0"/>
              <a:t>เครื่อง</a:t>
            </a:r>
            <a:r>
              <a:rPr lang="th-TH" sz="2600" dirty="0"/>
              <a:t>โน้ตบุ๊ก   มีลักษณะดังนี้</a:t>
            </a:r>
            <a:endParaRPr lang="en-US" sz="2600" dirty="0"/>
          </a:p>
          <a:p>
            <a:pPr lvl="0" indent="0">
              <a:buNone/>
            </a:pPr>
            <a:r>
              <a:rPr lang="en-US" sz="2200" dirty="0" smtClean="0"/>
              <a:t>	- Intel</a:t>
            </a:r>
            <a:r>
              <a:rPr lang="th-TH" sz="2200" dirty="0"/>
              <a:t>(</a:t>
            </a:r>
            <a:r>
              <a:rPr lang="en-US" sz="2200" dirty="0"/>
              <a:t>R</a:t>
            </a:r>
            <a:r>
              <a:rPr lang="th-TH" sz="2200" dirty="0"/>
              <a:t>) </a:t>
            </a:r>
            <a:r>
              <a:rPr lang="en-US" sz="2200" dirty="0"/>
              <a:t>core </a:t>
            </a:r>
            <a:r>
              <a:rPr lang="th-TH" sz="2200" dirty="0"/>
              <a:t>(</a:t>
            </a:r>
            <a:r>
              <a:rPr lang="en-US" sz="2200" dirty="0"/>
              <a:t>TM</a:t>
            </a:r>
            <a:r>
              <a:rPr lang="th-TH" sz="2200" dirty="0"/>
              <a:t>) </a:t>
            </a:r>
            <a:r>
              <a:rPr lang="en-US" sz="2200" dirty="0"/>
              <a:t>i3</a:t>
            </a:r>
            <a:r>
              <a:rPr lang="th-TH" sz="2200" dirty="0"/>
              <a:t>-</a:t>
            </a:r>
            <a:r>
              <a:rPr lang="en-US" sz="2200" dirty="0"/>
              <a:t>5005U  CPU @ 2</a:t>
            </a:r>
            <a:r>
              <a:rPr lang="th-TH" sz="2200" dirty="0"/>
              <a:t>.</a:t>
            </a:r>
            <a:r>
              <a:rPr lang="en-US" sz="2200" dirty="0"/>
              <a:t>00GHz 2</a:t>
            </a:r>
            <a:r>
              <a:rPr lang="th-TH" sz="2200" dirty="0"/>
              <a:t>.</a:t>
            </a:r>
            <a:r>
              <a:rPr lang="en-US" sz="2200" dirty="0"/>
              <a:t>00 GHz</a:t>
            </a:r>
          </a:p>
          <a:p>
            <a:pPr lvl="0" indent="0">
              <a:buNone/>
            </a:pPr>
            <a:r>
              <a:rPr lang="en-US" sz="2200" dirty="0" smtClean="0"/>
              <a:t>	- RAM </a:t>
            </a:r>
            <a:r>
              <a:rPr lang="en-US" sz="2200" dirty="0"/>
              <a:t>4</a:t>
            </a:r>
            <a:r>
              <a:rPr lang="th-TH" sz="2200" dirty="0"/>
              <a:t>.</a:t>
            </a:r>
            <a:r>
              <a:rPr lang="en-US" sz="2200" dirty="0"/>
              <a:t>00 GB</a:t>
            </a:r>
          </a:p>
          <a:p>
            <a:pPr lvl="0" indent="0">
              <a:buNone/>
            </a:pPr>
            <a:r>
              <a:rPr lang="en-US" sz="2200" dirty="0" smtClean="0"/>
              <a:t>	- Hard </a:t>
            </a:r>
            <a:r>
              <a:rPr lang="en-US" sz="2200" dirty="0"/>
              <a:t>Disk 500 GB</a:t>
            </a: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3855" y="876300"/>
            <a:ext cx="9144001" cy="9906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b="1" dirty="0"/>
              <a:t>  ทรัพยากรที่</a:t>
            </a:r>
            <a:r>
              <a:rPr lang="th-TH" sz="3600" b="1" dirty="0" smtClean="0"/>
              <a:t>ใช้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082625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371600" y="1371600"/>
            <a:ext cx="6400800" cy="3886200"/>
          </a:xfrm>
          <a:solidFill>
            <a:srgbClr val="99FFCC"/>
          </a:solidFill>
          <a:ln>
            <a:solidFill>
              <a:schemeClr val="accent1"/>
            </a:solidFill>
            <a:prstDash val="dashDot"/>
          </a:ln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th-TH" sz="3300" dirty="0">
                <a:cs typeface="+mj-cs"/>
              </a:rPr>
              <a:t> </a:t>
            </a:r>
            <a:r>
              <a:rPr lang="th-TH" sz="3300" b="1" dirty="0" smtClean="0">
                <a:cs typeface="+mj-cs"/>
              </a:rPr>
              <a:t>ซอฟต์แวร์</a:t>
            </a:r>
            <a:endParaRPr lang="en-US" sz="3300" dirty="0">
              <a:cs typeface="+mj-cs"/>
            </a:endParaRPr>
          </a:p>
          <a:p>
            <a:pPr indent="0">
              <a:buNone/>
            </a:pPr>
            <a:r>
              <a:rPr lang="en-US" sz="1900" dirty="0" smtClean="0">
                <a:cs typeface="+mj-cs"/>
              </a:rPr>
              <a:t>       -  Android Studio	        -  </a:t>
            </a:r>
            <a:r>
              <a:rPr lang="en-US" sz="1900" dirty="0" err="1" smtClean="0"/>
              <a:t>phpMyAdmin</a:t>
            </a:r>
            <a:endParaRPr lang="en-US" sz="1900" dirty="0" smtClean="0">
              <a:cs typeface="+mj-cs"/>
            </a:endParaRPr>
          </a:p>
          <a:p>
            <a:pPr indent="0">
              <a:buNone/>
            </a:pPr>
            <a:r>
              <a:rPr lang="en-US" sz="1900" dirty="0" smtClean="0">
                <a:cs typeface="+mj-cs"/>
              </a:rPr>
              <a:t>       - Ionic		</a:t>
            </a:r>
            <a:r>
              <a:rPr lang="en-US" sz="1900" dirty="0">
                <a:cs typeface="+mj-cs"/>
              </a:rPr>
              <a:t> </a:t>
            </a:r>
            <a:r>
              <a:rPr lang="en-US" sz="1900" dirty="0" smtClean="0">
                <a:cs typeface="+mj-cs"/>
              </a:rPr>
              <a:t>       - </a:t>
            </a:r>
            <a:r>
              <a:rPr lang="en-US" sz="1900" dirty="0" smtClean="0"/>
              <a:t>SCSS</a:t>
            </a:r>
            <a:endParaRPr lang="en-US" sz="1900" dirty="0">
              <a:cs typeface="+mj-cs"/>
            </a:endParaRPr>
          </a:p>
          <a:p>
            <a:pPr indent="0">
              <a:buNone/>
            </a:pPr>
            <a:r>
              <a:rPr lang="en-US" sz="1900" dirty="0" smtClean="0">
                <a:cs typeface="+mj-cs"/>
              </a:rPr>
              <a:t>       - Node JS		        - </a:t>
            </a:r>
            <a:r>
              <a:rPr lang="en-US" sz="1900" dirty="0" smtClean="0"/>
              <a:t>HTML</a:t>
            </a:r>
            <a:endParaRPr lang="en-US" sz="1900" dirty="0">
              <a:cs typeface="+mj-cs"/>
            </a:endParaRPr>
          </a:p>
          <a:p>
            <a:pPr indent="0">
              <a:buNone/>
            </a:pPr>
            <a:r>
              <a:rPr lang="en-US" sz="1900" dirty="0" smtClean="0">
                <a:cs typeface="+mj-cs"/>
              </a:rPr>
              <a:t>       - Visual </a:t>
            </a:r>
            <a:r>
              <a:rPr lang="en-US" sz="1900" dirty="0">
                <a:cs typeface="+mj-cs"/>
              </a:rPr>
              <a:t>Studio</a:t>
            </a:r>
            <a:r>
              <a:rPr lang="th-TH" sz="1900" dirty="0">
                <a:cs typeface="+mj-cs"/>
              </a:rPr>
              <a:t> </a:t>
            </a:r>
            <a:r>
              <a:rPr lang="en-US" sz="1900" dirty="0" smtClean="0">
                <a:cs typeface="+mj-cs"/>
              </a:rPr>
              <a:t>Code	        - </a:t>
            </a:r>
            <a:r>
              <a:rPr lang="en-US" sz="1900" dirty="0" smtClean="0"/>
              <a:t>Typescript</a:t>
            </a:r>
            <a:endParaRPr lang="en-US" sz="1900" dirty="0">
              <a:cs typeface="+mj-cs"/>
            </a:endParaRPr>
          </a:p>
          <a:p>
            <a:pPr indent="0">
              <a:buNone/>
            </a:pPr>
            <a:r>
              <a:rPr lang="en-US" sz="1900" dirty="0" smtClean="0">
                <a:cs typeface="+mj-cs"/>
              </a:rPr>
              <a:t>       - MySQL		        - </a:t>
            </a:r>
            <a:r>
              <a:rPr lang="en-US" sz="1900" dirty="0" smtClean="0"/>
              <a:t>Command </a:t>
            </a:r>
            <a:r>
              <a:rPr lang="en-US" sz="1900" dirty="0"/>
              <a:t>Prompt</a:t>
            </a:r>
          </a:p>
          <a:p>
            <a:pPr lvl="0" indent="0">
              <a:buNone/>
            </a:pPr>
            <a:endParaRPr lang="en-US" sz="1900" dirty="0">
              <a:cs typeface="+mj-cs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60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200400" y="3783318"/>
            <a:ext cx="3009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54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จบการนำเสนอ</a:t>
            </a:r>
            <a:endParaRPr lang="en-US" sz="54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5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7709" y="2348345"/>
            <a:ext cx="9144001" cy="20574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บทที่ </a:t>
            </a:r>
            <a:r>
              <a:rPr lang="th-TH" sz="36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th-TH" sz="36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บทนำ</a:t>
            </a:r>
            <a:endParaRPr lang="en-US" sz="3600" b="1" dirty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8295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เนื้อหา 2"/>
          <p:cNvSpPr>
            <a:spLocks noGrp="1"/>
          </p:cNvSpPr>
          <p:nvPr>
            <p:ph idx="1"/>
          </p:nvPr>
        </p:nvSpPr>
        <p:spPr>
          <a:xfrm>
            <a:off x="1371600" y="2438400"/>
            <a:ext cx="6934200" cy="3048000"/>
          </a:xfrm>
          <a:solidFill>
            <a:srgbClr val="99FFCC"/>
          </a:solidFill>
          <a:ln w="12700">
            <a:solidFill>
              <a:schemeClr val="tx1"/>
            </a:solidFill>
            <a:prstDash val="lgDashDotDot"/>
          </a:ln>
        </p:spPr>
        <p:txBody>
          <a:bodyPr>
            <a:noAutofit/>
          </a:bodyPr>
          <a:lstStyle/>
          <a:p>
            <a:pPr indent="0" algn="just">
              <a:buNone/>
            </a:pPr>
            <a:r>
              <a:rPr lang="en-US" sz="2400" dirty="0" smtClean="0">
                <a:latin typeface="TH SarabunIT๙" pitchFamily="34" charset="-34"/>
                <a:cs typeface="+mj-cs"/>
              </a:rPr>
              <a:t>	</a:t>
            </a:r>
            <a:r>
              <a:rPr lang="th-TH" sz="2400" dirty="0" smtClean="0">
                <a:latin typeface="TH SarabunIT๙" pitchFamily="34" charset="-34"/>
                <a:cs typeface="+mj-cs"/>
              </a:rPr>
              <a:t>ใน</a:t>
            </a:r>
            <a:r>
              <a:rPr lang="th-TH" sz="2400" dirty="0">
                <a:latin typeface="TH SarabunIT๙" pitchFamily="34" charset="-34"/>
                <a:cs typeface="+mj-cs"/>
              </a:rPr>
              <a:t>ปัจจุบันการทำอาหารเป็นสิ่งที่จำเป็นแก่มนุษย์ทุกคน ไม่ว่าจะเป็นตามร้านอาหาร หรือผู้ที่สนใจที่จะทำอาหาร บ้างก็ต้องเปิดตำราเพื่อศึกษาหาวิธี ทำให้เกิดการเสียเวลา</a:t>
            </a:r>
            <a:r>
              <a:rPr lang="th-TH" sz="2400" dirty="0" smtClean="0">
                <a:latin typeface="TH SarabunIT๙" pitchFamily="34" charset="-34"/>
                <a:cs typeface="+mj-cs"/>
              </a:rPr>
              <a:t>ไป </a:t>
            </a:r>
            <a:r>
              <a:rPr lang="th-TH" sz="2400" dirty="0"/>
              <a:t>การสร้างแอพพลิเคชั่นนี่เป็นการรวบรวมวิธีการสอนทำอาหารไว้ ทั้ง  4 ภาค ไม่ว่าจะเป็น ภาคอีสาน ภาคเหนือ ภาคกลาง ภาคใต้ </a:t>
            </a:r>
            <a:r>
              <a:rPr lang="en-US" sz="2400" dirty="0"/>
              <a:t>    </a:t>
            </a:r>
            <a:r>
              <a:rPr lang="th-TH" sz="2400" dirty="0"/>
              <a:t>ซึ่งแอพพลิเคชั่นนี้จะสอนวิธีการทำอาหารสำหรับผู้ใช้งานที่สนใจฝึกทำอาหารด้วยตนเอง</a:t>
            </a:r>
            <a:endParaRPr lang="en-US" sz="2400" dirty="0">
              <a:latin typeface="TH SarabunIT๙" pitchFamily="34" charset="-34"/>
              <a:cs typeface="+mj-cs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-27711" y="876300"/>
            <a:ext cx="9144001" cy="9906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dirty="0"/>
              <a:t>ความเป็นมาและความสำคัญ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30070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87688"/>
            <a:ext cx="64008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-27711" y="876300"/>
            <a:ext cx="9144001" cy="9906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dirty="0"/>
              <a:t>วัตถุประสงค์ของโครงการ</a:t>
            </a:r>
            <a:endParaRPr lang="en-US" sz="3600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66800" y="2743200"/>
            <a:ext cx="7467600" cy="1371600"/>
          </a:xfrm>
          <a:prstGeom prst="rect">
            <a:avLst/>
          </a:prstGeom>
          <a:solidFill>
            <a:srgbClr val="99FFCC"/>
          </a:solidFill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th-TH" sz="2400" dirty="0" smtClean="0">
                <a:solidFill>
                  <a:schemeClr val="tx1"/>
                </a:solidFill>
              </a:rPr>
              <a:t>    1. ออกแบบและพัฒนาแอพพลิเคชั่นสอนทำอาหารเพื่อสนองความต้องการต่อผู้ใช้งาน</a:t>
            </a:r>
          </a:p>
          <a:p>
            <a:r>
              <a:rPr lang="th-TH" sz="2400" dirty="0" smtClean="0">
                <a:solidFill>
                  <a:schemeClr val="tx1"/>
                </a:solidFill>
              </a:rPr>
              <a:t>    2. สร้างแอพพลิเคชั่นเพื่อการเรียนรู้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47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09600" y="2057400"/>
            <a:ext cx="8077200" cy="4191000"/>
          </a:xfrm>
          <a:solidFill>
            <a:srgbClr val="99FFCC"/>
          </a:solidFill>
          <a:ln>
            <a:solidFill>
              <a:schemeClr val="tx1"/>
            </a:solidFill>
            <a:prstDash val="lgDashDot"/>
          </a:ln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th-TH" sz="3200" b="1" dirty="0">
                <a:cs typeface="+mj-cs"/>
              </a:rPr>
              <a:t>แอพพลิเคชั่น</a:t>
            </a:r>
            <a:r>
              <a:rPr lang="th-TH" sz="3200" dirty="0">
                <a:cs typeface="+mj-cs"/>
              </a:rPr>
              <a:t> หมายถึง โปรแกรม หรือชุดคำสั่งที่ใช้ควบคุมการทำงานของคอมพิวเตอร์เคลื่อนที่และอุปกรณ์ต่อพวงต่างๆ เพื่อให้ทำงานตามคำสั่งและตอบสนองความต้องการของ</a:t>
            </a:r>
            <a:r>
              <a:rPr lang="th-TH" sz="3200" dirty="0" smtClean="0">
                <a:cs typeface="+mj-cs"/>
              </a:rPr>
              <a:t>ผู้ใช้</a:t>
            </a:r>
          </a:p>
          <a:p>
            <a:pPr indent="0">
              <a:buNone/>
            </a:pPr>
            <a:r>
              <a:rPr lang="th-TH" sz="3200" b="1" dirty="0" smtClean="0">
                <a:cs typeface="+mj-cs"/>
              </a:rPr>
              <a:t>สอนทำ  </a:t>
            </a:r>
            <a:r>
              <a:rPr lang="th-TH" sz="3200" dirty="0" smtClean="0">
                <a:cs typeface="+mj-cs"/>
              </a:rPr>
              <a:t>หมายถึง คือ ข้อความรู้ย่อยๆ ที่พรรณนา  อธิบาย  ทำนาย ปรากฏการณ์ต่างๆ   ทางการ  สอนที่ได้รับการพิสูจน์ ทดสอบและการยอมรับว่าเชื่อถือได้ </a:t>
            </a:r>
          </a:p>
          <a:p>
            <a:pPr indent="0">
              <a:buNone/>
            </a:pPr>
            <a:r>
              <a:rPr lang="th-TH" sz="3200" b="1" dirty="0" smtClean="0">
                <a:cs typeface="+mj-cs"/>
              </a:rPr>
              <a:t>อาหาร </a:t>
            </a:r>
            <a:r>
              <a:rPr lang="th-TH" sz="3200" dirty="0">
                <a:cs typeface="+mj-cs"/>
              </a:rPr>
              <a:t>หมายถึง  สสารใด ๆ ซึ่งบริโภคเพื่อเสริมโภชนาการให้แก่ร่างกาย อาหารมักมาจากพืชหรือ สัตว์ และมีสารอาหารสำคัญ อาทิ คาร์โบไฮเดรต ไขมัน โปรตีนวิตามิน หรือแร่ธาตุ </a:t>
            </a:r>
            <a:endParaRPr lang="en-US" sz="3200" dirty="0">
              <a:cs typeface="+mj-cs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27711" y="876300"/>
            <a:ext cx="9144001" cy="9906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dirty="0"/>
              <a:t>คำนิยามศัพท์เฉพาะ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2780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-27711" y="848591"/>
            <a:ext cx="9144001" cy="990600"/>
          </a:xfrm>
          <a:prstGeom prst="rect">
            <a:avLst/>
          </a:prstGeom>
          <a:solidFill>
            <a:srgbClr val="FFC000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dirty="0"/>
              <a:t>คำนิยามศัพท์เฉพาะ</a:t>
            </a:r>
            <a:endParaRPr lang="en-US" sz="3600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-27711" y="876300"/>
            <a:ext cx="9144001" cy="99060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  <a:prstDash val="lg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b="1" dirty="0"/>
              <a:t> ขอบเขตโครงการ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72489" y="2590800"/>
            <a:ext cx="5943600" cy="2585323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th-TH" sz="2400" dirty="0" smtClean="0">
                <a:cs typeface="+mj-cs"/>
              </a:rPr>
              <a:t>แบ่ง</a:t>
            </a:r>
            <a:r>
              <a:rPr lang="th-TH" sz="2400" dirty="0">
                <a:cs typeface="+mj-cs"/>
              </a:rPr>
              <a:t>ออกเป็น 2 ส่วน </a:t>
            </a:r>
            <a:r>
              <a:rPr lang="th-TH" sz="2400" dirty="0" smtClean="0">
                <a:cs typeface="+mj-cs"/>
              </a:rPr>
              <a:t>ดังนี้</a:t>
            </a:r>
          </a:p>
          <a:p>
            <a:pPr lvl="0"/>
            <a:r>
              <a:rPr lang="th-TH" sz="2400" dirty="0" smtClean="0">
                <a:cs typeface="+mj-cs"/>
              </a:rPr>
              <a:t>1.   ส่วน</a:t>
            </a:r>
            <a:r>
              <a:rPr lang="th-TH" sz="2400" dirty="0">
                <a:cs typeface="+mj-cs"/>
              </a:rPr>
              <a:t>ของผู้ดูแลแอพพลิเคชั่น</a:t>
            </a:r>
            <a:endParaRPr lang="en-US" sz="2400" dirty="0">
              <a:cs typeface="+mj-cs"/>
            </a:endParaRPr>
          </a:p>
          <a:p>
            <a:r>
              <a:rPr lang="th-TH" sz="2400" dirty="0">
                <a:cs typeface="+mj-cs"/>
              </a:rPr>
              <a:t> </a:t>
            </a:r>
            <a:r>
              <a:rPr lang="th-TH" sz="2400" dirty="0" smtClean="0">
                <a:cs typeface="+mj-cs"/>
              </a:rPr>
              <a:t>      สามารถ</a:t>
            </a:r>
            <a:r>
              <a:rPr lang="th-TH" sz="2400" dirty="0">
                <a:cs typeface="+mj-cs"/>
              </a:rPr>
              <a:t>เพิ่ม ลบ แก้ไข แอพพลิเคชั่นได้</a:t>
            </a:r>
            <a:endParaRPr lang="en-US" sz="2400" dirty="0">
              <a:cs typeface="+mj-cs"/>
            </a:endParaRPr>
          </a:p>
          <a:p>
            <a:r>
              <a:rPr lang="th-TH" sz="2400" dirty="0" smtClean="0">
                <a:cs typeface="+mj-cs"/>
              </a:rPr>
              <a:t>       สามารถ</a:t>
            </a:r>
            <a:r>
              <a:rPr lang="th-TH" sz="2400" dirty="0">
                <a:cs typeface="+mj-cs"/>
              </a:rPr>
              <a:t>ควบคุมและดูแล</a:t>
            </a:r>
            <a:r>
              <a:rPr lang="th-TH" sz="2400" dirty="0" smtClean="0">
                <a:cs typeface="+mj-cs"/>
              </a:rPr>
              <a:t>แอพพลิเคชั่น</a:t>
            </a:r>
            <a:endParaRPr lang="th-TH" sz="2400" dirty="0">
              <a:cs typeface="+mj-cs"/>
            </a:endParaRPr>
          </a:p>
          <a:p>
            <a:r>
              <a:rPr lang="th-TH" sz="2400" dirty="0" smtClean="0">
                <a:cs typeface="+mj-cs"/>
              </a:rPr>
              <a:t>2. </a:t>
            </a:r>
            <a:r>
              <a:rPr lang="th-TH" sz="2400" dirty="0">
                <a:cs typeface="+mj-cs"/>
              </a:rPr>
              <a:t>ส่วนของ</a:t>
            </a:r>
            <a:r>
              <a:rPr lang="th-TH" sz="2400" dirty="0" smtClean="0">
                <a:cs typeface="+mj-cs"/>
              </a:rPr>
              <a:t>ผู้ใช้งาน</a:t>
            </a:r>
            <a:endParaRPr lang="th-TH" sz="2400" dirty="0">
              <a:cs typeface="+mj-cs"/>
            </a:endParaRPr>
          </a:p>
          <a:p>
            <a:r>
              <a:rPr lang="th-TH" sz="2400" dirty="0" smtClean="0">
                <a:cs typeface="+mj-cs"/>
              </a:rPr>
              <a:t>       ผู้ใช้งาน</a:t>
            </a:r>
            <a:r>
              <a:rPr lang="th-TH" sz="2400" dirty="0">
                <a:cs typeface="+mj-cs"/>
              </a:rPr>
              <a:t>สามารถแสดงความพึงพอใจต่อแอพพลิเคชั่นได้</a:t>
            </a:r>
            <a:endParaRPr lang="en-US" sz="2400" dirty="0">
              <a:cs typeface="+mj-c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681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343889" y="2590800"/>
            <a:ext cx="6400800" cy="1295399"/>
          </a:xfrm>
          <a:solidFill>
            <a:srgbClr val="99FFCC"/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indent="0">
              <a:buNone/>
            </a:pPr>
            <a:r>
              <a:rPr lang="th-TH" sz="2400" dirty="0" smtClean="0"/>
              <a:t>1.   </a:t>
            </a:r>
            <a:r>
              <a:rPr lang="th-TH" sz="2400" dirty="0"/>
              <a:t>สร้างความสะดวกแก่ผู้สนใจฝึกทำอาหาร</a:t>
            </a:r>
          </a:p>
          <a:p>
            <a:pPr indent="0">
              <a:buNone/>
            </a:pPr>
            <a:r>
              <a:rPr lang="th-TH" sz="2400" dirty="0" smtClean="0"/>
              <a:t>2.   มี</a:t>
            </a:r>
            <a:r>
              <a:rPr lang="th-TH" sz="2400" dirty="0"/>
              <a:t>การบอกส่วนประกอบและวิธีการทำอย่างชัดเจน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27711" y="876300"/>
            <a:ext cx="9144001" cy="9906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b="1" dirty="0"/>
              <a:t> ประโยชน์ที่ได้รับจาก</a:t>
            </a:r>
            <a:r>
              <a:rPr lang="th-TH" sz="3600" b="1" dirty="0" smtClean="0"/>
              <a:t>โครงการ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573446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0" y="2362200"/>
            <a:ext cx="9144001" cy="20574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th-TH" sz="3600" b="1" dirty="0" smtClean="0"/>
          </a:p>
          <a:p>
            <a:pPr algn="ctr"/>
            <a:endParaRPr lang="th-TH" sz="3600" b="1" dirty="0"/>
          </a:p>
          <a:p>
            <a:pPr algn="ctr"/>
            <a:r>
              <a:rPr lang="th-TH" sz="3600" b="1" dirty="0" smtClean="0"/>
              <a:t>บท</a:t>
            </a:r>
            <a:r>
              <a:rPr lang="th-TH" sz="3600" b="1" dirty="0"/>
              <a:t>ที่ 2</a:t>
            </a:r>
            <a:endParaRPr lang="th-TH" sz="3600" dirty="0"/>
          </a:p>
          <a:p>
            <a:pPr algn="ctr"/>
            <a:r>
              <a:rPr lang="th-TH" sz="3600" b="1" dirty="0"/>
              <a:t>เอกสารและทฤษฎีที่เกี่ยวข้อง</a:t>
            </a:r>
            <a:endParaRPr lang="th-TH" sz="3600" dirty="0"/>
          </a:p>
          <a:p>
            <a:pPr algn="ctr"/>
            <a:r>
              <a:rPr lang="th-TH" sz="3600" dirty="0"/>
              <a:t/>
            </a:r>
            <a:br>
              <a:rPr lang="th-TH" sz="3600" dirty="0"/>
            </a:br>
            <a:endParaRPr lang="en-US" sz="3600" b="1" dirty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207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95400" y="2362200"/>
            <a:ext cx="7086600" cy="3429000"/>
          </a:xfrm>
          <a:solidFill>
            <a:srgbClr val="99FFCC"/>
          </a:solidFill>
          <a:ln>
            <a:solidFill>
              <a:schemeClr val="tx1"/>
            </a:solidFill>
            <a:prstDash val="dashDot"/>
          </a:ln>
        </p:spPr>
        <p:txBody>
          <a:bodyPr>
            <a:noAutofit/>
          </a:bodyPr>
          <a:lstStyle/>
          <a:p>
            <a:pPr indent="0" algn="just">
              <a:buNone/>
            </a:pPr>
            <a:r>
              <a:rPr lang="th-TH" sz="2400" dirty="0" smtClean="0"/>
              <a:t>	</a:t>
            </a:r>
            <a:r>
              <a:rPr lang="th-TH" sz="2400" dirty="0" err="1" smtClean="0"/>
              <a:t>ชัช</a:t>
            </a:r>
            <a:r>
              <a:rPr lang="th-TH" sz="2400" dirty="0"/>
              <a:t>พงศ์ เพียรดีและเทียมยศ ปะสาวะโน (2557) ได้ศึกษางานวิจัยเรื่องการพัฒนาเกมสถานการณ์จำลองเพื่อการเรียนเรื่องการทำขนมเค้กประเภท</a:t>
            </a:r>
            <a:r>
              <a:rPr lang="th-TH" sz="2400" dirty="0" err="1"/>
              <a:t>ชิฟ</a:t>
            </a:r>
            <a:r>
              <a:rPr lang="th-TH" sz="2400" dirty="0"/>
              <a:t>ฟอนเค้กสำหรับนักศึกษาปริญญาตรี โดยมีวัตถุประสงค์เพื่อ 1) พัฒนาเกมคอมพิวเตอร์สถานการณ์จำลอง เรื่อง การทำขนม</a:t>
            </a:r>
            <a:r>
              <a:rPr lang="th-TH" sz="2400" dirty="0" err="1"/>
              <a:t>ชิฟ</a:t>
            </a:r>
            <a:r>
              <a:rPr lang="th-TH" sz="2400" dirty="0"/>
              <a:t>ฟอนเค้กสำหรับนักศึกษาปริญญาตรี2) เปรียบเทียบผลสัมฤทธิ์ทาง การเรียนก่อนและหลังจากการเรียนผ่านเกมคอมพิวเตอร์สถานการณ์จำลอง เรื่องการทำขนม </a:t>
            </a:r>
            <a:r>
              <a:rPr lang="th-TH" sz="2400" dirty="0" err="1"/>
              <a:t>ชิฟ</a:t>
            </a:r>
            <a:r>
              <a:rPr lang="th-TH" sz="2400" dirty="0"/>
              <a:t>ฟอนเค้ก </a:t>
            </a:r>
            <a:endParaRPr lang="en-US" sz="2400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27711" y="876300"/>
            <a:ext cx="9144001" cy="990600"/>
          </a:xfrm>
          <a:prstGeom prst="rect">
            <a:avLst/>
          </a:prstGeom>
          <a:solidFill>
            <a:srgbClr val="99FFCC"/>
          </a:solidFill>
          <a:ln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600" b="1" dirty="0"/>
              <a:t>  งานวิจัยที่เกี่ยวข้อง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899185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แฟชั่น">
  <a:themeElements>
    <a:clrScheme name="แฟชั่น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หูกระต่ายสีด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แฟชั่น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248</Words>
  <Application>Microsoft Office PowerPoint</Application>
  <PresentationFormat>นำเสนอทางหน้าจอ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14</vt:i4>
      </vt:variant>
    </vt:vector>
  </HeadingPairs>
  <TitlesOfParts>
    <vt:vector size="15" baseType="lpstr">
      <vt:lpstr>แฟชั่น</vt:lpstr>
      <vt:lpstr>แอพพลิเคชั่นสอนทำอาหาร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แอพพลิเคชั่นสอนทำอาหาร</dc:title>
  <dc:creator>Windows User</dc:creator>
  <cp:lastModifiedBy>Windows User</cp:lastModifiedBy>
  <cp:revision>17</cp:revision>
  <dcterms:created xsi:type="dcterms:W3CDTF">2019-09-15T05:34:25Z</dcterms:created>
  <dcterms:modified xsi:type="dcterms:W3CDTF">2019-09-18T08:11:05Z</dcterms:modified>
</cp:coreProperties>
</file>