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7.xml" Type="http://schemas.openxmlformats.org/officeDocument/2006/relationships/slide" Id="rId32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3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200" i="0"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0" name="Shape 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7" name="Shape 3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4" name="Shape 3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1" name="Shape 3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7" name="Shape 3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1" name="Shape 3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9" name="Shape 3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02" name="Shape 402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6" name="Shape 4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09" name="Shape 409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3" name="Shape 4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15" name="Shape 41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trike="noStrike" u="none" b="0" cap="none" baseline="0" sz="28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trike="noStrike" u="none" b="0" cap="none" baseline="0" sz="24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y="-251618" x="2309018"/>
            <a:ext cy="8229600" cx="45259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 b="1" cap="small" sz="4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rtl="0" indent="0" marL="45720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rtl="0" indent="0" marL="91440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rtl="0" indent="0" marL="1371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rtl="0" indent="0" marL="18288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rtl="0" indent="0" marL="22860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rtl="0" indent="0" marL="27432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rtl="0" indent="0" marL="32004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rtl="0" indent="0" marL="3657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buClr>
                <a:schemeClr val="dk1"/>
              </a:buClr>
              <a:buFont typeface="Calibri"/>
              <a:buNone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buClr>
                <a:schemeClr val="dk1"/>
              </a:buClr>
              <a:buFont typeface="Calibri"/>
              <a:buNone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32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creativecommons.org/licenses/by-nc/3.0/" Type="http://schemas.openxmlformats.org/officeDocument/2006/relationships/hyperlink" TargetMode="External" Id="rId4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cs5010.ccs.neu.edu/gp4.2.html" Type="http://schemas.openxmlformats.org/officeDocument/2006/relationships/hyperlink" TargetMode="External" Id="rId4"/><Relationship Target="http://cs5010.ccs.neu.edu/gp4.1.html" Type="http://schemas.openxmlformats.org/officeDocument/2006/relationships/hyperlink" TargetMode="External" Id="rId3"/><Relationship Target="https://docs.google.com/presentation/d/19hOCwDS6zHpdXSyGXekKESOOYXPyluXsXJDMXy6nGyE/edit?usp=sharing" Type="http://schemas.openxmlformats.org/officeDocument/2006/relationships/hyperlink" TargetMode="External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 5010 Program Design Paradigms “Bootcamp”</a:t>
            </a:r>
          </a:p>
          <a:p>
            <a:pPr algn="ctr" rtl="0" lvl="0" marR="0" indent="0" mar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Lesson 4.1</a:t>
            </a:r>
          </a:p>
          <a:p>
            <a:r>
              <a:t/>
            </a:r>
          </a:p>
        </p:txBody>
      </p:sp>
      <p:sp>
        <p:nvSpPr>
          <p:cNvPr id="86" name="Shape 86"/>
          <p:cNvSpPr txBox="1"/>
          <p:nvPr/>
        </p:nvSpPr>
        <p:spPr>
          <a:xfrm>
            <a:off y="7112000" x="0"/>
            <a:ext cy="646331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TexPoint fonts used in EMF. 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TexPoint manual before you delete this box.: 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AAA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  <p:grpSp>
        <p:nvGrpSpPr>
          <p:cNvPr id="88" name="Shape 88"/>
          <p:cNvGrpSpPr/>
          <p:nvPr/>
        </p:nvGrpSpPr>
        <p:grpSpPr>
          <a:xfrm>
            <a:off y="6410325" x="120650"/>
            <a:ext cy="283464" cx="8902700"/>
            <a:chOff y="6400800" x="12700"/>
            <a:chExt cy="283464" cx="8902700"/>
          </a:xfrm>
        </p:grpSpPr>
        <p:pic>
          <p:nvPicPr>
            <p:cNvPr id="89" name="Shape 89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400800" x="12700"/>
              <a:ext cy="283464" cx="804672"/>
            </a:xfrm>
            <a:prstGeom prst="rect">
              <a:avLst/>
            </a:prstGeom>
          </p:spPr>
        </p:pic>
        <p:sp>
          <p:nvSpPr>
            <p:cNvPr id="90" name="Shape 90"/>
            <p:cNvSpPr txBox="1"/>
            <p:nvPr/>
          </p:nvSpPr>
          <p:spPr>
            <a:xfrm>
              <a:off y="6400800" x="817372"/>
              <a:ext cy="246220" cx="8098028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l" rtl="0" lvl="0" marR="0" indent="0" marL="0">
                <a:buSzPct val="25000"/>
                <a:buNone/>
              </a:pPr>
              <a:r>
                <a:rPr strike="noStrike" u="none" b="0" cap="none" baseline="0" sz="10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This work is licensed under a </a:t>
              </a:r>
              <a:r>
                <a:rPr strike="noStrike" u="sng" b="0" cap="none" baseline="0" sz="1000" lang="en-US" i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4"/>
                </a:rPr>
                <a:t>Creative Commons Attribution-NonCommercial 3.0 Unported License</a:t>
              </a:r>
              <a:r>
                <a:rPr strike="noStrike" u="none" b="0" cap="none" baseline="0" sz="10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LODs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1265237" x="457200"/>
            <a:ext cy="4525963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empty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(cons "3" empty)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(cons "2" (cons "3" empty))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(cons "4" (cons "2" (cons "3" empty)))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not LODs: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(cons 4 (cons "2" (cons "3" empty)))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(cons (cons "3" empty)  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(cons "2" (cons "3" empty)))</a:t>
            </a:r>
          </a:p>
        </p:txBody>
      </p:sp>
      <p:sp>
        <p:nvSpPr>
          <p:cNvPr id="211" name="Shape 211"/>
          <p:cNvSpPr/>
          <p:nvPr/>
        </p:nvSpPr>
        <p:spPr>
          <a:xfrm>
            <a:off y="5456237" x="228600"/>
            <a:ext cy="923329" cx="4572000"/>
          </a:xfrm>
          <a:prstGeom prst="rect">
            <a:avLst/>
          </a:prstGeom>
          <a:solidFill>
            <a:srgbClr val="B6DDE7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1800" lang="en-US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List of Digits (LOD) is one of:</a:t>
            </a:r>
          </a:p>
          <a:p>
            <a:pPr algn="l" rtl="0" lvl="0" marR="0" indent="0" marL="0"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1800" lang="en-US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 empty</a:t>
            </a:r>
          </a:p>
          <a:p>
            <a:pPr algn="l" rtl="0" lvl="0" marR="0" indent="0" marL="0"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1800" lang="en-US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 (cons Digit LOD)</a:t>
            </a:r>
          </a:p>
        </p:txBody>
      </p:sp>
      <p:sp>
        <p:nvSpPr>
          <p:cNvPr id="212" name="Shape 212"/>
          <p:cNvSpPr/>
          <p:nvPr/>
        </p:nvSpPr>
        <p:spPr>
          <a:xfrm>
            <a:off y="5463671" x="5257800"/>
            <a:ext cy="1219199" cx="3505200"/>
          </a:xfrm>
          <a:prstGeom prst="rect">
            <a:avLst/>
          </a:prstGeom>
          <a:solidFill>
            <a:srgbClr val="E5B8B7"/>
          </a:solidFill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explain why each of the first 4 examples are LOD’s, according to the data definition?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explain why the last two are not LODs?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 of Books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Book is a (make-book ...) .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List of Books (LOB) is one of: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 empty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 (cons Book LOB)</a:t>
            </a:r>
          </a:p>
        </p:txBody>
      </p:sp>
      <p:sp>
        <p:nvSpPr>
          <p:cNvPr id="219" name="Shape 219"/>
          <p:cNvSpPr/>
          <p:nvPr/>
        </p:nvSpPr>
        <p:spPr>
          <a:xfrm>
            <a:off y="4724400" x="2590800"/>
            <a:ext cy="1600199" cx="5714999"/>
          </a:xfrm>
          <a:prstGeom prst="rect">
            <a:avLst/>
          </a:prstGeom>
          <a:solidFill>
            <a:srgbClr val="D6E3BC"/>
          </a:solidFill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build lists of more complicated data items.  Imagine we had a data definition for Book.  Then we can define a List of Books in the same way as we did for lists of numbers or lists of digits:  a List of Books is either empty or the cons of a Book and a List of Books.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LOBs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1371600" x="457200"/>
            <a:ext cy="4525963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(define book1 (make-book ...))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(define book2 (make-book ...))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(define book3 (make-book ...))  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empty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(cons book1 empty)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(cons book2 (cons book1 empty))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(cons book2 (cons book2 (cons book1 empty))</a:t>
            </a:r>
          </a:p>
          <a:p>
            <a:pPr algn="l" rtl="0" lvl="0" marR="0" indent="-342900" marL="34290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 LOB:</a:t>
            </a:r>
          </a:p>
          <a:p>
            <a:pPr algn="l" rtl="0" lvl="0" marR="0" indent="0" marL="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6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(cons 4 (cons book2 (cons book1 empty))</a:t>
            </a:r>
          </a:p>
          <a:p>
            <a:r>
              <a:t/>
            </a:r>
          </a:p>
        </p:txBody>
      </p:sp>
      <p:sp>
        <p:nvSpPr>
          <p:cNvPr id="226" name="Shape 226"/>
          <p:cNvSpPr/>
          <p:nvPr/>
        </p:nvSpPr>
        <p:spPr>
          <a:xfrm>
            <a:off y="3079075" x="49375"/>
            <a:ext cy="923399" cx="4572000"/>
          </a:xfrm>
          <a:prstGeom prst="rect">
            <a:avLst/>
          </a:prstGeom>
          <a:solidFill>
            <a:srgbClr val="B6DDE7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1800" lang="en-US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List of Books (LOB) is one of:</a:t>
            </a:r>
          </a:p>
          <a:p>
            <a:pPr algn="l" rtl="0" lvl="0" marR="0" indent="0" marL="0"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1800" lang="en-US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 empty</a:t>
            </a:r>
          </a:p>
          <a:p>
            <a:pPr algn="l" rtl="0" lvl="0" marR="0" indent="0" marL="0"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1800" lang="en-US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 (cons Book LOB)</a:t>
            </a:r>
          </a:p>
        </p:txBody>
      </p:sp>
      <p:sp>
        <p:nvSpPr>
          <p:cNvPr id="227" name="Shape 227"/>
          <p:cNvSpPr/>
          <p:nvPr/>
        </p:nvSpPr>
        <p:spPr>
          <a:xfrm>
            <a:off y="5278175" x="2461291"/>
            <a:ext cy="342899" cx="914400"/>
          </a:xfrm>
          <a:prstGeom prst="rect">
            <a:avLst/>
          </a:prstGeom>
          <a:solidFill>
            <a:srgbClr val="E5B8B7"/>
          </a:solidFill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(Why?)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 definition is </a:t>
            </a:r>
            <a:r>
              <a:rPr strike="noStrike" u="none" b="0" cap="none" baseline="0" sz="3950" lang="en-US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self-referential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List of Numbers (LON) is one of: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 empty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 (cons Number LON)</a:t>
            </a:r>
          </a:p>
        </p:txBody>
      </p:sp>
      <p:sp>
        <p:nvSpPr>
          <p:cNvPr id="234" name="Shape 234"/>
          <p:cNvSpPr/>
          <p:nvPr/>
        </p:nvSpPr>
        <p:spPr>
          <a:xfrm rot="5400000" flipH="1">
            <a:off y="2324099" x="4514849"/>
            <a:ext cy="609599" cx="1143000"/>
          </a:xfrm>
          <a:prstGeom prst="bentArrow">
            <a:avLst>
              <a:gd fmla="val 36272" name="adj1"/>
              <a:gd fmla="val 34882" name="adj2"/>
              <a:gd fmla="val 25000" name="adj3"/>
              <a:gd fmla="val 43750" name="adj4"/>
            </a:avLst>
          </a:prstGeom>
          <a:solidFill>
            <a:srgbClr val="FF0000">
              <a:alpha val="20000"/>
            </a:srgbClr>
          </a:solidFill>
          <a:ln w="1270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35" name="Shape 235"/>
          <p:cNvSpPr/>
          <p:nvPr/>
        </p:nvSpPr>
        <p:spPr>
          <a:xfrm>
            <a:off y="3417569" x="651510"/>
            <a:ext cy="3200399" cx="7646670"/>
          </a:xfrm>
          <a:prstGeom prst="rect">
            <a:avLst/>
          </a:prstGeom>
          <a:solidFill>
            <a:srgbClr val="D6E3BC"/>
          </a:solidFill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definition for LONs contains something we haven't seen before: </a:t>
            </a:r>
            <a:r>
              <a:rPr strike="noStrike" u="none" b="0" cap="none" baseline="0" sz="1800" lang="en-US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self-reference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second constructor uses LON, even though we haven't finished defining LONs yet.  That's what we mean by self-reference.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normal definitions, this would be a problem: you wouldn’t like a dictionary that did this.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self-reference the way we've used it is OK. We've seen in the examples how this works:  once you have something that you know is a LON,  you can do a cons on it to build another LON.  Since that's a LON, you can use it to build still another LON.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also call this a </a:t>
            </a:r>
            <a:r>
              <a:rPr strike="noStrike" u="none" b="0" cap="none" baseline="0" sz="1800" lang="en-US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recursive</a:t>
            </a:r>
            <a:r>
              <a:rPr strike="noStrike" u="none" b="0" cap="none" baseline="0" sz="1800" lang="en-US" i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definition.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one is self-referential, too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Digit is one of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"0" | "1" | "2" | ... | "9"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List of Digits (LOD) is one of: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 empty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 (cons Digit LOD)</a:t>
            </a:r>
          </a:p>
        </p:txBody>
      </p:sp>
      <p:sp>
        <p:nvSpPr>
          <p:cNvPr id="242" name="Shape 242"/>
          <p:cNvSpPr/>
          <p:nvPr/>
        </p:nvSpPr>
        <p:spPr>
          <a:xfrm rot="5400000" flipH="1">
            <a:off y="3957300" x="4329600"/>
            <a:ext cy="609599" cx="903899"/>
          </a:xfrm>
          <a:prstGeom prst="bentArrow">
            <a:avLst>
              <a:gd fmla="val 36272" name="adj1"/>
              <a:gd fmla="val 34882" name="adj2"/>
              <a:gd fmla="val 25000" name="adj3"/>
              <a:gd fmla="val 43750" name="adj4"/>
            </a:avLst>
          </a:prstGeom>
          <a:solidFill>
            <a:srgbClr val="FF0000">
              <a:alpha val="20000"/>
            </a:srgbClr>
          </a:solidFill>
          <a:ln w="1270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Lists Represent Sequences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Char char="•"/>
            </a:pPr>
            <a:r>
              <a:rPr strike="noStrike" u="none" b="0" cap="none" baseline="0" sz="25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X is some data definition, we define a list of X's as either empty or the cons of an X and a list of X's.  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Char char="•"/>
            </a:pPr>
            <a:r>
              <a:rPr strike="noStrike" u="none" b="0" cap="none" baseline="0" sz="25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a list of sardines is either </a:t>
            </a:r>
            <a:r>
              <a:rPr strike="noStrike" u="none" b="1" cap="none" baseline="0" sz="25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  <a:r>
              <a:rPr strike="noStrike" u="none" b="0" cap="none" baseline="0" sz="25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the </a:t>
            </a:r>
            <a:r>
              <a:rPr strike="noStrike" u="none" b="1" cap="none" baseline="0" sz="25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</a:t>
            </a:r>
            <a:r>
              <a:rPr strike="noStrike" u="none" b="0" cap="none" baseline="0" sz="25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sardine and a list of sardines.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Char char="•"/>
            </a:pPr>
            <a:r>
              <a:rPr strike="noStrike" u="none" b="0" cap="none" baseline="0" sz="25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interpretation is always "a sequence of X's".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28787"/>
              <a:buFont typeface="Arial"/>
              <a:buChar char="•"/>
            </a:pPr>
            <a:r>
              <a:rPr strike="noStrike" u="none" b="1" cap="none" baseline="0" sz="21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  <a:r>
              <a:rPr strike="noStrike" u="none" b="0" cap="none" baseline="0" sz="21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represents a sequence with no elements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28787"/>
              <a:buFont typeface="Arial"/>
              <a:buChar char="•"/>
            </a:pPr>
            <a:r>
              <a:rPr strike="noStrike" u="none" b="1" cap="none" baseline="0" sz="21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(cons x lst)</a:t>
            </a:r>
            <a:r>
              <a:rPr strike="noStrike" u="none" b="0" cap="none" baseline="0" sz="21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represents a sequence whose first element is </a:t>
            </a:r>
            <a:r>
              <a:rPr strike="noStrike" u="none" b="1" cap="none" baseline="0" sz="21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strike="noStrike" u="none" b="0" cap="none" baseline="0" sz="21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whose other elements are represented by </a:t>
            </a:r>
            <a:r>
              <a:rPr strike="noStrike" u="none" b="1" cap="none" baseline="0" sz="21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</a:t>
            </a:r>
            <a:r>
              <a:rPr strike="noStrike" u="none" b="0" cap="none" baseline="0" sz="21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Char char="•"/>
            </a:pPr>
            <a:r>
              <a:rPr strike="noStrike" u="none" b="0" cap="none" baseline="0" sz="25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had some information that we wanted to represent as a list of X's (say a list of people), we would have to specify the order in which the X's appear (say "in increasing order of height"), or else say “in any order.”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General Pattern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5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ListOf&lt;X&gt; is one of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5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 empty   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5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strike="noStrike" u="none" b="1" cap="none" baseline="0" sz="2500" lang="en-US" i="0">
                <a:solidFill>
                  <a:srgbClr val="D99593"/>
                </a:solidFill>
                <a:latin typeface="Consolas"/>
                <a:ea typeface="Consolas"/>
                <a:cs typeface="Consolas"/>
                <a:sym typeface="Consolas"/>
              </a:rPr>
              <a:t>interp: a sequence with no elements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5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 (cons X ListOf&lt;X&gt;)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5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strike="noStrike" u="none" b="1" cap="none" baseline="0" sz="2500" lang="en-US" i="0">
                <a:solidFill>
                  <a:srgbClr val="D99593"/>
                </a:solidFill>
                <a:latin typeface="Consolas"/>
                <a:ea typeface="Consolas"/>
                <a:cs typeface="Consolas"/>
                <a:sym typeface="Consolas"/>
              </a:rPr>
              <a:t>interp: (cons x lst) represents a sequence</a:t>
            </a:r>
          </a:p>
          <a:p>
            <a:pPr algn="l" rtl="0" lvl="0" marR="0" indent="-342900" marL="342900">
              <a:spcBef>
                <a:spcPts val="640"/>
              </a:spcBef>
              <a:buClr>
                <a:srgbClr val="D99593"/>
              </a:buClr>
              <a:buSzPct val="25000"/>
              <a:buFont typeface="Consolas"/>
              <a:buNone/>
            </a:pPr>
            <a:r>
              <a:rPr strike="noStrike" u="none" b="1" cap="none" baseline="0" sz="2500" lang="en-US" i="0">
                <a:solidFill>
                  <a:srgbClr val="D99593"/>
                </a:solidFill>
                <a:latin typeface="Consolas"/>
                <a:ea typeface="Consolas"/>
                <a:cs typeface="Consolas"/>
                <a:sym typeface="Consolas"/>
              </a:rPr>
              <a:t>   whose first element is x and whose</a:t>
            </a:r>
          </a:p>
          <a:p>
            <a:pPr algn="l" rtl="0" lvl="0" marR="0" indent="-342900" marL="342900">
              <a:spcBef>
                <a:spcPts val="640"/>
              </a:spcBef>
              <a:buClr>
                <a:srgbClr val="D99593"/>
              </a:buClr>
              <a:buSzPct val="25000"/>
              <a:buFont typeface="Consolas"/>
              <a:buNone/>
            </a:pPr>
            <a:r>
              <a:rPr strike="noStrike" u="none" b="1" cap="none" baseline="0" sz="2500" lang="en-US" i="0">
                <a:solidFill>
                  <a:srgbClr val="D99593"/>
                </a:solidFill>
                <a:latin typeface="Consolas"/>
                <a:ea typeface="Consolas"/>
                <a:cs typeface="Consolas"/>
                <a:sym typeface="Consolas"/>
              </a:rPr>
              <a:t>   other elements are represented by lst.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5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LON is a ListOf&lt;Number&gt;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5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LOD is a ListOf&lt;Digit&gt;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5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LOB is a ListOf&lt;Book&gt;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Notation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several ways to write down lists.  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We've been using the </a:t>
            </a:r>
            <a:r>
              <a:rPr strike="noStrike" u="none" b="0" cap="none" baseline="0" sz="295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 notation</a:t>
            </a: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since that is the most important one for use in data definitions.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second most important notation we will use is </a:t>
            </a:r>
            <a:r>
              <a:rPr strike="noStrike" u="none" b="0" cap="none" baseline="0" sz="295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notation</a:t>
            </a: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In Racket, you can get your output in this notation by choosing the language "Beginning Student with List Abbreviations".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Internally, lists are represented as singly-linked lists. 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output, lists may be notated in </a:t>
            </a:r>
            <a:r>
              <a:rPr strike="noStrike" u="none" b="0" cap="none" baseline="0" sz="295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notation.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List Notation</a:t>
            </a:r>
          </a:p>
        </p:txBody>
      </p:sp>
      <p:grpSp>
        <p:nvGrpSpPr>
          <p:cNvPr id="267" name="Shape 267"/>
          <p:cNvGrpSpPr/>
          <p:nvPr/>
        </p:nvGrpSpPr>
        <p:grpSpPr>
          <a:xfrm>
            <a:off y="4428073" x="1069682"/>
            <a:ext cy="1147464" cx="6692651"/>
            <a:chOff y="4495800" x="1069682"/>
            <a:chExt cy="1147464" cx="6692651"/>
          </a:xfrm>
        </p:grpSpPr>
        <p:grpSp>
          <p:nvGrpSpPr>
            <p:cNvPr id="268" name="Shape 268"/>
            <p:cNvGrpSpPr/>
            <p:nvPr/>
          </p:nvGrpSpPr>
          <p:grpSpPr>
            <a:xfrm>
              <a:off y="4571999" x="4866734"/>
              <a:ext cy="1071265" cx="2895600"/>
              <a:chOff y="4571999" x="5035550"/>
              <a:chExt cy="1071265" cx="2895600"/>
            </a:xfrm>
          </p:grpSpPr>
          <p:grpSp>
            <p:nvGrpSpPr>
              <p:cNvPr id="269" name="Shape 269"/>
              <p:cNvGrpSpPr/>
              <p:nvPr/>
            </p:nvGrpSpPr>
            <p:grpSpPr>
              <a:xfrm>
                <a:off y="4571999" x="5035550"/>
                <a:ext cy="304799" cx="761999"/>
                <a:chOff y="1535" x="1392"/>
                <a:chExt cy="191" cx="479"/>
              </a:xfrm>
            </p:grpSpPr>
            <p:sp>
              <p:nvSpPr>
                <p:cNvPr id="270" name="Shape 270"/>
                <p:cNvSpPr/>
                <p:nvPr/>
              </p:nvSpPr>
              <p:spPr>
                <a:xfrm>
                  <a:off y="1535" x="1392"/>
                  <a:ext cy="191" cx="239"/>
                </a:xfrm>
                <a:prstGeom prst="rect">
                  <a:avLst/>
                </a:prstGeom>
                <a:noFill/>
                <a:ln w="9525" cap="flat">
                  <a:solidFill>
                    <a:schemeClr val="dk1"/>
                  </a:solidFill>
                  <a:prstDash val="solid"/>
                  <a:miter/>
                  <a:headEnd w="med" len="med" type="none"/>
                  <a:tailEnd w="med" len="med" type="none"/>
                </a:ln>
              </p:spPr>
              <p:txBody>
                <a:bodyPr bIns="45700" rIns="91425" lIns="91425" tIns="45700" anchor="ctr" anchorCtr="0">
                  <a:noAutofit/>
                </a:bodyPr>
                <a:lstStyle/>
                <a:p/>
              </p:txBody>
            </p:sp>
            <p:sp>
              <p:nvSpPr>
                <p:cNvPr id="271" name="Shape 271"/>
                <p:cNvSpPr/>
                <p:nvPr/>
              </p:nvSpPr>
              <p:spPr>
                <a:xfrm>
                  <a:off y="1535" x="1631"/>
                  <a:ext cy="191" cx="239"/>
                </a:xfrm>
                <a:prstGeom prst="rect">
                  <a:avLst/>
                </a:prstGeom>
                <a:noFill/>
                <a:ln w="9525" cap="flat">
                  <a:solidFill>
                    <a:schemeClr val="dk1"/>
                  </a:solidFill>
                  <a:prstDash val="solid"/>
                  <a:miter/>
                  <a:headEnd w="med" len="med" type="none"/>
                  <a:tailEnd w="med" len="med" type="none"/>
                </a:ln>
              </p:spPr>
              <p:txBody>
                <a:bodyPr bIns="45700" rIns="91425" lIns="91425" tIns="45700" anchor="ctr" anchorCtr="0">
                  <a:noAutofit/>
                </a:bodyPr>
                <a:lstStyle/>
                <a:p/>
              </p:txBody>
            </p:sp>
          </p:grpSp>
          <p:grpSp>
            <p:nvGrpSpPr>
              <p:cNvPr id="272" name="Shape 272"/>
              <p:cNvGrpSpPr/>
              <p:nvPr/>
            </p:nvGrpSpPr>
            <p:grpSpPr>
              <a:xfrm>
                <a:off y="4571999" x="6102350"/>
                <a:ext cy="304799" cx="761999"/>
                <a:chOff y="1535" x="1392"/>
                <a:chExt cy="191" cx="479"/>
              </a:xfrm>
            </p:grpSpPr>
            <p:sp>
              <p:nvSpPr>
                <p:cNvPr id="273" name="Shape 273"/>
                <p:cNvSpPr/>
                <p:nvPr/>
              </p:nvSpPr>
              <p:spPr>
                <a:xfrm>
                  <a:off y="1535" x="1392"/>
                  <a:ext cy="191" cx="239"/>
                </a:xfrm>
                <a:prstGeom prst="rect">
                  <a:avLst/>
                </a:prstGeom>
                <a:noFill/>
                <a:ln w="9525" cap="flat">
                  <a:solidFill>
                    <a:schemeClr val="dk1"/>
                  </a:solidFill>
                  <a:prstDash val="solid"/>
                  <a:miter/>
                  <a:headEnd w="med" len="med" type="none"/>
                  <a:tailEnd w="med" len="med" type="none"/>
                </a:ln>
              </p:spPr>
              <p:txBody>
                <a:bodyPr bIns="45700" rIns="91425" lIns="91425" tIns="45700" anchor="ctr" anchorCtr="0">
                  <a:noAutofit/>
                </a:bodyPr>
                <a:lstStyle/>
                <a:p/>
              </p:txBody>
            </p:sp>
            <p:sp>
              <p:nvSpPr>
                <p:cNvPr id="274" name="Shape 274"/>
                <p:cNvSpPr/>
                <p:nvPr/>
              </p:nvSpPr>
              <p:spPr>
                <a:xfrm>
                  <a:off y="1535" x="1631"/>
                  <a:ext cy="191" cx="239"/>
                </a:xfrm>
                <a:prstGeom prst="rect">
                  <a:avLst/>
                </a:prstGeom>
                <a:noFill/>
                <a:ln w="9525" cap="flat">
                  <a:solidFill>
                    <a:schemeClr val="dk1"/>
                  </a:solidFill>
                  <a:prstDash val="solid"/>
                  <a:miter/>
                  <a:headEnd w="med" len="med" type="none"/>
                  <a:tailEnd w="med" len="med" type="none"/>
                </a:ln>
              </p:spPr>
              <p:txBody>
                <a:bodyPr bIns="45700" rIns="91425" lIns="91425" tIns="45700" anchor="ctr" anchorCtr="0">
                  <a:noAutofit/>
                </a:bodyPr>
                <a:lstStyle/>
                <a:p/>
              </p:txBody>
            </p:sp>
          </p:grpSp>
          <p:grpSp>
            <p:nvGrpSpPr>
              <p:cNvPr id="275" name="Shape 275"/>
              <p:cNvGrpSpPr/>
              <p:nvPr/>
            </p:nvGrpSpPr>
            <p:grpSpPr>
              <a:xfrm>
                <a:off y="4571999" x="7169150"/>
                <a:ext cy="304799" cx="761999"/>
                <a:chOff y="1535" x="1392"/>
                <a:chExt cy="191" cx="479"/>
              </a:xfrm>
            </p:grpSpPr>
            <p:sp>
              <p:nvSpPr>
                <p:cNvPr id="276" name="Shape 276"/>
                <p:cNvSpPr/>
                <p:nvPr/>
              </p:nvSpPr>
              <p:spPr>
                <a:xfrm>
                  <a:off y="1535" x="1392"/>
                  <a:ext cy="191" cx="239"/>
                </a:xfrm>
                <a:prstGeom prst="rect">
                  <a:avLst/>
                </a:prstGeom>
                <a:noFill/>
                <a:ln w="9525" cap="flat">
                  <a:solidFill>
                    <a:schemeClr val="dk1"/>
                  </a:solidFill>
                  <a:prstDash val="solid"/>
                  <a:miter/>
                  <a:headEnd w="med" len="med" type="none"/>
                  <a:tailEnd w="med" len="med" type="none"/>
                </a:ln>
              </p:spPr>
              <p:txBody>
                <a:bodyPr bIns="45700" rIns="91425" lIns="91425" tIns="45700" anchor="ctr" anchorCtr="0">
                  <a:noAutofit/>
                </a:bodyPr>
                <a:lstStyle/>
                <a:p/>
              </p:txBody>
            </p:sp>
            <p:sp>
              <p:nvSpPr>
                <p:cNvPr id="277" name="Shape 277"/>
                <p:cNvSpPr/>
                <p:nvPr/>
              </p:nvSpPr>
              <p:spPr>
                <a:xfrm>
                  <a:off y="1535" x="1631"/>
                  <a:ext cy="191" cx="239"/>
                </a:xfrm>
                <a:prstGeom prst="rect">
                  <a:avLst/>
                </a:prstGeom>
                <a:noFill/>
                <a:ln w="9525" cap="flat">
                  <a:solidFill>
                    <a:schemeClr val="dk1"/>
                  </a:solidFill>
                  <a:prstDash val="solid"/>
                  <a:miter/>
                  <a:headEnd w="med" len="med" type="none"/>
                  <a:tailEnd w="med" len="med" type="none"/>
                </a:ln>
              </p:spPr>
              <p:txBody>
                <a:bodyPr bIns="45700" rIns="91425" lIns="91425" tIns="45700" anchor="ctr" anchorCtr="0">
                  <a:noAutofit/>
                </a:bodyPr>
                <a:lstStyle/>
                <a:p/>
              </p:txBody>
            </p:sp>
          </p:grpSp>
          <p:cxnSp>
            <p:nvCxnSpPr>
              <p:cNvPr id="278" name="Shape 278"/>
              <p:cNvCxnSpPr/>
              <p:nvPr/>
            </p:nvCxnSpPr>
            <p:spPr>
              <a:xfrm>
                <a:off y="4724400" x="5568950"/>
                <a:ext cy="1587" cx="533399"/>
              </a:xfrm>
              <a:prstGeom prst="straightConnector1">
                <a:avLst/>
              </a:prstGeom>
              <a:noFill/>
              <a:ln w="9525" cap="flat">
                <a:solidFill>
                  <a:schemeClr val="dk1"/>
                </a:solidFill>
                <a:prstDash val="solid"/>
                <a:round/>
                <a:headEnd w="med" len="med" type="none"/>
                <a:tailEnd w="med" len="med" type="triangle"/>
              </a:ln>
            </p:spPr>
          </p:cxnSp>
          <p:cxnSp>
            <p:nvCxnSpPr>
              <p:cNvPr id="279" name="Shape 279"/>
              <p:cNvCxnSpPr/>
              <p:nvPr/>
            </p:nvCxnSpPr>
            <p:spPr>
              <a:xfrm>
                <a:off y="4724400" x="6635750"/>
                <a:ext cy="1587" cx="533399"/>
              </a:xfrm>
              <a:prstGeom prst="straightConnector1">
                <a:avLst/>
              </a:prstGeom>
              <a:noFill/>
              <a:ln w="9525" cap="flat">
                <a:solidFill>
                  <a:schemeClr val="dk1"/>
                </a:solidFill>
                <a:prstDash val="solid"/>
                <a:round/>
                <a:headEnd w="med" len="med" type="none"/>
                <a:tailEnd w="med" len="med" type="triangle"/>
              </a:ln>
            </p:spPr>
          </p:cxnSp>
          <p:cxnSp>
            <p:nvCxnSpPr>
              <p:cNvPr id="280" name="Shape 280"/>
              <p:cNvCxnSpPr/>
              <p:nvPr/>
            </p:nvCxnSpPr>
            <p:spPr>
              <a:xfrm>
                <a:off y="4572000" x="7550150"/>
                <a:ext cy="304799" cx="381000"/>
              </a:xfrm>
              <a:prstGeom prst="straightConnector1">
                <a:avLst/>
              </a:prstGeom>
              <a:noFill/>
              <a:ln w="9525" cap="flat">
                <a:solidFill>
                  <a:schemeClr val="dk1"/>
                </a:solidFill>
                <a:prstDash val="solid"/>
                <a:round/>
                <a:headEnd w="med" len="med" type="none"/>
                <a:tailEnd w="med" len="med" type="none"/>
              </a:ln>
            </p:spPr>
          </p:cxnSp>
          <p:cxnSp>
            <p:nvCxnSpPr>
              <p:cNvPr id="281" name="Shape 281"/>
              <p:cNvCxnSpPr/>
              <p:nvPr/>
            </p:nvCxnSpPr>
            <p:spPr>
              <a:xfrm>
                <a:off y="4724400" x="6254750"/>
                <a:ext cy="533399" cx="1587"/>
              </a:xfrm>
              <a:prstGeom prst="straightConnector1">
                <a:avLst/>
              </a:prstGeom>
              <a:noFill/>
              <a:ln w="9525" cap="flat">
                <a:solidFill>
                  <a:schemeClr val="dk1"/>
                </a:solidFill>
                <a:prstDash val="solid"/>
                <a:round/>
                <a:headEnd w="med" len="med" type="none"/>
                <a:tailEnd w="med" len="med" type="triangle"/>
              </a:ln>
            </p:spPr>
          </p:cxnSp>
          <p:cxnSp>
            <p:nvCxnSpPr>
              <p:cNvPr id="282" name="Shape 282"/>
              <p:cNvCxnSpPr/>
              <p:nvPr/>
            </p:nvCxnSpPr>
            <p:spPr>
              <a:xfrm>
                <a:off y="4724400" x="5187950"/>
                <a:ext cy="533399" cx="1587"/>
              </a:xfrm>
              <a:prstGeom prst="straightConnector1">
                <a:avLst/>
              </a:prstGeom>
              <a:noFill/>
              <a:ln w="9525" cap="flat">
                <a:solidFill>
                  <a:schemeClr val="dk1"/>
                </a:solidFill>
                <a:prstDash val="solid"/>
                <a:round/>
                <a:headEnd w="med" len="med" type="none"/>
                <a:tailEnd w="med" len="med" type="triangle"/>
              </a:ln>
            </p:spPr>
          </p:cxnSp>
          <p:cxnSp>
            <p:nvCxnSpPr>
              <p:cNvPr id="283" name="Shape 283"/>
              <p:cNvCxnSpPr/>
              <p:nvPr/>
            </p:nvCxnSpPr>
            <p:spPr>
              <a:xfrm>
                <a:off y="4724400" x="7321550"/>
                <a:ext cy="533399" cx="1587"/>
              </a:xfrm>
              <a:prstGeom prst="straightConnector1">
                <a:avLst/>
              </a:prstGeom>
              <a:noFill/>
              <a:ln w="9525" cap="flat">
                <a:solidFill>
                  <a:schemeClr val="dk1"/>
                </a:solidFill>
                <a:prstDash val="solid"/>
                <a:round/>
                <a:headEnd w="med" len="med" type="none"/>
                <a:tailEnd w="med" len="med" type="triangle"/>
              </a:ln>
            </p:spPr>
          </p:cxnSp>
          <p:sp>
            <p:nvSpPr>
              <p:cNvPr id="284" name="Shape 284"/>
              <p:cNvSpPr txBox="1"/>
              <p:nvPr/>
            </p:nvSpPr>
            <p:spPr>
              <a:xfrm>
                <a:off y="5181600" x="5038725"/>
                <a:ext cy="461664" cx="5245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 algn="l" rtl="0" lvl="0" marR="0" indent="0" marL="0">
                  <a:buSzPct val="25000"/>
                  <a:buNone/>
                </a:pPr>
                <a:r>
                  <a:rPr strike="noStrike" u="none" b="1" cap="none" baseline="0" sz="2400" lang="en-US" i="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11</a:t>
                </a:r>
              </a:p>
            </p:txBody>
          </p:sp>
          <p:sp>
            <p:nvSpPr>
              <p:cNvPr id="285" name="Shape 285"/>
              <p:cNvSpPr txBox="1"/>
              <p:nvPr/>
            </p:nvSpPr>
            <p:spPr>
              <a:xfrm>
                <a:off y="5181600" x="6115050"/>
                <a:ext cy="461664" cx="5245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 algn="l" rtl="0" lvl="0" marR="0" indent="0" marL="0">
                  <a:buSzPct val="25000"/>
                  <a:buNone/>
                </a:pPr>
                <a:r>
                  <a:rPr strike="noStrike" u="none" b="1" cap="none" baseline="0" sz="2400" lang="en-US" i="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22</a:t>
                </a:r>
              </a:p>
            </p:txBody>
          </p:sp>
          <p:sp>
            <p:nvSpPr>
              <p:cNvPr id="286" name="Shape 286"/>
              <p:cNvSpPr txBox="1"/>
              <p:nvPr/>
            </p:nvSpPr>
            <p:spPr>
              <a:xfrm>
                <a:off y="5181600" x="7162800"/>
                <a:ext cy="461664" cx="5245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 algn="l" rtl="0" lvl="0" marR="0" indent="0" marL="0">
                  <a:buSzPct val="25000"/>
                  <a:buNone/>
                </a:pPr>
                <a:r>
                  <a:rPr strike="noStrike" u="none" b="1" cap="none" baseline="0" sz="2400" lang="en-US" i="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33</a:t>
                </a:r>
              </a:p>
            </p:txBody>
          </p:sp>
        </p:grpSp>
        <p:sp>
          <p:nvSpPr>
            <p:cNvPr id="287" name="Shape 287"/>
            <p:cNvSpPr txBox="1"/>
            <p:nvPr/>
          </p:nvSpPr>
          <p:spPr>
            <a:xfrm>
              <a:off y="4495800" x="1069682"/>
              <a:ext cy="523219" cx="3654717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l" rtl="0" lvl="0" marR="0" indent="0" marL="0">
                <a:buSzPct val="25000"/>
                <a:buNone/>
              </a:pPr>
              <a:r>
                <a:rPr strike="noStrike" u="none" b="0" cap="none" baseline="0" sz="2800" lang="en-US" i="0">
                  <a:solidFill>
                    <a:srgbClr val="993300"/>
                  </a:solidFill>
                  <a:latin typeface="Calibri"/>
                  <a:ea typeface="Calibri"/>
                  <a:cs typeface="Calibri"/>
                  <a:sym typeface="Calibri"/>
                </a:rPr>
                <a:t>Internal representation: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y="3651656" x="2629467"/>
            <a:ext cy="523219" cx="4970707"/>
            <a:chOff y="3505200" x="2629467"/>
            <a:chExt cy="523219" cx="4970707"/>
          </a:xfrm>
        </p:grpSpPr>
        <p:sp>
          <p:nvSpPr>
            <p:cNvPr id="289" name="Shape 289"/>
            <p:cNvSpPr txBox="1"/>
            <p:nvPr/>
          </p:nvSpPr>
          <p:spPr>
            <a:xfrm>
              <a:off y="3535978" x="4866733"/>
              <a:ext cy="461664" cx="273344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l" rtl="0" lvl="0" marR="0" indent="0" marL="0">
                <a:buSzPct val="25000"/>
                <a:buNone/>
              </a:pPr>
              <a:r>
                <a:rPr strike="noStrike" u="none" b="1" cap="none" baseline="0" sz="2400" lang="en-US" i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(list 11 22 33)</a:t>
              </a:r>
            </a:p>
          </p:txBody>
        </p:sp>
        <p:sp>
          <p:nvSpPr>
            <p:cNvPr id="290" name="Shape 290"/>
            <p:cNvSpPr txBox="1"/>
            <p:nvPr/>
          </p:nvSpPr>
          <p:spPr>
            <a:xfrm>
              <a:off y="3505200" x="2629467"/>
              <a:ext cy="523219" cx="2094932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l" rtl="0" lvl="0" marR="0" indent="0" marL="0">
                <a:buSzPct val="25000"/>
                <a:buNone/>
              </a:pPr>
              <a:r>
                <a:rPr strike="noStrike" u="none" b="0" cap="none" baseline="0" sz="2800" lang="en-US" i="0">
                  <a:solidFill>
                    <a:srgbClr val="993300"/>
                  </a:solidFill>
                  <a:latin typeface="Calibri"/>
                  <a:ea typeface="Calibri"/>
                  <a:cs typeface="Calibri"/>
                  <a:sym typeface="Calibri"/>
                </a:rPr>
                <a:t>List notation: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y="1828800" x="1428649"/>
            <a:ext cy="1569660" cx="7705284"/>
            <a:chOff y="1828800" x="1428649"/>
            <a:chExt cy="1569660" cx="7705284"/>
          </a:xfrm>
        </p:grpSpPr>
        <p:sp>
          <p:nvSpPr>
            <p:cNvPr id="292" name="Shape 292"/>
            <p:cNvSpPr txBox="1"/>
            <p:nvPr/>
          </p:nvSpPr>
          <p:spPr>
            <a:xfrm>
              <a:off y="1828800" x="4866733"/>
              <a:ext cy="1569660" cx="4267199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l" rtl="0" lvl="0" marR="0" indent="0" marL="0">
                <a:buSzPct val="25000"/>
                <a:buNone/>
              </a:pPr>
              <a:r>
                <a:rPr strike="noStrike" u="none" b="1" cap="none" baseline="0" sz="2400" lang="en-US" i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(cons 11</a:t>
              </a:r>
            </a:p>
            <a:p>
              <a:pPr algn="l" rtl="0" lvl="0" marR="0" indent="0" marL="0">
                <a:buSzPct val="25000"/>
                <a:buNone/>
              </a:pPr>
              <a:r>
                <a:rPr strike="noStrike" u="none" b="1" cap="none" baseline="0" sz="2400" lang="en-US" i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(cons 22</a:t>
              </a:r>
            </a:p>
            <a:p>
              <a:pPr algn="l" rtl="0" lvl="0" marR="0" indent="0" marL="0">
                <a:buSzPct val="25000"/>
                <a:buNone/>
              </a:pPr>
              <a:r>
                <a:rPr strike="noStrike" u="none" b="1" cap="none" baseline="0" sz="2400" lang="en-US" i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 (cons 33</a:t>
              </a:r>
            </a:p>
            <a:p>
              <a:pPr algn="l" rtl="0" lvl="0" marR="0" indent="0" marL="0">
                <a:buSzPct val="25000"/>
                <a:buNone/>
              </a:pPr>
              <a:r>
                <a:rPr strike="noStrike" u="none" b="1" cap="none" baseline="0" sz="2400" lang="en-US" i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empty))))</a:t>
              </a:r>
            </a:p>
          </p:txBody>
        </p:sp>
        <p:sp>
          <p:nvSpPr>
            <p:cNvPr id="293" name="Shape 293"/>
            <p:cNvSpPr txBox="1"/>
            <p:nvPr/>
          </p:nvSpPr>
          <p:spPr>
            <a:xfrm>
              <a:off y="2352019" x="1428649"/>
              <a:ext cy="523219" cx="3391101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l" rtl="0" lvl="0" marR="0" indent="0" marL="0">
                <a:buSzPct val="25000"/>
                <a:buNone/>
              </a:pPr>
              <a:r>
                <a:rPr strike="noStrike" u="none" b="0" cap="none" baseline="0" sz="2800" lang="en-US" i="0">
                  <a:solidFill>
                    <a:srgbClr val="993300"/>
                  </a:solidFill>
                  <a:latin typeface="Calibri"/>
                  <a:ea typeface="Calibri"/>
                  <a:cs typeface="Calibri"/>
                  <a:sym typeface="Calibri"/>
                </a:rPr>
                <a:t>Constructor notation:</a:t>
              </a:r>
            </a:p>
          </p:txBody>
        </p:sp>
      </p:grpSp>
      <p:grpSp>
        <p:nvGrpSpPr>
          <p:cNvPr id="294" name="Shape 294"/>
          <p:cNvGrpSpPr/>
          <p:nvPr/>
        </p:nvGrpSpPr>
        <p:grpSpPr>
          <a:xfrm>
            <a:off y="5828735" x="667712"/>
            <a:ext cy="523219" cx="6082870"/>
            <a:chOff y="5828735" x="667712"/>
            <a:chExt cy="523219" cx="6082870"/>
          </a:xfrm>
        </p:grpSpPr>
        <p:sp>
          <p:nvSpPr>
            <p:cNvPr id="295" name="Shape 295"/>
            <p:cNvSpPr txBox="1"/>
            <p:nvPr/>
          </p:nvSpPr>
          <p:spPr>
            <a:xfrm>
              <a:off y="5859512" x="4866733"/>
              <a:ext cy="461664" cx="1883848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l" rtl="0" lvl="0" marR="0" indent="0" marL="0">
                <a:buSzPct val="25000"/>
                <a:buNone/>
              </a:pPr>
              <a:r>
                <a:rPr strike="noStrike" u="none" b="1" cap="none" baseline="0" sz="2400" lang="en-US" i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(11 22 33)</a:t>
              </a:r>
            </a:p>
          </p:txBody>
        </p:sp>
        <p:sp>
          <p:nvSpPr>
            <p:cNvPr id="296" name="Shape 296"/>
            <p:cNvSpPr txBox="1"/>
            <p:nvPr/>
          </p:nvSpPr>
          <p:spPr>
            <a:xfrm>
              <a:off y="5828735" x="667712"/>
              <a:ext cy="523219" cx="4056688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r" rtl="0" lvl="0" marR="0" indent="0" marL="0">
                <a:buSzPct val="25000"/>
                <a:buNone/>
              </a:pPr>
              <a:r>
                <a:rPr strike="noStrike" u="none" b="1" cap="none" baseline="0" sz="2800" lang="en-US" i="0">
                  <a:solidFill>
                    <a:srgbClr val="993300"/>
                  </a:solidFill>
                  <a:latin typeface="Consolas"/>
                  <a:ea typeface="Consolas"/>
                  <a:cs typeface="Consolas"/>
                  <a:sym typeface="Consolas"/>
                </a:rPr>
                <a:t>write</a:t>
              </a:r>
              <a:r>
                <a:rPr strike="noStrike" u="none" b="0" cap="none" baseline="0" sz="2800" lang="en-US" i="0">
                  <a:solidFill>
                    <a:srgbClr val="993300"/>
                  </a:solidFill>
                  <a:latin typeface="Calibri"/>
                  <a:ea typeface="Calibri"/>
                  <a:cs typeface="Calibri"/>
                  <a:sym typeface="Calibri"/>
                </a:rPr>
                <a:t>-style (output only):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</a:t>
            </a:r>
            <a:r>
              <a:rPr strike="noStrike" u="none" b="1" cap="none" baseline="0" sz="4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</a:t>
            </a:r>
          </a:p>
        </p:txBody>
      </p:sp>
      <p:grpSp>
        <p:nvGrpSpPr>
          <p:cNvPr id="302" name="Shape 302"/>
          <p:cNvGrpSpPr/>
          <p:nvPr/>
        </p:nvGrpSpPr>
        <p:grpSpPr>
          <a:xfrm>
            <a:off y="3429000" x="4719638"/>
            <a:ext cy="1071562" cx="1828799"/>
            <a:chOff y="1487" x="2493"/>
            <a:chExt cy="674" cx="1151"/>
          </a:xfrm>
        </p:grpSpPr>
        <p:grpSp>
          <p:nvGrpSpPr>
            <p:cNvPr id="303" name="Shape 303"/>
            <p:cNvGrpSpPr/>
            <p:nvPr/>
          </p:nvGrpSpPr>
          <p:grpSpPr>
            <a:xfrm>
              <a:off y="1487" x="2493"/>
              <a:ext cy="191" cx="479"/>
              <a:chOff y="1535" x="1392"/>
              <a:chExt cy="191" cx="479"/>
            </a:xfrm>
          </p:grpSpPr>
          <p:sp>
            <p:nvSpPr>
              <p:cNvPr id="304" name="Shape 304"/>
              <p:cNvSpPr/>
              <p:nvPr/>
            </p:nvSpPr>
            <p:spPr>
              <a:xfrm>
                <a:off y="1535" x="1392"/>
                <a:ext cy="191" cx="239"/>
              </a:xfrm>
              <a:prstGeom prst="rect">
                <a:avLst/>
              </a:prstGeom>
              <a:noFill/>
              <a:ln w="9525" cap="flat">
                <a:solidFill>
                  <a:schemeClr val="dk1"/>
                </a:solidFill>
                <a:prstDash val="solid"/>
                <a:miter/>
                <a:headEnd w="med" len="med" type="none"/>
                <a:tailEnd w="med" len="med" type="none"/>
              </a:ln>
            </p:spPr>
            <p:txBody>
              <a:bodyPr bIns="45700" rIns="91425" lIns="91425" tIns="45700" anchor="ctr" anchorCtr="0">
                <a:noAutofit/>
              </a:bodyPr>
              <a:lstStyle/>
              <a:p/>
            </p:txBody>
          </p:sp>
          <p:sp>
            <p:nvSpPr>
              <p:cNvPr id="305" name="Shape 305"/>
              <p:cNvSpPr/>
              <p:nvPr/>
            </p:nvSpPr>
            <p:spPr>
              <a:xfrm>
                <a:off y="1535" x="1631"/>
                <a:ext cy="191" cx="239"/>
              </a:xfrm>
              <a:prstGeom prst="rect">
                <a:avLst/>
              </a:prstGeom>
              <a:noFill/>
              <a:ln w="9525" cap="flat">
                <a:solidFill>
                  <a:schemeClr val="dk1"/>
                </a:solidFill>
                <a:prstDash val="solid"/>
                <a:miter/>
                <a:headEnd w="med" len="med" type="none"/>
                <a:tailEnd w="med" len="med" type="none"/>
              </a:ln>
            </p:spPr>
            <p:txBody>
              <a:bodyPr bIns="45700" rIns="91425" lIns="91425" tIns="45700" anchor="ctr" anchorCtr="0">
                <a:noAutofit/>
              </a:bodyPr>
              <a:lstStyle/>
              <a:p/>
            </p:txBody>
          </p:sp>
        </p:grpSp>
        <p:grpSp>
          <p:nvGrpSpPr>
            <p:cNvPr id="306" name="Shape 306"/>
            <p:cNvGrpSpPr/>
            <p:nvPr/>
          </p:nvGrpSpPr>
          <p:grpSpPr>
            <a:xfrm>
              <a:off y="1487" x="3164"/>
              <a:ext cy="191" cx="479"/>
              <a:chOff y="1535" x="1392"/>
              <a:chExt cy="191" cx="479"/>
            </a:xfrm>
          </p:grpSpPr>
          <p:sp>
            <p:nvSpPr>
              <p:cNvPr id="307" name="Shape 307"/>
              <p:cNvSpPr/>
              <p:nvPr/>
            </p:nvSpPr>
            <p:spPr>
              <a:xfrm>
                <a:off y="1535" x="1392"/>
                <a:ext cy="191" cx="239"/>
              </a:xfrm>
              <a:prstGeom prst="rect">
                <a:avLst/>
              </a:prstGeom>
              <a:noFill/>
              <a:ln w="9525" cap="flat">
                <a:solidFill>
                  <a:schemeClr val="dk1"/>
                </a:solidFill>
                <a:prstDash val="solid"/>
                <a:miter/>
                <a:headEnd w="med" len="med" type="none"/>
                <a:tailEnd w="med" len="med" type="none"/>
              </a:ln>
            </p:spPr>
            <p:txBody>
              <a:bodyPr bIns="45700" rIns="91425" lIns="91425" tIns="45700" anchor="ctr" anchorCtr="0">
                <a:noAutofit/>
              </a:bodyPr>
              <a:lstStyle/>
              <a:p/>
            </p:txBody>
          </p:sp>
          <p:sp>
            <p:nvSpPr>
              <p:cNvPr id="308" name="Shape 308"/>
              <p:cNvSpPr/>
              <p:nvPr/>
            </p:nvSpPr>
            <p:spPr>
              <a:xfrm>
                <a:off y="1535" x="1631"/>
                <a:ext cy="191" cx="239"/>
              </a:xfrm>
              <a:prstGeom prst="rect">
                <a:avLst/>
              </a:prstGeom>
              <a:noFill/>
              <a:ln w="9525" cap="flat">
                <a:solidFill>
                  <a:schemeClr val="dk1"/>
                </a:solidFill>
                <a:prstDash val="solid"/>
                <a:miter/>
                <a:headEnd w="med" len="med" type="none"/>
                <a:tailEnd w="med" len="med" type="none"/>
              </a:ln>
            </p:spPr>
            <p:txBody>
              <a:bodyPr bIns="45700" rIns="91425" lIns="91425" tIns="45700" anchor="ctr" anchorCtr="0">
                <a:noAutofit/>
              </a:bodyPr>
              <a:lstStyle/>
              <a:p/>
            </p:txBody>
          </p:sp>
        </p:grpSp>
        <p:cxnSp>
          <p:nvCxnSpPr>
            <p:cNvPr id="309" name="Shape 309"/>
            <p:cNvCxnSpPr/>
            <p:nvPr/>
          </p:nvCxnSpPr>
          <p:spPr>
            <a:xfrm>
              <a:off y="1584" x="2829"/>
              <a:ext cy="0" cx="336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w="med" len="med" type="none"/>
              <a:tailEnd w="med" len="med" type="triangle"/>
            </a:ln>
          </p:spPr>
        </p:cxnSp>
        <p:cxnSp>
          <p:nvCxnSpPr>
            <p:cNvPr id="310" name="Shape 310"/>
            <p:cNvCxnSpPr/>
            <p:nvPr/>
          </p:nvCxnSpPr>
          <p:spPr>
            <a:xfrm>
              <a:off y="1488" x="3404"/>
              <a:ext cy="191" cx="239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11" name="Shape 311"/>
            <p:cNvCxnSpPr/>
            <p:nvPr/>
          </p:nvCxnSpPr>
          <p:spPr>
            <a:xfrm>
              <a:off y="1584" x="2588"/>
              <a:ext cy="336" cx="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w="med" len="med" type="none"/>
              <a:tailEnd w="med" len="med" type="triangle"/>
            </a:ln>
          </p:spPr>
        </p:cxnSp>
        <p:cxnSp>
          <p:nvCxnSpPr>
            <p:cNvPr id="312" name="Shape 312"/>
            <p:cNvCxnSpPr/>
            <p:nvPr/>
          </p:nvCxnSpPr>
          <p:spPr>
            <a:xfrm>
              <a:off y="1584" x="3261"/>
              <a:ext cy="336" cx="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w="med" len="med" type="none"/>
              <a:tailEnd w="med" len="med" type="triangle"/>
            </a:ln>
          </p:spPr>
        </p:cxnSp>
        <p:sp>
          <p:nvSpPr>
            <p:cNvPr id="313" name="Shape 313"/>
            <p:cNvSpPr txBox="1"/>
            <p:nvPr/>
          </p:nvSpPr>
          <p:spPr>
            <a:xfrm>
              <a:off y="1871" x="2501"/>
              <a:ext cy="290" cx="33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l" rtl="0" lvl="0" marR="0" indent="0" marL="0">
                <a:buSzPct val="25000"/>
                <a:buNone/>
              </a:pPr>
              <a:r>
                <a:rPr strike="noStrike" u="none" b="1" cap="none" baseline="0" sz="2400" lang="en-US" i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</a:p>
          </p:txBody>
        </p:sp>
        <p:sp>
          <p:nvSpPr>
            <p:cNvPr id="314" name="Shape 314"/>
            <p:cNvSpPr txBox="1"/>
            <p:nvPr/>
          </p:nvSpPr>
          <p:spPr>
            <a:xfrm>
              <a:off y="1871" x="3161"/>
              <a:ext cy="290" cx="33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l" rtl="0" lvl="0" marR="0" indent="0" marL="0">
                <a:buSzPct val="25000"/>
                <a:buNone/>
              </a:pPr>
              <a:r>
                <a:rPr strike="noStrike" u="none" b="1" cap="none" baseline="0" sz="2400" lang="en-US" i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33</a:t>
              </a:r>
            </a:p>
          </p:txBody>
        </p:sp>
      </p:grpSp>
      <p:sp>
        <p:nvSpPr>
          <p:cNvPr id="315" name="Shape 315"/>
          <p:cNvSpPr txBox="1"/>
          <p:nvPr/>
        </p:nvSpPr>
        <p:spPr>
          <a:xfrm>
            <a:off y="2427288" x="4227512"/>
            <a:ext cy="461664" cx="69442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400" lang="en-US" i="0">
                <a:solidFill>
                  <a:srgbClr val="993300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</a:p>
        </p:txBody>
      </p:sp>
      <p:cxnSp>
        <p:nvCxnSpPr>
          <p:cNvPr id="316" name="Shape 316"/>
          <p:cNvCxnSpPr/>
          <p:nvPr/>
        </p:nvCxnSpPr>
        <p:spPr>
          <a:xfrm>
            <a:off y="2884488" x="4572000"/>
            <a:ext cy="544511" cx="147638"/>
          </a:xfrm>
          <a:prstGeom prst="straightConnector1">
            <a:avLst/>
          </a:prstGeom>
          <a:noFill/>
          <a:ln w="9525" cap="flat">
            <a:solidFill>
              <a:srgbClr val="993300"/>
            </a:solidFill>
            <a:prstDash val="solid"/>
            <a:round/>
            <a:headEnd w="med" len="med" type="none"/>
            <a:tailEnd w="med" len="med" type="triangle"/>
          </a:ln>
        </p:spPr>
      </p:cxnSp>
      <p:grpSp>
        <p:nvGrpSpPr>
          <p:cNvPr id="317" name="Shape 317"/>
          <p:cNvGrpSpPr/>
          <p:nvPr/>
        </p:nvGrpSpPr>
        <p:grpSpPr>
          <a:xfrm>
            <a:off y="2132013" x="1057274"/>
            <a:ext cy="2368251" cx="3675063"/>
            <a:chOff y="2132013" x="1057274"/>
            <a:chExt cy="2368251" cx="3675063"/>
          </a:xfrm>
        </p:grpSpPr>
        <p:sp>
          <p:nvSpPr>
            <p:cNvPr id="318" name="Shape 318"/>
            <p:cNvSpPr txBox="1"/>
            <p:nvPr/>
          </p:nvSpPr>
          <p:spPr>
            <a:xfrm>
              <a:off y="4038600" x="3668712"/>
              <a:ext cy="461664" cx="524502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l" rtl="0" lvl="0" marR="0" indent="0" marL="0">
                <a:buSzPct val="25000"/>
                <a:buNone/>
              </a:pPr>
              <a:r>
                <a:rPr strike="noStrike" u="none" b="1" cap="none" baseline="0" sz="2400" lang="en-US" i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</a:p>
          </p:txBody>
        </p:sp>
        <p:grpSp>
          <p:nvGrpSpPr>
            <p:cNvPr id="319" name="Shape 319"/>
            <p:cNvGrpSpPr/>
            <p:nvPr/>
          </p:nvGrpSpPr>
          <p:grpSpPr>
            <a:xfrm>
              <a:off y="2132013" x="1057274"/>
              <a:ext cy="1982786" cx="3675063"/>
              <a:chOff y="1343" x="665"/>
              <a:chExt cy="1248" cx="2315"/>
            </a:xfrm>
          </p:grpSpPr>
          <p:grpSp>
            <p:nvGrpSpPr>
              <p:cNvPr id="320" name="Shape 320"/>
              <p:cNvGrpSpPr/>
              <p:nvPr/>
            </p:nvGrpSpPr>
            <p:grpSpPr>
              <a:xfrm>
                <a:off y="2159" x="2309"/>
                <a:ext cy="191" cx="479"/>
                <a:chOff y="1535" x="1392"/>
                <a:chExt cy="191" cx="479"/>
              </a:xfrm>
            </p:grpSpPr>
            <p:sp>
              <p:nvSpPr>
                <p:cNvPr id="321" name="Shape 321"/>
                <p:cNvSpPr/>
                <p:nvPr/>
              </p:nvSpPr>
              <p:spPr>
                <a:xfrm>
                  <a:off y="1535" x="1392"/>
                  <a:ext cy="191" cx="239"/>
                </a:xfrm>
                <a:prstGeom prst="rect">
                  <a:avLst/>
                </a:prstGeom>
                <a:noFill/>
                <a:ln w="9525" cap="flat">
                  <a:solidFill>
                    <a:schemeClr val="dk1"/>
                  </a:solidFill>
                  <a:prstDash val="solid"/>
                  <a:miter/>
                  <a:headEnd w="med" len="med" type="none"/>
                  <a:tailEnd w="med" len="med" type="none"/>
                </a:ln>
              </p:spPr>
              <p:txBody>
                <a:bodyPr bIns="45700" rIns="91425" lIns="91425" tIns="45700" anchor="ctr" anchorCtr="0">
                  <a:noAutofit/>
                </a:bodyPr>
                <a:lstStyle/>
                <a:p/>
              </p:txBody>
            </p:sp>
            <p:sp>
              <p:nvSpPr>
                <p:cNvPr id="322" name="Shape 322"/>
                <p:cNvSpPr/>
                <p:nvPr/>
              </p:nvSpPr>
              <p:spPr>
                <a:xfrm>
                  <a:off y="1535" x="1631"/>
                  <a:ext cy="191" cx="239"/>
                </a:xfrm>
                <a:prstGeom prst="rect">
                  <a:avLst/>
                </a:prstGeom>
                <a:noFill/>
                <a:ln w="9525" cap="flat">
                  <a:solidFill>
                    <a:schemeClr val="dk1"/>
                  </a:solidFill>
                  <a:prstDash val="solid"/>
                  <a:miter/>
                  <a:headEnd w="med" len="med" type="none"/>
                  <a:tailEnd w="med" len="med" type="none"/>
                </a:ln>
              </p:spPr>
              <p:txBody>
                <a:bodyPr bIns="45700" rIns="91425" lIns="91425" tIns="45700" anchor="ctr" anchorCtr="0">
                  <a:noAutofit/>
                </a:bodyPr>
                <a:lstStyle/>
                <a:p/>
              </p:txBody>
            </p:sp>
          </p:grpSp>
          <p:cxnSp>
            <p:nvCxnSpPr>
              <p:cNvPr id="323" name="Shape 323"/>
              <p:cNvCxnSpPr/>
              <p:nvPr/>
            </p:nvCxnSpPr>
            <p:spPr>
              <a:xfrm>
                <a:off y="2255" x="2645"/>
                <a:ext cy="0" cx="336"/>
              </a:xfrm>
              <a:prstGeom prst="straightConnector1">
                <a:avLst/>
              </a:prstGeom>
              <a:noFill/>
              <a:ln w="9525" cap="flat">
                <a:solidFill>
                  <a:schemeClr val="dk1"/>
                </a:solidFill>
                <a:prstDash val="solid"/>
                <a:round/>
                <a:headEnd w="med" len="med" type="none"/>
                <a:tailEnd w="med" len="med" type="triangle"/>
              </a:ln>
            </p:spPr>
          </p:cxnSp>
          <p:cxnSp>
            <p:nvCxnSpPr>
              <p:cNvPr id="324" name="Shape 324"/>
              <p:cNvCxnSpPr/>
              <p:nvPr/>
            </p:nvCxnSpPr>
            <p:spPr>
              <a:xfrm>
                <a:off y="2255" x="2404"/>
                <a:ext cy="336" cx="0"/>
              </a:xfrm>
              <a:prstGeom prst="straightConnector1">
                <a:avLst/>
              </a:prstGeom>
              <a:noFill/>
              <a:ln w="9525" cap="flat">
                <a:solidFill>
                  <a:schemeClr val="dk1"/>
                </a:solidFill>
                <a:prstDash val="solid"/>
                <a:round/>
                <a:headEnd w="med" len="med" type="none"/>
                <a:tailEnd w="med" len="med" type="triangle"/>
              </a:ln>
            </p:spPr>
          </p:cxnSp>
          <p:sp>
            <p:nvSpPr>
              <p:cNvPr id="325" name="Shape 325"/>
              <p:cNvSpPr txBox="1"/>
              <p:nvPr/>
            </p:nvSpPr>
            <p:spPr>
              <a:xfrm>
                <a:off y="1343" x="665"/>
                <a:ext cy="290" cx="15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bIns="45700" rIns="91425" lIns="91425" tIns="45700" anchor="t" anchorCtr="0">
                <a:noAutofit/>
              </a:bodyPr>
              <a:lstStyle/>
              <a:p>
                <a:pPr algn="l" rtl="0" lvl="0" marR="0" indent="0" marL="0">
                  <a:buSzPct val="25000"/>
                  <a:buNone/>
                </a:pPr>
                <a:r>
                  <a:rPr strike="noStrike" u="none" b="1" cap="none" baseline="0" sz="2400" lang="en-US" i="0">
                    <a:solidFill>
                      <a:srgbClr val="9933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(cons 11 lst)</a:t>
                </a:r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y="1645" x="1427"/>
                <a:ext cy="526" cx="878"/>
              </a:xfrm>
              <a:custGeom>
                <a:pathLst>
                  <a:path w="879" extrusionOk="0" h="527">
                    <a:moveTo>
                      <a:pt y="0" x="0"/>
                    </a:moveTo>
                    <a:cubicBezTo>
                      <a:pt y="147" x="76"/>
                      <a:pt y="294" x="152"/>
                      <a:pt y="382" x="299"/>
                    </a:cubicBezTo>
                    <a:cubicBezTo>
                      <a:pt y="470" x="446"/>
                      <a:pt y="498" x="662"/>
                      <a:pt y="527" x="879"/>
                    </a:cubicBezTo>
                  </a:path>
                </a:pathLst>
              </a:custGeom>
              <a:noFill/>
              <a:ln w="9525" cap="flat">
                <a:solidFill>
                  <a:srgbClr val="993300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45700" rIns="91425" lIns="91425" tIns="45700" anchor="ctr" anchorCtr="0">
                <a:noAutofit/>
              </a:bodyPr>
              <a:lstStyle/>
              <a:p/>
            </p:txBody>
          </p:sp>
        </p:grpSp>
      </p:grpSp>
      <p:sp>
        <p:nvSpPr>
          <p:cNvPr id="327" name="Shape 327"/>
          <p:cNvSpPr txBox="1"/>
          <p:nvPr/>
        </p:nvSpPr>
        <p:spPr>
          <a:xfrm>
            <a:off y="4873625" x="1892300"/>
            <a:ext cy="461664" cx="550703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lst  =    (list 22 33)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y="5553075" x="1568229"/>
            <a:ext cy="461664" cx="545213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(cons 11 lst) = (list 11 22 33)</a:t>
            </a:r>
          </a:p>
        </p:txBody>
      </p:sp>
      <p:sp>
        <p:nvSpPr>
          <p:cNvPr id="329" name="Shape 329"/>
          <p:cNvSpPr/>
          <p:nvPr/>
        </p:nvSpPr>
        <p:spPr>
          <a:xfrm>
            <a:off y="1280159" x="5100637"/>
            <a:ext cy="1749584" cx="3906201"/>
          </a:xfrm>
          <a:prstGeom prst="rect">
            <a:avLst/>
          </a:prstGeom>
          <a:solidFill>
            <a:srgbClr val="D6E3BC"/>
          </a:solidFill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that we've seen the internal representation of lists, we can see how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creates a new list: it simply adds a new node to the front of the list.  This operation takes a short, fixed amount of time.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3950" lang="en-US"/>
              <a:t>Problem: </a:t>
            </a:r>
            <a:r>
              <a:rPr strike="noStrike" u="none" b="0" cap="none" baseline="0" sz="3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represent info of arbitrary size?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phone book with many listings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space-invaders game with many invaders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presentation with many slides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of these can be represented as a sequence of information items.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may be better ways for some of these, but we will start with sequences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on Lists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6350" marL="5715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empty?</a:t>
            </a:r>
            <a:r>
              <a:rPr strike="noStrike" u="none" b="1" cap="none" baseline="0" sz="3200" lang="en-US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ListOf&lt;X&gt; -&gt; Boolean</a:t>
            </a:r>
          </a:p>
          <a:p>
            <a:pPr algn="l" rtl="0" lvl="0" marR="0" indent="-6350" marL="5715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Given a list, returns true iff the list is empty</a:t>
            </a:r>
          </a:p>
          <a:p>
            <a:r>
              <a:t/>
            </a:r>
          </a:p>
        </p:txBody>
      </p:sp>
      <p:sp>
        <p:nvSpPr>
          <p:cNvPr id="336" name="Shape 336"/>
          <p:cNvSpPr/>
          <p:nvPr/>
        </p:nvSpPr>
        <p:spPr>
          <a:xfrm>
            <a:off y="3342289" x="4537710"/>
            <a:ext cy="1844564" cx="4149090"/>
          </a:xfrm>
          <a:prstGeom prst="rect">
            <a:avLst/>
          </a:prstGeom>
          <a:solidFill>
            <a:srgbClr val="D6E3BC"/>
          </a:solidFill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Racket provides 3 functions for inspecting lists and taking them apart.  These are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empty? 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r>
              <a:t/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predicate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empty? 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true if and only if the list is empty.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on Lists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6350" marL="5715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 : ListOf&lt;X&gt; -&gt; X</a:t>
            </a:r>
          </a:p>
          <a:p>
            <a:pPr algn="l" rtl="0" lvl="0" marR="0" indent="-6350" marL="5715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GIVEN: a list</a:t>
            </a:r>
          </a:p>
          <a:p>
            <a:pPr algn="l" rtl="0" lvl="0" marR="0" indent="-6350" marL="5715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WHERE: the list is non-empty</a:t>
            </a:r>
          </a:p>
          <a:p>
            <a:pPr algn="l" rtl="0" lvl="0" marR="0" indent="-6350" marL="5715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RETURNS: its first element</a:t>
            </a:r>
          </a:p>
          <a:p>
            <a:r>
              <a:t/>
            </a:r>
          </a:p>
        </p:txBody>
      </p:sp>
      <p:sp>
        <p:nvSpPr>
          <p:cNvPr id="343" name="Shape 343"/>
          <p:cNvSpPr/>
          <p:nvPr/>
        </p:nvSpPr>
        <p:spPr>
          <a:xfrm>
            <a:off y="4076591" x="5407080"/>
            <a:ext cy="1720960" cx="2963918"/>
          </a:xfrm>
          <a:prstGeom prst="rect">
            <a:avLst/>
          </a:prstGeom>
          <a:solidFill>
            <a:srgbClr val="FBD4B4"/>
          </a:soli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write down the template for lists, we will see that when we call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its argument will always be non-empty.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on Lists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6350" marL="5715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rest : ListOf&lt;X&gt; -&gt; ListOf&lt;X&gt;</a:t>
            </a:r>
          </a:p>
          <a:p>
            <a:pPr algn="l" rtl="0" lvl="0" marR="0" indent="-6350" marL="5715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GIVEN: a list</a:t>
            </a:r>
          </a:p>
          <a:p>
            <a:pPr algn="l" rtl="0" lvl="0" marR="0" indent="-6350" marL="5715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WHERE: the list is non-empty</a:t>
            </a:r>
          </a:p>
          <a:p>
            <a:pPr algn="l" rtl="0" lvl="0" marR="0" indent="-6350" marL="5715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RETURNS: the list of all its elements except the first</a:t>
            </a:r>
          </a:p>
          <a:p>
            <a:r>
              <a:t/>
            </a:r>
          </a:p>
        </p:txBody>
      </p:sp>
      <p:sp>
        <p:nvSpPr>
          <p:cNvPr id="350" name="Shape 350"/>
          <p:cNvSpPr/>
          <p:nvPr/>
        </p:nvSpPr>
        <p:spPr>
          <a:xfrm>
            <a:off y="4533789" x="5278492"/>
            <a:ext cy="1720960" cx="2963918"/>
          </a:xfrm>
          <a:prstGeom prst="rect">
            <a:avLst/>
          </a:prstGeom>
          <a:solidFill>
            <a:srgbClr val="FBD4B4"/>
          </a:solidFill>
          <a:ln w="9525" cap="flat">
            <a:solidFill>
              <a:srgbClr val="4A7D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write down the template for lists, we will see that when we call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its argument will always be non-empty.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(empty?                   empty)   = true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(empty?          (cons 11 empty))  = false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(empty? (cons 22 (cons 11 empty))) = false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(first (cons 11 empty)) = 11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(rest  (cons 11 empty)) = empty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(first (cons 22 (cons 11 empty))) = 22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(rest  (cons 22 (cons 11 empty))) = (cons 11 empty)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(first empty)  </a:t>
            </a:r>
            <a:r>
              <a:rPr strike="noStrike" u="none" b="1" cap="none" baseline="0" sz="2000" lang="en-US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➔ Error! (Precondition failed)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(rest  empty)  </a:t>
            </a:r>
            <a:r>
              <a:rPr strike="noStrike" u="none" b="1" cap="none" baseline="0" sz="2000" lang="en-US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➔ Error! (Precondition failed)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</a:t>
            </a:r>
            <a:r>
              <a:rPr strike="noStrike" u="none" b="1" cap="none" baseline="0" sz="395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strike="noStrike" u="none" b="0" cap="none" baseline="0" sz="3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strike="noStrike" u="none" b="1" cap="none" baseline="0" sz="395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rest</a:t>
            </a:r>
          </a:p>
        </p:txBody>
      </p:sp>
      <p:grpSp>
        <p:nvGrpSpPr>
          <p:cNvPr id="362" name="Shape 362"/>
          <p:cNvGrpSpPr/>
          <p:nvPr/>
        </p:nvGrpSpPr>
        <p:grpSpPr>
          <a:xfrm>
            <a:off y="3429000" x="4719638"/>
            <a:ext cy="1071562" cx="1828799"/>
            <a:chOff y="1487" x="2493"/>
            <a:chExt cy="674" cx="1151"/>
          </a:xfrm>
        </p:grpSpPr>
        <p:grpSp>
          <p:nvGrpSpPr>
            <p:cNvPr id="363" name="Shape 363"/>
            <p:cNvGrpSpPr/>
            <p:nvPr/>
          </p:nvGrpSpPr>
          <p:grpSpPr>
            <a:xfrm>
              <a:off y="1487" x="2493"/>
              <a:ext cy="191" cx="479"/>
              <a:chOff y="1535" x="1392"/>
              <a:chExt cy="191" cx="479"/>
            </a:xfrm>
          </p:grpSpPr>
          <p:sp>
            <p:nvSpPr>
              <p:cNvPr id="364" name="Shape 364"/>
              <p:cNvSpPr/>
              <p:nvPr/>
            </p:nvSpPr>
            <p:spPr>
              <a:xfrm>
                <a:off y="1535" x="1392"/>
                <a:ext cy="191" cx="239"/>
              </a:xfrm>
              <a:prstGeom prst="rect">
                <a:avLst/>
              </a:prstGeom>
              <a:noFill/>
              <a:ln w="9525" cap="flat">
                <a:solidFill>
                  <a:schemeClr val="dk1"/>
                </a:solidFill>
                <a:prstDash val="solid"/>
                <a:miter/>
                <a:headEnd w="med" len="med" type="none"/>
                <a:tailEnd w="med" len="med" type="none"/>
              </a:ln>
            </p:spPr>
            <p:txBody>
              <a:bodyPr bIns="45700" rIns="91425" lIns="91425" tIns="45700" anchor="ctr" anchorCtr="0">
                <a:noAutofit/>
              </a:bodyPr>
              <a:lstStyle/>
              <a:p/>
            </p:txBody>
          </p:sp>
          <p:sp>
            <p:nvSpPr>
              <p:cNvPr id="365" name="Shape 365"/>
              <p:cNvSpPr/>
              <p:nvPr/>
            </p:nvSpPr>
            <p:spPr>
              <a:xfrm>
                <a:off y="1535" x="1631"/>
                <a:ext cy="191" cx="239"/>
              </a:xfrm>
              <a:prstGeom prst="rect">
                <a:avLst/>
              </a:prstGeom>
              <a:noFill/>
              <a:ln w="9525" cap="flat">
                <a:solidFill>
                  <a:schemeClr val="dk1"/>
                </a:solidFill>
                <a:prstDash val="solid"/>
                <a:miter/>
                <a:headEnd w="med" len="med" type="none"/>
                <a:tailEnd w="med" len="med" type="none"/>
              </a:ln>
            </p:spPr>
            <p:txBody>
              <a:bodyPr bIns="45700" rIns="91425" lIns="91425" tIns="45700" anchor="ctr" anchorCtr="0">
                <a:noAutofit/>
              </a:bodyPr>
              <a:lstStyle/>
              <a:p/>
            </p:txBody>
          </p:sp>
        </p:grpSp>
        <p:grpSp>
          <p:nvGrpSpPr>
            <p:cNvPr id="366" name="Shape 366"/>
            <p:cNvGrpSpPr/>
            <p:nvPr/>
          </p:nvGrpSpPr>
          <p:grpSpPr>
            <a:xfrm>
              <a:off y="1487" x="3164"/>
              <a:ext cy="191" cx="479"/>
              <a:chOff y="1535" x="1392"/>
              <a:chExt cy="191" cx="479"/>
            </a:xfrm>
          </p:grpSpPr>
          <p:sp>
            <p:nvSpPr>
              <p:cNvPr id="367" name="Shape 367"/>
              <p:cNvSpPr/>
              <p:nvPr/>
            </p:nvSpPr>
            <p:spPr>
              <a:xfrm>
                <a:off y="1535" x="1392"/>
                <a:ext cy="191" cx="239"/>
              </a:xfrm>
              <a:prstGeom prst="rect">
                <a:avLst/>
              </a:prstGeom>
              <a:noFill/>
              <a:ln w="9525" cap="flat">
                <a:solidFill>
                  <a:schemeClr val="dk1"/>
                </a:solidFill>
                <a:prstDash val="solid"/>
                <a:miter/>
                <a:headEnd w="med" len="med" type="none"/>
                <a:tailEnd w="med" len="med" type="none"/>
              </a:ln>
            </p:spPr>
            <p:txBody>
              <a:bodyPr bIns="45700" rIns="91425" lIns="91425" tIns="45700" anchor="ctr" anchorCtr="0">
                <a:noAutofit/>
              </a:bodyPr>
              <a:lstStyle/>
              <a:p/>
            </p:txBody>
          </p:sp>
          <p:sp>
            <p:nvSpPr>
              <p:cNvPr id="368" name="Shape 368"/>
              <p:cNvSpPr/>
              <p:nvPr/>
            </p:nvSpPr>
            <p:spPr>
              <a:xfrm>
                <a:off y="1535" x="1631"/>
                <a:ext cy="191" cx="239"/>
              </a:xfrm>
              <a:prstGeom prst="rect">
                <a:avLst/>
              </a:prstGeom>
              <a:noFill/>
              <a:ln w="9525" cap="flat">
                <a:solidFill>
                  <a:schemeClr val="dk1"/>
                </a:solidFill>
                <a:prstDash val="solid"/>
                <a:miter/>
                <a:headEnd w="med" len="med" type="none"/>
                <a:tailEnd w="med" len="med" type="none"/>
              </a:ln>
            </p:spPr>
            <p:txBody>
              <a:bodyPr bIns="45700" rIns="91425" lIns="91425" tIns="45700" anchor="ctr" anchorCtr="0">
                <a:noAutofit/>
              </a:bodyPr>
              <a:lstStyle/>
              <a:p/>
            </p:txBody>
          </p:sp>
        </p:grpSp>
        <p:cxnSp>
          <p:nvCxnSpPr>
            <p:cNvPr id="369" name="Shape 369"/>
            <p:cNvCxnSpPr/>
            <p:nvPr/>
          </p:nvCxnSpPr>
          <p:spPr>
            <a:xfrm>
              <a:off y="1584" x="2829"/>
              <a:ext cy="0" cx="336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w="med" len="med" type="none"/>
              <a:tailEnd w="med" len="med" type="triangle"/>
            </a:ln>
          </p:spPr>
        </p:cxnSp>
        <p:cxnSp>
          <p:nvCxnSpPr>
            <p:cNvPr id="370" name="Shape 370"/>
            <p:cNvCxnSpPr/>
            <p:nvPr/>
          </p:nvCxnSpPr>
          <p:spPr>
            <a:xfrm>
              <a:off y="1488" x="3404"/>
              <a:ext cy="191" cx="239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71" name="Shape 371"/>
            <p:cNvCxnSpPr/>
            <p:nvPr/>
          </p:nvCxnSpPr>
          <p:spPr>
            <a:xfrm>
              <a:off y="1584" x="2588"/>
              <a:ext cy="336" cx="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w="med" len="med" type="none"/>
              <a:tailEnd w="med" len="med" type="triangle"/>
            </a:ln>
          </p:spPr>
        </p:cxnSp>
        <p:cxnSp>
          <p:nvCxnSpPr>
            <p:cNvPr id="372" name="Shape 372"/>
            <p:cNvCxnSpPr/>
            <p:nvPr/>
          </p:nvCxnSpPr>
          <p:spPr>
            <a:xfrm>
              <a:off y="1584" x="3261"/>
              <a:ext cy="336" cx="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w="med" len="med" type="none"/>
              <a:tailEnd w="med" len="med" type="triangle"/>
            </a:ln>
          </p:spPr>
        </p:cxnSp>
        <p:sp>
          <p:nvSpPr>
            <p:cNvPr id="373" name="Shape 373"/>
            <p:cNvSpPr txBox="1"/>
            <p:nvPr/>
          </p:nvSpPr>
          <p:spPr>
            <a:xfrm>
              <a:off y="1871" x="2501"/>
              <a:ext cy="290" cx="33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l" rtl="0" lvl="0" marR="0" indent="0" marL="0">
                <a:buSzPct val="25000"/>
                <a:buNone/>
              </a:pPr>
              <a:r>
                <a:rPr strike="noStrike" u="none" b="1" cap="none" baseline="0" sz="2400" lang="en-US" i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</a:p>
          </p:txBody>
        </p:sp>
        <p:sp>
          <p:nvSpPr>
            <p:cNvPr id="374" name="Shape 374"/>
            <p:cNvSpPr txBox="1"/>
            <p:nvPr/>
          </p:nvSpPr>
          <p:spPr>
            <a:xfrm>
              <a:off y="1871" x="3161"/>
              <a:ext cy="290" cx="33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l" rtl="0" lvl="0" marR="0" indent="0" marL="0">
                <a:buSzPct val="25000"/>
                <a:buNone/>
              </a:pPr>
              <a:r>
                <a:rPr strike="noStrike" u="none" b="1" cap="none" baseline="0" sz="2400" lang="en-US" i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33</a:t>
              </a:r>
            </a:p>
          </p:txBody>
        </p:sp>
      </p:grpSp>
      <p:sp>
        <p:nvSpPr>
          <p:cNvPr id="375" name="Shape 375"/>
          <p:cNvSpPr txBox="1"/>
          <p:nvPr/>
        </p:nvSpPr>
        <p:spPr>
          <a:xfrm>
            <a:off y="2427300" x="3200400"/>
            <a:ext cy="461699" cx="998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400" lang="en-US" i="0">
                <a:solidFill>
                  <a:srgbClr val="993300"/>
                </a:solidFill>
                <a:latin typeface="Consolas"/>
                <a:ea typeface="Consolas"/>
                <a:cs typeface="Consolas"/>
                <a:sym typeface="Consolas"/>
              </a:rPr>
              <a:t>lst2</a:t>
            </a:r>
          </a:p>
        </p:txBody>
      </p:sp>
      <p:cxnSp>
        <p:nvCxnSpPr>
          <p:cNvPr id="376" name="Shape 376"/>
          <p:cNvCxnSpPr/>
          <p:nvPr/>
        </p:nvCxnSpPr>
        <p:spPr>
          <a:xfrm>
            <a:off y="2884488" x="3544887"/>
            <a:ext cy="544511" cx="147638"/>
          </a:xfrm>
          <a:prstGeom prst="straightConnector1">
            <a:avLst/>
          </a:prstGeom>
          <a:noFill/>
          <a:ln w="9525" cap="flat">
            <a:solidFill>
              <a:srgbClr val="993300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377" name="Shape 377"/>
          <p:cNvSpPr txBox="1"/>
          <p:nvPr/>
        </p:nvSpPr>
        <p:spPr>
          <a:xfrm>
            <a:off y="4038600" x="3668712"/>
            <a:ext cy="461664" cx="52450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</a:p>
        </p:txBody>
      </p:sp>
      <p:grpSp>
        <p:nvGrpSpPr>
          <p:cNvPr id="378" name="Shape 378"/>
          <p:cNvGrpSpPr/>
          <p:nvPr/>
        </p:nvGrpSpPr>
        <p:grpSpPr>
          <a:xfrm>
            <a:off y="3428999" x="3665538"/>
            <a:ext cy="304799" cx="761999"/>
            <a:chOff y="1535" x="1392"/>
            <a:chExt cy="191" cx="479"/>
          </a:xfrm>
        </p:grpSpPr>
        <p:sp>
          <p:nvSpPr>
            <p:cNvPr id="379" name="Shape 379"/>
            <p:cNvSpPr/>
            <p:nvPr/>
          </p:nvSpPr>
          <p:spPr>
            <a:xfrm>
              <a:off y="1535" x="1392"/>
              <a:ext cy="191" cx="239"/>
            </a:xfrm>
            <a:prstGeom prst="rect">
              <a:avLst/>
            </a:prstGeom>
            <a:noFill/>
            <a:ln w="9525" cap="flat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80" name="Shape 380"/>
            <p:cNvSpPr/>
            <p:nvPr/>
          </p:nvSpPr>
          <p:spPr>
            <a:xfrm>
              <a:off y="1535" x="1631"/>
              <a:ext cy="191" cx="239"/>
            </a:xfrm>
            <a:prstGeom prst="rect">
              <a:avLst/>
            </a:prstGeom>
            <a:noFill/>
            <a:ln w="9525" cap="flat">
              <a:solidFill>
                <a:schemeClr val="dk1"/>
              </a:solidFill>
              <a:prstDash val="solid"/>
              <a:miter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cxnSp>
        <p:nvCxnSpPr>
          <p:cNvPr id="381" name="Shape 381"/>
          <p:cNvCxnSpPr/>
          <p:nvPr/>
        </p:nvCxnSpPr>
        <p:spPr>
          <a:xfrm>
            <a:off y="3581400" x="4198937"/>
            <a:ext cy="0" cx="5333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cxnSp>
        <p:nvCxnSpPr>
          <p:cNvPr id="382" name="Shape 382"/>
          <p:cNvCxnSpPr/>
          <p:nvPr/>
        </p:nvCxnSpPr>
        <p:spPr>
          <a:xfrm>
            <a:off y="3581400" x="3817937"/>
            <a:ext cy="533399" cx="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triangle"/>
          </a:ln>
        </p:spPr>
      </p:cxnSp>
      <p:sp>
        <p:nvSpPr>
          <p:cNvPr id="383" name="Shape 383"/>
          <p:cNvSpPr txBox="1"/>
          <p:nvPr/>
        </p:nvSpPr>
        <p:spPr>
          <a:xfrm>
            <a:off y="4873625" x="1892300"/>
            <a:ext cy="1200329" cx="64135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lst2  = (list 11 22 33)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(first lst2) = 11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(rest  lst2) = (list 22 33)</a:t>
            </a:r>
          </a:p>
        </p:txBody>
      </p:sp>
      <p:grpSp>
        <p:nvGrpSpPr>
          <p:cNvPr id="384" name="Shape 384"/>
          <p:cNvGrpSpPr/>
          <p:nvPr/>
        </p:nvGrpSpPr>
        <p:grpSpPr>
          <a:xfrm>
            <a:off y="3886200" x="914400"/>
            <a:ext cy="461699" cx="2830748"/>
            <a:chOff y="3886200" x="914400"/>
            <a:chExt cy="461699" cx="2830748"/>
          </a:xfrm>
        </p:grpSpPr>
        <p:sp>
          <p:nvSpPr>
            <p:cNvPr id="385" name="Shape 385"/>
            <p:cNvSpPr txBox="1"/>
            <p:nvPr/>
          </p:nvSpPr>
          <p:spPr>
            <a:xfrm>
              <a:off y="3886200" x="914400"/>
              <a:ext cy="461699" cx="2357399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l" rtl="0" lvl="0" marR="0" indent="0" marL="0">
                <a:buSzPct val="25000"/>
                <a:buNone/>
              </a:pPr>
              <a:r>
                <a:rPr strike="noStrike" u="none" b="1" cap="none" baseline="0" sz="2400" lang="en-US" i="0">
                  <a:solidFill>
                    <a:srgbClr val="993300"/>
                  </a:solidFill>
                  <a:latin typeface="Consolas"/>
                  <a:ea typeface="Consolas"/>
                  <a:cs typeface="Consolas"/>
                  <a:sym typeface="Consolas"/>
                </a:rPr>
                <a:t>(first lst2)</a:t>
              </a:r>
            </a:p>
          </p:txBody>
        </p:sp>
        <p:sp>
          <p:nvSpPr>
            <p:cNvPr id="386" name="Shape 386"/>
            <p:cNvSpPr/>
            <p:nvPr/>
          </p:nvSpPr>
          <p:spPr>
            <a:xfrm>
              <a:off y="4124528" x="3142033"/>
              <a:ext cy="19454" cx="603114"/>
            </a:xfrm>
            <a:custGeom>
              <a:pathLst>
                <a:path w="603115" extrusionOk="0" h="19455">
                  <a:moveTo>
                    <a:pt y="0" x="0"/>
                  </a:moveTo>
                  <a:lnTo>
                    <a:pt y="19455" x="603115"/>
                  </a:lnTo>
                </a:path>
              </a:pathLst>
            </a:custGeom>
            <a:noFill/>
            <a:ln w="12700" cap="flat">
              <a:solidFill>
                <a:srgbClr val="974806"/>
              </a:solidFill>
              <a:prstDash val="solid"/>
              <a:round/>
              <a:headEnd w="med" len="med" type="none"/>
              <a:tailEnd w="lg" len="lg" type="stealth"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387" name="Shape 387"/>
          <p:cNvSpPr/>
          <p:nvPr/>
        </p:nvSpPr>
        <p:spPr>
          <a:xfrm>
            <a:off y="1346257" x="394886"/>
            <a:ext cy="1084125" cx="2743199"/>
          </a:xfrm>
          <a:prstGeom prst="rect">
            <a:avLst/>
          </a:prstGeom>
          <a:solidFill>
            <a:srgbClr val="D6E3BC"/>
          </a:solidFill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simply follow a pointer in the singly-linked data structure.</a:t>
            </a:r>
          </a:p>
        </p:txBody>
      </p:sp>
      <p:grpSp>
        <p:nvGrpSpPr>
          <p:cNvPr id="388" name="Shape 388"/>
          <p:cNvGrpSpPr/>
          <p:nvPr/>
        </p:nvGrpSpPr>
        <p:grpSpPr>
          <a:xfrm>
            <a:off y="2057382" x="4191141"/>
            <a:ext cy="1371618" cx="2357519"/>
            <a:chOff y="2057382" x="4191141"/>
            <a:chExt cy="1371618" cx="2357519"/>
          </a:xfrm>
        </p:grpSpPr>
        <p:sp>
          <p:nvSpPr>
            <p:cNvPr id="389" name="Shape 389"/>
            <p:cNvSpPr txBox="1"/>
            <p:nvPr/>
          </p:nvSpPr>
          <p:spPr>
            <a:xfrm>
              <a:off y="2057382" x="4191141"/>
              <a:ext cy="461664" cx="2357519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l" rtl="0" lvl="0" marR="0" indent="0" marL="0">
                <a:buSzPct val="25000"/>
                <a:buNone/>
              </a:pPr>
              <a:r>
                <a:rPr strike="noStrike" u="none" b="1" cap="none" baseline="0" sz="2400" lang="en-US" i="0">
                  <a:solidFill>
                    <a:srgbClr val="993300"/>
                  </a:solidFill>
                  <a:latin typeface="Consolas"/>
                  <a:ea typeface="Consolas"/>
                  <a:cs typeface="Consolas"/>
                  <a:sym typeface="Consolas"/>
                </a:rPr>
                <a:t>(rest</a:t>
              </a:r>
              <a:r>
                <a:rPr b="1" sz="2400" lang="en-US">
                  <a:solidFill>
                    <a:srgbClr val="9933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strike="noStrike" u="none" b="1" cap="none" baseline="0" sz="2400" lang="en-US" i="0">
                  <a:solidFill>
                    <a:srgbClr val="993300"/>
                  </a:solidFill>
                  <a:latin typeface="Consolas"/>
                  <a:ea typeface="Consolas"/>
                  <a:cs typeface="Consolas"/>
                  <a:sym typeface="Consolas"/>
                </a:rPr>
                <a:t>lst2)</a:t>
              </a:r>
            </a:p>
          </p:txBody>
        </p:sp>
        <p:cxnSp>
          <p:nvCxnSpPr>
            <p:cNvPr id="390" name="Shape 390"/>
            <p:cNvCxnSpPr>
              <a:stCxn id="389" idx="2"/>
            </p:cNvCxnSpPr>
            <p:nvPr/>
          </p:nvCxnSpPr>
          <p:spPr>
            <a:xfrm flipH="1">
              <a:off y="2519047" x="4910138"/>
              <a:ext cy="909953" cx="459762"/>
            </a:xfrm>
            <a:prstGeom prst="straightConnector1">
              <a:avLst/>
            </a:prstGeom>
            <a:noFill/>
            <a:ln w="9525" cap="flat">
              <a:solidFill>
                <a:srgbClr val="993300"/>
              </a:solidFill>
              <a:prstDash val="solid"/>
              <a:round/>
              <a:headEnd w="lg" len="lg" type="none"/>
              <a:tailEnd w="lg" len="lg" type="triangle"/>
            </a:ln>
          </p:spPr>
        </p:cxnSp>
      </p:grp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</a:t>
            </a:r>
            <a:r>
              <a:rPr strike="noStrike" u="none" b="1" cap="none" baseline="0" sz="395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</a:t>
            </a:r>
            <a:r>
              <a:rPr strike="noStrike" u="none" b="0" cap="none" baseline="0" sz="3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strike="noStrike" u="none" b="1" cap="none" baseline="0" sz="395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strike="noStrike" u="none" b="0" cap="none" baseline="0" sz="3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strike="noStrike" u="none" b="1" cap="none" baseline="0" sz="395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rest</a:t>
            </a: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200000"/>
              </a:lnSpc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(first (cons v l)) = v</a:t>
            </a:r>
          </a:p>
          <a:p>
            <a:pPr algn="l" rtl="0" lvl="0" marR="0" indent="0" marL="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(rest (cons v l)) = l</a:t>
            </a:r>
          </a:p>
          <a:p>
            <a:pPr algn="l" rtl="0" lvl="0" marR="0" indent="0" marL="0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non-empty, then </a:t>
            </a:r>
          </a:p>
          <a:p>
            <a:pPr algn="l" rtl="0" lvl="0" marR="0" indent="0" marL="0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(cons (first l) (rest l)) = l</a:t>
            </a:r>
          </a:p>
        </p:txBody>
      </p:sp>
      <p:sp>
        <p:nvSpPr>
          <p:cNvPr id="397" name="Shape 397"/>
          <p:cNvSpPr/>
          <p:nvPr/>
        </p:nvSpPr>
        <p:spPr>
          <a:xfrm>
            <a:off y="4675735" x="457200"/>
            <a:ext cy="917712" cx="3578772"/>
          </a:xfrm>
          <a:prstGeom prst="rect">
            <a:avLst/>
          </a:prstGeom>
          <a:solidFill>
            <a:srgbClr val="D6E3BC"/>
          </a:solidFill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are some useful facts about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Can you see why they are true?</a:t>
            </a:r>
          </a:p>
        </p:txBody>
      </p:sp>
      <p:sp>
        <p:nvSpPr>
          <p:cNvPr id="398" name="Shape 398"/>
          <p:cNvSpPr/>
          <p:nvPr/>
        </p:nvSpPr>
        <p:spPr>
          <a:xfrm>
            <a:off y="5235410" x="4367048"/>
            <a:ext cy="1132598" cx="4524703"/>
          </a:xfrm>
          <a:prstGeom prst="rect">
            <a:avLst/>
          </a:prstGeom>
          <a:solidFill>
            <a:srgbClr val="D6E3BC"/>
          </a:solidFill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facts tell us that if we want to build a list whose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whose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rest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 can do this by writing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(cons x lst)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this point, you should be able to: 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down a data definition for information represented as a list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Notate lists using constructor, list, and write notations.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how lists are represented as singly-linked data structures, and how </a:t>
            </a:r>
            <a:r>
              <a:rPr strike="noStrike" u="none" b="1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</a:t>
            </a: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strike="noStrike" u="none" b="1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strike="noStrike" u="none" b="1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</a:t>
            </a: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work on these structures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with the basic operations on lists: </a:t>
            </a:r>
            <a:r>
              <a:rPr strike="noStrike" u="none" b="1" cap="none" baseline="0" sz="295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</a:t>
            </a: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strike="noStrike" u="none" b="1" cap="none" baseline="0" sz="295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strike="noStrike" u="none" b="1" cap="none" baseline="0" sz="295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12750" marL="342900">
              <a:spcBef>
                <a:spcPts val="64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trike="noStrike" u="none" b="0" cap="none" baseline="0" sz="3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have questions about this lesson, ask them on the Discussion Board</a:t>
            </a:r>
          </a:p>
          <a:p>
            <a:pPr algn="l" rtl="0" lvl="0" marR="0" indent="-412750" marL="342900">
              <a:spcBef>
                <a:spcPts val="64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trike="noStrike" u="none" b="0" cap="none" baseline="0" sz="3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the Guided Practices</a:t>
            </a:r>
          </a:p>
          <a:p>
            <a:pPr algn="l" rtl="0" lvl="1" marR="0" indent="-368300" marL="742950">
              <a:spcBef>
                <a:spcPts val="64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u="sng" sz="3000" lang="en-US">
                <a:solidFill>
                  <a:schemeClr val="hlink"/>
                </a:solidFill>
                <a:hlinkClick r:id="rId3"/>
              </a:rPr>
              <a:t>Guided Practice 4.1</a:t>
            </a:r>
          </a:p>
          <a:p>
            <a:pPr algn="l" rtl="0" lvl="1" marR="0" indent="-368300" marL="742950">
              <a:spcBef>
                <a:spcPts val="64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u="sng" sz="3000" lang="en-US">
                <a:solidFill>
                  <a:schemeClr val="hlink"/>
                </a:solidFill>
                <a:hlinkClick r:id="rId4"/>
              </a:rPr>
              <a:t>Guided Practice 4.2</a:t>
            </a:r>
          </a:p>
          <a:p>
            <a:pPr algn="l" rtl="0" lvl="0" marR="0" indent="-412750" marL="342900">
              <a:spcBef>
                <a:spcPts val="64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trike="noStrike" u="none" b="0" cap="none" baseline="0" sz="3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on to the </a:t>
            </a:r>
            <a:r>
              <a:rPr strike="noStrike" u="sng" b="0" cap="none" baseline="0" sz="3000" lang="en-US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next lesson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 for the rest of this week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arithmetic of lists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list template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 of Structures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109" name="Shape 109"/>
          <p:cNvGrpSpPr/>
          <p:nvPr/>
        </p:nvGrpSpPr>
        <p:grpSpPr>
          <a:xfrm>
            <a:off y="1157654" x="457200"/>
            <a:ext cy="533399" cx="8153400"/>
            <a:chOff y="914400" x="457200"/>
            <a:chExt cy="533399" cx="8153400"/>
          </a:xfrm>
        </p:grpSpPr>
        <p:sp>
          <p:nvSpPr>
            <p:cNvPr id="110" name="Shape 110"/>
            <p:cNvSpPr/>
            <p:nvPr/>
          </p:nvSpPr>
          <p:spPr>
            <a:xfrm>
              <a:off y="914400" x="457200"/>
              <a:ext cy="533399" cx="1828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D97"/>
                </a:gs>
                <a:gs pos="80000">
                  <a:srgbClr val="3B7BC8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Representations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y="914400" x="2565400"/>
              <a:ext cy="533399" cx="1828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D97"/>
                </a:gs>
                <a:gs pos="80000">
                  <a:srgbClr val="3B7BC8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Coding Patterns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y="914400" x="4673600"/>
              <a:ext cy="533399" cx="1828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D97"/>
                </a:gs>
                <a:gs pos="80000">
                  <a:srgbClr val="3B7BC8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Generalization</a:t>
              </a:r>
            </a:p>
          </p:txBody>
        </p:sp>
        <p:sp>
          <p:nvSpPr>
            <p:cNvPr id="113" name="Shape 113"/>
            <p:cNvSpPr/>
            <p:nvPr/>
          </p:nvSpPr>
          <p:spPr>
            <a:xfrm>
              <a:off y="914400" x="6781800"/>
              <a:ext cy="533399" cx="1828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D97"/>
                </a:gs>
                <a:gs pos="80000">
                  <a:srgbClr val="3B7BC8"/>
                </a:gs>
                <a:gs pos="100000">
                  <a:srgbClr val="3A7CCA"/>
                </a:gs>
              </a:gsLst>
              <a:lin ang="16200000" scaled="0"/>
            </a:gra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Development Strategies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y="1828800" x="495300"/>
            <a:ext cy="1193799" cx="8153400"/>
            <a:chOff y="914400" x="457200"/>
            <a:chExt cy="1193799" cx="8153400"/>
          </a:xfrm>
        </p:grpSpPr>
        <p:sp>
          <p:nvSpPr>
            <p:cNvPr id="115" name="Shape 115"/>
            <p:cNvSpPr/>
            <p:nvPr/>
          </p:nvSpPr>
          <p:spPr>
            <a:xfrm>
              <a:off y="914400" x="457200"/>
              <a:ext cy="533399" cx="1828800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Basics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y="914400" x="2565400"/>
              <a:ext cy="533399" cx="1828800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Function Composition</a:t>
              </a:r>
            </a:p>
          </p:txBody>
        </p:sp>
        <p:sp>
          <p:nvSpPr>
            <p:cNvPr id="117" name="Shape 117"/>
            <p:cNvSpPr/>
            <p:nvPr/>
          </p:nvSpPr>
          <p:spPr>
            <a:xfrm>
              <a:off y="1574800" x="4673600"/>
              <a:ext cy="533399" cx="1828800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 Constants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y="914400" x="6781800"/>
              <a:ext cy="838199" cx="1828800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Contracts &amp; Purpose Statements</a:t>
              </a:r>
            </a:p>
          </p:txBody>
        </p:sp>
      </p:grpSp>
      <p:grpSp>
        <p:nvGrpSpPr>
          <p:cNvPr id="119" name="Shape 119"/>
          <p:cNvGrpSpPr/>
          <p:nvPr/>
        </p:nvGrpSpPr>
        <p:grpSpPr>
          <a:xfrm>
            <a:off y="2489200" x="495300"/>
            <a:ext cy="533399" cx="3937000"/>
            <a:chOff y="914400" x="457200"/>
            <a:chExt cy="533399" cx="3937000"/>
          </a:xfrm>
        </p:grpSpPr>
        <p:sp>
          <p:nvSpPr>
            <p:cNvPr id="120" name="Shape 120"/>
            <p:cNvSpPr/>
            <p:nvPr/>
          </p:nvSpPr>
          <p:spPr>
            <a:xfrm>
              <a:off y="914400" x="457200"/>
              <a:ext cy="533399" cx="1828800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Mixed Data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y="914400" x="2565400"/>
              <a:ext cy="533399" cx="1828800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Structural Decomposition</a:t>
              </a:r>
            </a:p>
          </p:txBody>
        </p:sp>
      </p:grpSp>
      <p:grpSp>
        <p:nvGrpSpPr>
          <p:cNvPr id="122" name="Shape 122"/>
          <p:cNvGrpSpPr/>
          <p:nvPr/>
        </p:nvGrpSpPr>
        <p:grpSpPr>
          <a:xfrm>
            <a:off y="3149600" x="495300"/>
            <a:ext cy="533399" cx="8153400"/>
            <a:chOff y="914400" x="457200"/>
            <a:chExt cy="533399" cx="8153400"/>
          </a:xfrm>
        </p:grpSpPr>
        <p:sp>
          <p:nvSpPr>
            <p:cNvPr id="123" name="Shape 123"/>
            <p:cNvSpPr/>
            <p:nvPr/>
          </p:nvSpPr>
          <p:spPr>
            <a:xfrm>
              <a:off y="914400" x="457200"/>
              <a:ext cy="533399" cx="1828800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Recursive Data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y="914400" x="2565400"/>
              <a:ext cy="533399" cx="1828800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Higher-Order Function Comp.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y="914400" x="4673600"/>
              <a:ext cy="533399" cx="1828800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 Expressions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y="914400" x="6781800"/>
              <a:ext cy="533399" cx="1828800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Function Design Recipe</a:t>
              </a: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y="3810000" x="495300"/>
            <a:ext cy="533399" cx="8153400"/>
            <a:chOff y="914400" x="457200"/>
            <a:chExt cy="533399" cx="8153400"/>
          </a:xfrm>
        </p:grpSpPr>
        <p:sp>
          <p:nvSpPr>
            <p:cNvPr id="128" name="Shape 128"/>
            <p:cNvSpPr/>
            <p:nvPr/>
          </p:nvSpPr>
          <p:spPr>
            <a:xfrm>
              <a:off y="914400" x="457200"/>
              <a:ext cy="533399" cx="3937000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Invariants	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y="914400" x="4673600"/>
              <a:ext cy="533399" cx="1828800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 Contexts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y="914400" x="6781800"/>
              <a:ext cy="533399" cx="1828800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System Design Recipe</a:t>
              </a:r>
            </a:p>
          </p:txBody>
        </p:sp>
      </p:grpSp>
      <p:grpSp>
        <p:nvGrpSpPr>
          <p:cNvPr id="131" name="Shape 131"/>
          <p:cNvGrpSpPr/>
          <p:nvPr/>
        </p:nvGrpSpPr>
        <p:grpSpPr>
          <a:xfrm>
            <a:off y="4470400" x="495300"/>
            <a:ext cy="927100" cx="8153400"/>
            <a:chOff y="914400" x="457200"/>
            <a:chExt cy="927100" cx="8153400"/>
          </a:xfrm>
        </p:grpSpPr>
        <p:sp>
          <p:nvSpPr>
            <p:cNvPr id="132" name="Shape 132"/>
            <p:cNvSpPr/>
            <p:nvPr/>
          </p:nvSpPr>
          <p:spPr>
            <a:xfrm>
              <a:off y="914400" x="457200"/>
              <a:ext cy="533399" cx="1828800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Functional Data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y="1244600" x="2565400"/>
              <a:ext cy="533399" cx="1828800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General Recursion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y="914400" x="4673600"/>
              <a:ext cy="533399" cx="1828800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 Data Representations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y="914400" x="6781800"/>
              <a:ext cy="927100" cx="1828800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Iterative Refinement Recipe</a:t>
              </a:r>
            </a:p>
          </p:txBody>
        </p:sp>
      </p:grpSp>
      <p:grpSp>
        <p:nvGrpSpPr>
          <p:cNvPr id="136" name="Shape 136"/>
          <p:cNvGrpSpPr/>
          <p:nvPr/>
        </p:nvGrpSpPr>
        <p:grpSpPr>
          <a:xfrm>
            <a:off y="5130800" x="495300"/>
            <a:ext cy="533399" cx="6045200"/>
            <a:chOff y="914400" x="457200"/>
            <a:chExt cy="533399" cx="6045200"/>
          </a:xfrm>
        </p:grpSpPr>
        <p:sp>
          <p:nvSpPr>
            <p:cNvPr id="137" name="Shape 137"/>
            <p:cNvSpPr/>
            <p:nvPr/>
          </p:nvSpPr>
          <p:spPr>
            <a:xfrm>
              <a:off y="914400" x="457200"/>
              <a:ext cy="533399" cx="1828800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Objects &amp; Classes</a:t>
              </a:r>
            </a:p>
          </p:txBody>
        </p:sp>
        <p:sp>
          <p:nvSpPr>
            <p:cNvPr id="138" name="Shape 138"/>
            <p:cNvSpPr/>
            <p:nvPr/>
          </p:nvSpPr>
          <p:spPr>
            <a:xfrm>
              <a:off y="914400" x="4673600"/>
              <a:ext cy="533399" cx="1828800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 Method Implementations</a:t>
              </a:r>
            </a:p>
          </p:txBody>
        </p:sp>
      </p:grpSp>
      <p:grpSp>
        <p:nvGrpSpPr>
          <p:cNvPr id="139" name="Shape 139"/>
          <p:cNvGrpSpPr/>
          <p:nvPr/>
        </p:nvGrpSpPr>
        <p:grpSpPr>
          <a:xfrm>
            <a:off y="5791200" x="495300"/>
            <a:ext cy="533399" cx="3937000"/>
            <a:chOff y="914400" x="457200"/>
            <a:chExt cy="533399" cx="3937000"/>
          </a:xfrm>
        </p:grpSpPr>
        <p:sp>
          <p:nvSpPr>
            <p:cNvPr id="140" name="Shape 140"/>
            <p:cNvSpPr/>
            <p:nvPr/>
          </p:nvSpPr>
          <p:spPr>
            <a:xfrm>
              <a:off y="914400" x="457200"/>
              <a:ext cy="533399" cx="1828800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Stateful Objects</a:t>
              </a:r>
            </a:p>
          </p:txBody>
        </p:sp>
        <p:sp>
          <p:nvSpPr>
            <p:cNvPr id="141" name="Shape 141"/>
            <p:cNvSpPr/>
            <p:nvPr/>
          </p:nvSpPr>
          <p:spPr>
            <a:xfrm>
              <a:off y="914400" x="2565400"/>
              <a:ext cy="533399" cx="1828800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w="9525" cap="flat">
              <a:solidFill>
                <a:srgbClr val="4A7DB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buSzPct val="25000"/>
                <a:buNone/>
              </a:pPr>
              <a:r>
                <a:rPr strike="noStrike" u="none" b="0" cap="none" baseline="0" sz="18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</p:grpSp>
      <p:cxnSp>
        <p:nvCxnSpPr>
          <p:cNvPr id="142" name="Shape 142"/>
          <p:cNvCxnSpPr>
            <a:stCxn id="115" idx="2"/>
            <a:endCxn id="120" idx="0"/>
          </p:cNvCxnSpPr>
          <p:nvPr/>
        </p:nvCxnSpPr>
        <p:spPr>
          <a:xfrm>
            <a:off y="2362199" x="1409700"/>
            <a:ext cy="127000" cx="0"/>
          </a:xfrm>
          <a:prstGeom prst="straightConnector1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43" name="Shape 143"/>
          <p:cNvCxnSpPr>
            <a:stCxn id="120" idx="2"/>
            <a:endCxn id="123" idx="0"/>
          </p:cNvCxnSpPr>
          <p:nvPr/>
        </p:nvCxnSpPr>
        <p:spPr>
          <a:xfrm>
            <a:off y="3022599" x="1409700"/>
            <a:ext cy="127000" cx="0"/>
          </a:xfrm>
          <a:prstGeom prst="straightConnector1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44" name="Shape 144"/>
          <p:cNvCxnSpPr>
            <a:stCxn id="123" idx="2"/>
          </p:cNvCxnSpPr>
          <p:nvPr/>
        </p:nvCxnSpPr>
        <p:spPr>
          <a:xfrm>
            <a:off y="3682999" x="1409700"/>
            <a:ext cy="127000" cx="0"/>
          </a:xfrm>
          <a:prstGeom prst="straightConnector1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45" name="Shape 145"/>
          <p:cNvCxnSpPr>
            <a:endCxn id="132" idx="0"/>
          </p:cNvCxnSpPr>
          <p:nvPr/>
        </p:nvCxnSpPr>
        <p:spPr>
          <a:xfrm>
            <a:off y="4343399" x="1409700"/>
            <a:ext cy="127000" cx="0"/>
          </a:xfrm>
          <a:prstGeom prst="straightConnector1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46" name="Shape 146"/>
          <p:cNvCxnSpPr>
            <a:stCxn id="132" idx="2"/>
            <a:endCxn id="137" idx="0"/>
          </p:cNvCxnSpPr>
          <p:nvPr/>
        </p:nvCxnSpPr>
        <p:spPr>
          <a:xfrm>
            <a:off y="5003799" x="1409700"/>
            <a:ext cy="127000" cx="0"/>
          </a:xfrm>
          <a:prstGeom prst="straightConnector1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47" name="Shape 147"/>
          <p:cNvCxnSpPr>
            <a:stCxn id="137" idx="2"/>
            <a:endCxn id="140" idx="0"/>
          </p:cNvCxnSpPr>
          <p:nvPr/>
        </p:nvCxnSpPr>
        <p:spPr>
          <a:xfrm>
            <a:off y="5664199" x="1409700"/>
            <a:ext cy="127000" cx="0"/>
          </a:xfrm>
          <a:prstGeom prst="straightConnector1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48" name="Shape 148"/>
          <p:cNvCxnSpPr>
            <a:stCxn id="116" idx="2"/>
            <a:endCxn id="121" idx="0"/>
          </p:cNvCxnSpPr>
          <p:nvPr/>
        </p:nvCxnSpPr>
        <p:spPr>
          <a:xfrm>
            <a:off y="2362199" x="3517900"/>
            <a:ext cy="127000" cx="0"/>
          </a:xfrm>
          <a:prstGeom prst="straightConnector1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49" name="Shape 149"/>
          <p:cNvCxnSpPr>
            <a:stCxn id="121" idx="2"/>
            <a:endCxn id="124" idx="0"/>
          </p:cNvCxnSpPr>
          <p:nvPr/>
        </p:nvCxnSpPr>
        <p:spPr>
          <a:xfrm>
            <a:off y="3022599" x="3517900"/>
            <a:ext cy="127000" cx="0"/>
          </a:xfrm>
          <a:prstGeom prst="straightConnector1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50" name="Shape 150"/>
          <p:cNvCxnSpPr>
            <a:stCxn id="124" idx="2"/>
          </p:cNvCxnSpPr>
          <p:nvPr/>
        </p:nvCxnSpPr>
        <p:spPr>
          <a:xfrm>
            <a:off y="3682999" x="3517900"/>
            <a:ext cy="127000" cx="0"/>
          </a:xfrm>
          <a:prstGeom prst="straightConnector1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51" name="Shape 151"/>
          <p:cNvCxnSpPr>
            <a:endCxn id="133" idx="0"/>
          </p:cNvCxnSpPr>
          <p:nvPr/>
        </p:nvCxnSpPr>
        <p:spPr>
          <a:xfrm>
            <a:off y="4343399" x="3517900"/>
            <a:ext cy="457200" cx="0"/>
          </a:xfrm>
          <a:prstGeom prst="straightConnector1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52" name="Shape 152"/>
          <p:cNvCxnSpPr>
            <a:stCxn id="133" idx="2"/>
            <a:endCxn id="141" idx="0"/>
          </p:cNvCxnSpPr>
          <p:nvPr/>
        </p:nvCxnSpPr>
        <p:spPr>
          <a:xfrm>
            <a:off y="5333999" x="3517900"/>
            <a:ext cy="457200" cx="0"/>
          </a:xfrm>
          <a:prstGeom prst="straightConnector1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53" name="Shape 153"/>
          <p:cNvCxnSpPr>
            <a:stCxn id="117" idx="2"/>
            <a:endCxn id="125" idx="0"/>
          </p:cNvCxnSpPr>
          <p:nvPr/>
        </p:nvCxnSpPr>
        <p:spPr>
          <a:xfrm>
            <a:off y="3022599" x="5626100"/>
            <a:ext cy="127000" cx="0"/>
          </a:xfrm>
          <a:prstGeom prst="straightConnector1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54" name="Shape 154"/>
          <p:cNvCxnSpPr>
            <a:stCxn id="125" idx="2"/>
            <a:endCxn id="129" idx="0"/>
          </p:cNvCxnSpPr>
          <p:nvPr/>
        </p:nvCxnSpPr>
        <p:spPr>
          <a:xfrm>
            <a:off y="3682999" x="5626100"/>
            <a:ext cy="127000" cx="0"/>
          </a:xfrm>
          <a:prstGeom prst="straightConnector1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55" name="Shape 155"/>
          <p:cNvCxnSpPr>
            <a:stCxn id="129" idx="2"/>
            <a:endCxn id="134" idx="0"/>
          </p:cNvCxnSpPr>
          <p:nvPr/>
        </p:nvCxnSpPr>
        <p:spPr>
          <a:xfrm>
            <a:off y="4343399" x="5626100"/>
            <a:ext cy="127000" cx="0"/>
          </a:xfrm>
          <a:prstGeom prst="straightConnector1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56" name="Shape 156"/>
          <p:cNvCxnSpPr>
            <a:stCxn id="134" idx="2"/>
            <a:endCxn id="138" idx="0"/>
          </p:cNvCxnSpPr>
          <p:nvPr/>
        </p:nvCxnSpPr>
        <p:spPr>
          <a:xfrm>
            <a:off y="5003799" x="5626100"/>
            <a:ext cy="127000" cx="0"/>
          </a:xfrm>
          <a:prstGeom prst="straightConnector1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57" name="Shape 157"/>
          <p:cNvCxnSpPr>
            <a:stCxn id="118" idx="2"/>
            <a:endCxn id="126" idx="0"/>
          </p:cNvCxnSpPr>
          <p:nvPr/>
        </p:nvCxnSpPr>
        <p:spPr>
          <a:xfrm>
            <a:off y="2666999" x="7734300"/>
            <a:ext cy="482600" cx="0"/>
          </a:xfrm>
          <a:prstGeom prst="straightConnector1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58" name="Shape 158"/>
          <p:cNvCxnSpPr>
            <a:stCxn id="126" idx="2"/>
            <a:endCxn id="130" idx="0"/>
          </p:cNvCxnSpPr>
          <p:nvPr/>
        </p:nvCxnSpPr>
        <p:spPr>
          <a:xfrm>
            <a:off y="3682999" x="7734300"/>
            <a:ext cy="127000" cx="0"/>
          </a:xfrm>
          <a:prstGeom prst="straightConnector1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59" name="Shape 159"/>
          <p:cNvCxnSpPr>
            <a:stCxn id="130" idx="2"/>
            <a:endCxn id="135" idx="0"/>
          </p:cNvCxnSpPr>
          <p:nvPr/>
        </p:nvCxnSpPr>
        <p:spPr>
          <a:xfrm>
            <a:off y="4343399" x="7734300"/>
            <a:ext cy="127000" cx="0"/>
          </a:xfrm>
          <a:prstGeom prst="straightConnector1">
            <a:avLst/>
          </a:prstGeom>
          <a:noFill/>
          <a:ln w="9525" cap="flat">
            <a:solidFill>
              <a:srgbClr val="4A7DBB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160" name="Shape 160"/>
          <p:cNvSpPr/>
          <p:nvPr/>
        </p:nvSpPr>
        <p:spPr>
          <a:xfrm>
            <a:off y="3288792" x="4432300"/>
            <a:ext cy="255016" cx="279399"/>
          </a:xfrm>
          <a:prstGeom prst="leftRightArrow">
            <a:avLst>
              <a:gd fmla="val 35060" name="adj1"/>
              <a:gd fmla="val 31538" name="adj2"/>
            </a:avLst>
          </a:prstGeom>
          <a:solidFill>
            <a:srgbClr val="F7F065"/>
          </a:solidFill>
          <a:ln w="9525" cap="flat">
            <a:solidFill>
              <a:srgbClr val="395E8A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1" name="Shape 161"/>
          <p:cNvSpPr/>
          <p:nvPr/>
        </p:nvSpPr>
        <p:spPr>
          <a:xfrm>
            <a:off y="3949192" x="4432300"/>
            <a:ext cy="255016" cx="279399"/>
          </a:xfrm>
          <a:prstGeom prst="leftRightArrow">
            <a:avLst>
              <a:gd fmla="val 35060" name="adj1"/>
              <a:gd fmla="val 31538" name="adj2"/>
            </a:avLst>
          </a:prstGeom>
          <a:solidFill>
            <a:srgbClr val="F7F065"/>
          </a:solidFill>
          <a:ln w="9525" cap="flat">
            <a:solidFill>
              <a:srgbClr val="395E8A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2" name="Shape 162"/>
          <p:cNvSpPr/>
          <p:nvPr/>
        </p:nvSpPr>
        <p:spPr>
          <a:xfrm>
            <a:off y="5664200" x="4905130"/>
            <a:ext cy="1092199" cx="4191000"/>
          </a:xfrm>
          <a:prstGeom prst="cloud">
            <a:avLst/>
          </a:prstGeom>
          <a:solidFill>
            <a:schemeClr val="lt1"/>
          </a:solidFill>
          <a:ln w="254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and Debugging,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Codewalks and Code Reviews,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in Pairs</a:t>
            </a:r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for Week 4</a:t>
            </a:r>
          </a:p>
        </p:txBody>
      </p:sp>
      <p:sp>
        <p:nvSpPr>
          <p:cNvPr id="164" name="Shape 164"/>
          <p:cNvSpPr/>
          <p:nvPr/>
        </p:nvSpPr>
        <p:spPr>
          <a:xfrm>
            <a:off y="3176155" x="506954"/>
            <a:ext cy="506845" cx="1828800"/>
          </a:xfrm>
          <a:prstGeom prst="roundRect">
            <a:avLst>
              <a:gd fmla="val 4685" name="adj"/>
            </a:avLst>
          </a:prstGeom>
          <a:noFill/>
          <a:ln w="38100" cap="flat">
            <a:solidFill>
              <a:srgbClr val="AC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5" name="Shape 165"/>
          <p:cNvSpPr/>
          <p:nvPr/>
        </p:nvSpPr>
        <p:spPr>
          <a:xfrm>
            <a:off y="2515755" x="2600361"/>
            <a:ext cy="506845" cx="1828800"/>
          </a:xfrm>
          <a:prstGeom prst="roundRect">
            <a:avLst>
              <a:gd fmla="val 4685" name="adj"/>
            </a:avLst>
          </a:prstGeom>
          <a:noFill/>
          <a:ln w="38100" cap="flat">
            <a:solidFill>
              <a:srgbClr val="AC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Objectives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end of this lesson, you should be able to: 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down a data definition for information represented as a list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Notate lists using constructor, list, and write notations.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how lists are represented as singly-linked data structures, and how </a:t>
            </a:r>
            <a:r>
              <a:rPr strike="noStrike" u="none" b="1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</a:t>
            </a: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strike="noStrike" u="none" b="1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strike="noStrike" u="none" b="1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</a:t>
            </a: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work on these structures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with the basic operations on lists: </a:t>
            </a:r>
            <a:r>
              <a:rPr strike="noStrike" u="none" b="1" cap="none" baseline="0" sz="295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</a:t>
            </a: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strike="noStrike" u="none" b="1" cap="none" baseline="0" sz="295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strike="noStrike" u="none" b="1" cap="none" baseline="0" sz="295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Lists: A Handy Construct for Sequences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Sequences of data items arise so often that Racket has a standard way of representing them.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information in Racket is represented by </a:t>
            </a:r>
            <a:r>
              <a:rPr strike="noStrike" u="none" b="0" cap="none" baseline="0" sz="2950" lang="en-US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lists</a:t>
            </a: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5555"/>
              <a:buFont typeface="Arial"/>
              <a:buChar char="•"/>
            </a:pPr>
            <a:r>
              <a:rPr strike="noStrike" u="none" b="0" cap="none" baseline="0" sz="2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We’ll see lots of examples: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ListOfNumbers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ListOfDigits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ListOfStrings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8974"/>
              <a:buFont typeface="Arial"/>
              <a:buChar char="•"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ListOfBooks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 of Numbers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List of Numbers (LON) is one of: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 empty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 (cons Number LON)</a:t>
            </a:r>
          </a:p>
        </p:txBody>
      </p:sp>
      <p:sp>
        <p:nvSpPr>
          <p:cNvPr id="185" name="Shape 185"/>
          <p:cNvSpPr/>
          <p:nvPr/>
        </p:nvSpPr>
        <p:spPr>
          <a:xfrm>
            <a:off y="3543300" x="266700"/>
            <a:ext cy="2209799" cx="5410200"/>
          </a:xfrm>
          <a:prstGeom prst="rect">
            <a:avLst/>
          </a:prstGeom>
          <a:solidFill>
            <a:srgbClr val="D6E3BC"/>
          </a:solidFill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data is a kind of mixed data.  Just as we did in our previous data definitions, the data definitions for lists shows the constructor for each case. 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we have two constructors: the constant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 function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A list of numbers (or "LON") is either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the value built by applying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 number and another LON.</a:t>
            </a:r>
          </a:p>
        </p:txBody>
      </p:sp>
      <p:sp>
        <p:nvSpPr>
          <p:cNvPr id="186" name="Shape 186"/>
          <p:cNvSpPr/>
          <p:nvPr/>
        </p:nvSpPr>
        <p:spPr>
          <a:xfrm>
            <a:off y="4399401" x="6130887"/>
            <a:ext cy="2094582" cx="2209799"/>
          </a:xfrm>
          <a:prstGeom prst="rect">
            <a:avLst/>
          </a:prstGeom>
          <a:solidFill>
            <a:srgbClr val="E5B8B7"/>
          </a:solidFill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There’s no interpretation here because these lists don’t mean anything (yet).  They do not refer to any real-world information.</a:t>
            </a:r>
          </a:p>
        </p:txBody>
      </p:sp>
      <p:sp>
        <p:nvSpPr>
          <p:cNvPr id="187" name="Shape 187"/>
          <p:cNvSpPr/>
          <p:nvPr/>
        </p:nvSpPr>
        <p:spPr>
          <a:xfrm>
            <a:off y="2667000" x="6096000"/>
            <a:ext cy="1143000" cx="2666999"/>
          </a:xfrm>
          <a:prstGeom prst="rect">
            <a:avLst/>
          </a:prstGeom>
          <a:solidFill>
            <a:srgbClr val="E5B8B7"/>
          </a:solidFill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built into Racket.  We don’t need a define-structure for it.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LONs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1371600" x="470052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empty</a:t>
            </a:r>
          </a:p>
          <a:p>
            <a:pPr algn="l" rtl="0" lvl="0" marR="0" indent="0" marL="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(cons 11 empty)</a:t>
            </a:r>
          </a:p>
          <a:p>
            <a:pPr algn="l" rtl="0" lvl="0" marR="0" indent="0" marL="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(cons 22 (cons 11 empty))</a:t>
            </a:r>
          </a:p>
          <a:p>
            <a:pPr algn="l" rtl="0" lvl="0" marR="0" indent="0" marL="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(cons 33 (cons 22 (cons 11 empty)))</a:t>
            </a:r>
          </a:p>
          <a:p>
            <a:pPr algn="l" rtl="0" lvl="0" marR="0" indent="0" marL="0">
              <a:spcBef>
                <a:spcPts val="56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8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(cons 33 empty)</a:t>
            </a:r>
          </a:p>
        </p:txBody>
      </p:sp>
      <p:sp>
        <p:nvSpPr>
          <p:cNvPr id="194" name="Shape 194"/>
          <p:cNvSpPr/>
          <p:nvPr/>
        </p:nvSpPr>
        <p:spPr>
          <a:xfrm>
            <a:off y="3528405" x="150564"/>
            <a:ext cy="1200329" cx="3809999"/>
          </a:xfrm>
          <a:prstGeom prst="rect">
            <a:avLst/>
          </a:prstGeom>
          <a:solidFill>
            <a:srgbClr val="B6DDE7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1800" lang="en-US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List of Numbers (LON) is one of:</a:t>
            </a:r>
          </a:p>
          <a:p>
            <a:pPr algn="l" rtl="0" lvl="0" marR="0" indent="0" marL="0"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1800" lang="en-US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 empty</a:t>
            </a:r>
          </a:p>
          <a:p>
            <a:pPr algn="l" rtl="0" lvl="0" marR="0" indent="0" marL="0"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1800" lang="en-US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 (cons Number LON)</a:t>
            </a:r>
          </a:p>
        </p:txBody>
      </p:sp>
      <p:sp>
        <p:nvSpPr>
          <p:cNvPr id="195" name="Shape 195"/>
          <p:cNvSpPr/>
          <p:nvPr/>
        </p:nvSpPr>
        <p:spPr>
          <a:xfrm>
            <a:off y="4038600" x="3213252"/>
            <a:ext cy="2743199" cx="5714999"/>
          </a:xfrm>
          <a:prstGeom prst="rect">
            <a:avLst/>
          </a:prstGeom>
          <a:solidFill>
            <a:srgbClr val="D6E3BC"/>
          </a:solidFill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are some examples of LONs.  </a:t>
            </a:r>
          </a:p>
          <a:p>
            <a:r>
              <a:t/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LON by the data definition.</a:t>
            </a:r>
          </a:p>
          <a:p>
            <a:r>
              <a:t/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(cons 11 empty)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LON because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number and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LON.  </a:t>
            </a:r>
          </a:p>
          <a:p>
            <a:r>
              <a:t/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(cons 22 (cons 11 empty))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LON because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number and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(cons 11 empty)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LON.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so on.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 of Digits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Digit is one of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"0" | "1" | "2" | ... | "9"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List of Digits (LOD) is one of: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 empty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32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 (cons Digit LOD)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y="1219200" x="228600"/>
            <a:ext cy="369332" cx="18473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03" name="Shape 203"/>
          <p:cNvSpPr/>
          <p:nvPr/>
        </p:nvSpPr>
        <p:spPr>
          <a:xfrm>
            <a:off y="4114800" x="5029200"/>
            <a:ext cy="2362200" cx="3657600"/>
          </a:xfrm>
          <a:prstGeom prst="rect">
            <a:avLst/>
          </a:prstGeom>
          <a:solidFill>
            <a:srgbClr val="D6E3BC"/>
          </a:solidFill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Let's do it again, this time with digits.</a:t>
            </a:r>
          </a:p>
          <a:p>
            <a:r>
              <a:t/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define a Digit to be one of the strings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"0"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"1"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etc., through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"9"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List of Digits (LOD) is either empty or the cons of a Digit and a List of Digits.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