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1BD674E-D480-4B73-9C81-B4B46F41EDC4}">
  <a:tblStyle styleName="Table_0" styleId="{01BD674E-D480-4B73-9C81-B4B46F41EDC4}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onsolas"/>
              <a:buNone/>
              <a:defRPr b="1"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reativecommons.org/licenses/by-nc/3.0/" Type="http://schemas.openxmlformats.org/officeDocument/2006/relationships/hyperlink" TargetMode="External" Id="rId4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s5010.ccs.neu.edu/gp4.3.html" Type="http://schemas.openxmlformats.org/officeDocument/2006/relationships/hyperlink" TargetMode="External" Id="rId4"/><Relationship Target="http://cs5010.ccs.neu.edu/gp4.3.html" Type="http://schemas.openxmlformats.org/officeDocument/2006/relationships/hyperlink" TargetMode="External" Id="rId3"/><Relationship Target="https://docs.google.com/presentation/d/1jiGwjrgyrWKqfLFNtIhzo8F7mWcdz-s5TcYAEArDsiE/edit?usp=sharing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re.plt-scheme.org/docs/html/htdp-langs/cond.html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List Template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Lesson 4.2</a:t>
            </a:r>
          </a:p>
          <a:p>
            <a:r>
              <a:t/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7112000" x="0"/>
            <a:ext cy="64633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TexPoint fonts used in EMF.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TexPoint manual before you delete this box.: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y="6314758" x="120650"/>
            <a:ext cy="400109" cx="8902700"/>
            <a:chOff y="6314758" x="120650"/>
            <a:chExt cy="400109" cx="8902700"/>
          </a:xfrm>
        </p:grpSpPr>
        <p:pic>
          <p:nvPicPr>
            <p:cNvPr id="94" name="Shape 9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373082" x="120650"/>
              <a:ext cy="283464" cx="804672"/>
            </a:xfrm>
            <a:prstGeom prst="rect">
              <a:avLst/>
            </a:prstGeom>
          </p:spPr>
        </p:pic>
        <p:sp>
          <p:nvSpPr>
            <p:cNvPr id="95" name="Shape 95"/>
            <p:cNvSpPr txBox="1"/>
            <p:nvPr/>
          </p:nvSpPr>
          <p:spPr>
            <a:xfrm>
              <a:off y="6314758" x="925321"/>
              <a:ext cy="400109" cx="8098028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© Mitchell Wand, 2012-2013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work is licensed under a </a:t>
              </a:r>
              <a:r>
                <a:rPr strike="noStrike" u="sng" b="0" cap="none" baseline="0" sz="1000" lang="en-US" i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Creative Commons Attribution-NonCommercial 3.0 Unported License</a:t>
              </a:r>
              <a:r>
                <a:rPr strike="noStrike" u="none" b="0" cap="none" baseline="0" sz="1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Questions for TLState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623217" x="446314"/>
            <a:ext cy="4525963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tls-fn : TLState -&gt; ??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;(define (tls-fn tls)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(cond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[(string=? tls "red") ...]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[(string=? tls "yellow") ...]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[(string=? tls "green") ...]))</a:t>
            </a:r>
          </a:p>
          <a:p>
            <a:r>
              <a:t/>
            </a:r>
          </a:p>
        </p:txBody>
      </p:sp>
      <p:sp>
        <p:nvSpPr>
          <p:cNvPr id="166" name="Shape 166"/>
          <p:cNvSpPr/>
          <p:nvPr/>
        </p:nvSpPr>
        <p:spPr>
          <a:xfrm>
            <a:off y="1447800" x="6248400"/>
            <a:ext cy="914400" cx="259080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What's the answer for "red"?</a:t>
            </a:r>
          </a:p>
        </p:txBody>
      </p:sp>
      <p:sp>
        <p:nvSpPr>
          <p:cNvPr id="167" name="Shape 167"/>
          <p:cNvSpPr/>
          <p:nvPr/>
        </p:nvSpPr>
        <p:spPr>
          <a:xfrm>
            <a:off y="2971800" x="6553200"/>
            <a:ext cy="914400" cx="259080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What's the answer for "yellow"?</a:t>
            </a:r>
          </a:p>
        </p:txBody>
      </p:sp>
      <p:sp>
        <p:nvSpPr>
          <p:cNvPr id="168" name="Shape 168"/>
          <p:cNvSpPr/>
          <p:nvPr/>
        </p:nvSpPr>
        <p:spPr>
          <a:xfrm>
            <a:off y="4724400" x="5943600"/>
            <a:ext cy="914400" cx="259080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What's the answer for "green"?</a:t>
            </a:r>
          </a:p>
        </p:txBody>
      </p:sp>
      <p:sp>
        <p:nvSpPr>
          <p:cNvPr id="169" name="Shape 169"/>
          <p:cNvSpPr/>
          <p:nvPr/>
        </p:nvSpPr>
        <p:spPr>
          <a:xfrm>
            <a:off y="4457700" x="457200"/>
            <a:ext cy="2400300" cx="50291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questions are the same, no matter what function we are defining.</a:t>
            </a:r>
          </a:p>
          <a:p>
            <a:r>
              <a:t/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finish the function definition, all we do is to fill in the blanks with the answers.</a:t>
            </a:r>
          </a:p>
        </p:txBody>
      </p:sp>
      <p:cxnSp>
        <p:nvCxnSpPr>
          <p:cNvPr id="170" name="Shape 170"/>
          <p:cNvCxnSpPr>
            <a:stCxn id="166" idx="1"/>
          </p:cNvCxnSpPr>
          <p:nvPr/>
        </p:nvCxnSpPr>
        <p:spPr>
          <a:xfrm flipH="1">
            <a:off y="1905000" x="5333999"/>
            <a:ext cy="1066799" cx="914400"/>
          </a:xfrm>
          <a:prstGeom prst="straightConnector1">
            <a:avLst/>
          </a:prstGeom>
          <a:noFill/>
          <a:ln w="12700" cap="flat">
            <a:solidFill>
              <a:schemeClr val="dk1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71" name="Shape 171"/>
          <p:cNvCxnSpPr>
            <a:stCxn id="167" idx="1"/>
          </p:cNvCxnSpPr>
          <p:nvPr/>
        </p:nvCxnSpPr>
        <p:spPr>
          <a:xfrm flipH="1">
            <a:off y="3429000" x="5943600"/>
            <a:ext cy="76199" cx="609599"/>
          </a:xfrm>
          <a:prstGeom prst="straightConnector1">
            <a:avLst/>
          </a:prstGeom>
          <a:noFill/>
          <a:ln w="12700" cap="flat">
            <a:solidFill>
              <a:schemeClr val="dk1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72" name="Shape 172"/>
          <p:cNvCxnSpPr>
            <a:stCxn id="168" idx="0"/>
          </p:cNvCxnSpPr>
          <p:nvPr/>
        </p:nvCxnSpPr>
        <p:spPr>
          <a:xfrm rot="10800000">
            <a:off y="4191000" x="5791200"/>
            <a:ext cy="533399" cx="1447800"/>
          </a:xfrm>
          <a:prstGeom prst="straightConnector1">
            <a:avLst/>
          </a:prstGeom>
          <a:noFill/>
          <a:ln w="12700" cap="flat">
            <a:solidFill>
              <a:schemeClr val="dk1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list-fn : ListOf&lt;X&gt; -&gt; ??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lst)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(rest lst)))]))</a:t>
            </a:r>
          </a:p>
        </p:txBody>
      </p:sp>
      <p:sp>
        <p:nvSpPr>
          <p:cNvPr id="178" name="Shape 178"/>
          <p:cNvSpPr/>
          <p:nvPr/>
        </p:nvSpPr>
        <p:spPr>
          <a:xfrm>
            <a:off y="4949026" x="187325"/>
            <a:ext cy="1108199" cx="31241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the template questions for the list template.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questions for ListOf&lt;X&gt;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y="2134772" x="4444680"/>
            <a:ext cy="1323534" cx="4425000"/>
            <a:chOff y="2134772" x="4444680"/>
            <a:chExt cy="1323534" cx="4425000"/>
          </a:xfrm>
        </p:grpSpPr>
        <p:sp>
          <p:nvSpPr>
            <p:cNvPr id="181" name="Shape 181"/>
            <p:cNvSpPr/>
            <p:nvPr/>
          </p:nvSpPr>
          <p:spPr>
            <a:xfrm>
              <a:off y="2134772" x="5593080"/>
              <a:ext cy="1323534" cx="3276600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What's the answer for the empty list?</a:t>
              </a:r>
            </a:p>
          </p:txBody>
        </p:sp>
        <p:cxnSp>
          <p:nvCxnSpPr>
            <p:cNvPr id="182" name="Shape 182"/>
            <p:cNvCxnSpPr>
              <a:stCxn id="181" idx="1"/>
            </p:cNvCxnSpPr>
            <p:nvPr/>
          </p:nvCxnSpPr>
          <p:spPr>
            <a:xfrm flipH="1">
              <a:off y="2796539" x="4444680"/>
              <a:ext cy="476999" cx="1148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183" name="Shape 183"/>
          <p:cNvGrpSpPr/>
          <p:nvPr/>
        </p:nvGrpSpPr>
        <p:grpSpPr>
          <a:xfrm>
            <a:off y="4235303" x="3142199"/>
            <a:ext cy="2304854" cx="5596987"/>
            <a:chOff y="4235303" x="3142199"/>
            <a:chExt cy="2304854" cx="5596987"/>
          </a:xfrm>
        </p:grpSpPr>
        <p:sp>
          <p:nvSpPr>
            <p:cNvPr id="184" name="Shape 184"/>
            <p:cNvSpPr/>
            <p:nvPr/>
          </p:nvSpPr>
          <p:spPr>
            <a:xfrm>
              <a:off y="4724400" x="3962400"/>
              <a:ext cy="1815758" cx="4776787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85" name="Shape 185"/>
            <p:cNvCxnSpPr/>
            <p:nvPr/>
          </p:nvCxnSpPr>
          <p:spPr>
            <a:xfrm rot="10800000">
              <a:off y="4235303" x="3142199"/>
              <a:ext cy="1402799" cx="820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do some examples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be working with the list template a lot, so let’s do some examples to illustrate how it goes.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do 5 examples, starting with one that’s very simple and working up to more complicated ones.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lon-length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lon-length : ListOf&lt;Number&gt; -&gt; Number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GIVEN: a ListOf&lt;Number&gt;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RETURNS: its length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EXAMPLES: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(lon-length empty) = 0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(lon-length (cons 11 empty)) = 1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(lon-length (cons 33 (cons 11 empty))) = 2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STRATEGY: Structural Decomposition on 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lst : ListOf&lt;Number&gt;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lon-length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lon-length : LON -&gt; Number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 a LON, find its length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(lon-length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(lon-length (rest lst)))]))</a:t>
            </a:r>
          </a:p>
          <a:p>
            <a:r>
              <a:t/>
            </a:r>
          </a:p>
        </p:txBody>
      </p:sp>
      <p:sp>
        <p:nvSpPr>
          <p:cNvPr id="204" name="Shape 204"/>
          <p:cNvSpPr/>
          <p:nvPr/>
        </p:nvSpPr>
        <p:spPr>
          <a:xfrm>
            <a:off y="4572000" x="228600"/>
            <a:ext cy="1524000" cx="26669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start by copying the template and changing  list-fn to lon-length. 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1571875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lon-length : LON -&gt; Number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 a LON, find its length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(lon-length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+ 1 </a:t>
            </a:r>
            <a:r>
              <a:rPr strike="sngStrike" u="none" b="1" cap="none" baseline="0" sz="2000" lang="en-US" i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(lon-length (rest lst)))]))</a:t>
            </a:r>
          </a:p>
          <a:p>
            <a:r>
              <a:t/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1571875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lon-length : LON -&gt; Number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 a LON, find its length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(lon-length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(lon-length (rest lst)))]))</a:t>
            </a:r>
          </a:p>
          <a:p>
            <a:r>
              <a:t/>
            </a: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lon-length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y="3853542" x="2317433"/>
            <a:ext cy="2349158" cx="5614987"/>
            <a:chOff y="4190999" x="3124200"/>
            <a:chExt cy="2349158" cx="5614987"/>
          </a:xfrm>
        </p:grpSpPr>
        <p:sp>
          <p:nvSpPr>
            <p:cNvPr id="213" name="Shape 213"/>
            <p:cNvSpPr/>
            <p:nvPr/>
          </p:nvSpPr>
          <p:spPr>
            <a:xfrm>
              <a:off y="4724400" x="3962400"/>
              <a:ext cy="1815758" cx="4776787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214" name="Shape 214"/>
            <p:cNvCxnSpPr/>
            <p:nvPr/>
          </p:nvCxnSpPr>
          <p:spPr>
            <a:xfrm rot="10800000">
              <a:off y="4190999" x="3124200"/>
              <a:ext cy="1441279" cx="838199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sp>
        <p:nvSpPr>
          <p:cNvPr id="215" name="Shape 215"/>
          <p:cNvSpPr/>
          <p:nvPr/>
        </p:nvSpPr>
        <p:spPr>
          <a:xfrm>
            <a:off y="4305312" x="228600"/>
            <a:ext cy="1979018" cx="2279332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we answer the template questions.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y="1872342" x="3471419"/>
            <a:ext cy="1323534" cx="4461000"/>
            <a:chOff y="1872342" x="3471419"/>
            <a:chExt cy="1323534" cx="4461000"/>
          </a:xfrm>
        </p:grpSpPr>
        <p:sp>
          <p:nvSpPr>
            <p:cNvPr id="217" name="Shape 217"/>
            <p:cNvSpPr/>
            <p:nvPr/>
          </p:nvSpPr>
          <p:spPr>
            <a:xfrm>
              <a:off y="1872342" x="4655819"/>
              <a:ext cy="1323534" cx="3276600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What's the answer for the empty list?</a:t>
              </a:r>
            </a:p>
          </p:txBody>
        </p:sp>
        <p:cxnSp>
          <p:nvCxnSpPr>
            <p:cNvPr id="218" name="Shape 218"/>
            <p:cNvCxnSpPr>
              <a:stCxn id="217" idx="1"/>
            </p:cNvCxnSpPr>
            <p:nvPr/>
          </p:nvCxnSpPr>
          <p:spPr>
            <a:xfrm flipH="1">
              <a:off y="2534110" x="3471419"/>
              <a:ext cy="611399" cx="1184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is self-referential, too</a:t>
            </a:r>
          </a:p>
        </p:txBody>
      </p:sp>
      <p:sp>
        <p:nvSpPr>
          <p:cNvPr id="224" name="Shape 224"/>
          <p:cNvSpPr/>
          <p:nvPr/>
        </p:nvSpPr>
        <p:spPr>
          <a:xfrm rot="-6939993">
            <a:off y="2970572" x="2608092"/>
            <a:ext cy="484631" cx="9784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53734">
              <a:alpha val="45882"/>
            </a:srgbClr>
          </a:solidFill>
          <a:ln w="127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lon-length : LON -&gt; Number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 a LON, find its length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lon-length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0]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(+ 1 </a:t>
            </a:r>
            <a:r>
              <a:rPr strike="sngStrike" u="none" b="1" cap="none" baseline="0" sz="2000" lang="en-US" i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lon-length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(rest lst)))]))</a:t>
            </a:r>
          </a:p>
          <a:p>
            <a:r>
              <a:t/>
            </a:r>
          </a:p>
        </p:txBody>
      </p:sp>
      <p:sp>
        <p:nvSpPr>
          <p:cNvPr id="226" name="Shape 226"/>
          <p:cNvSpPr/>
          <p:nvPr/>
        </p:nvSpPr>
        <p:spPr>
          <a:xfrm>
            <a:off y="4572000" x="3733800"/>
            <a:ext cy="1447800" cx="4572000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Self-reference in the data definition leads to self-reference in the template;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Self-reference in the template leads to self-reference in the code.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 lon-sum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524000" x="3048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lon-sum : LON -&gt; Number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GIVEN: a list of numbers 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RETURNS: the sum of the numbers in the list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EXAMPLES: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(lon-sum empty) = 0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(lon-sum (cons 11 empty)) = 11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(lon-sum (cons 33 (cons 11 empty))) = 44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(lon-sum (cons 10 (cons 20 (cons 3 empty)))) = 33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STRATEGY: Structural Decomposition on lst : LON</a:t>
            </a:r>
          </a:p>
        </p:txBody>
      </p:sp>
      <p:sp>
        <p:nvSpPr>
          <p:cNvPr id="233" name="Shape 233"/>
          <p:cNvSpPr/>
          <p:nvPr/>
        </p:nvSpPr>
        <p:spPr>
          <a:xfrm>
            <a:off y="5257800" x="3886200"/>
            <a:ext cy="914400" cx="373380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Here's another example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 lon-sum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lon-sum : LON -&gt; Number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(lon-sum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(lon-sum (rest lst)))]))</a:t>
            </a:r>
          </a:p>
          <a:p>
            <a:r>
              <a:t/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y="3497747" x="2300016"/>
            <a:ext cy="2349158" cx="5614987"/>
            <a:chOff y="4190999" x="3124200"/>
            <a:chExt cy="2349158" cx="5614987"/>
          </a:xfrm>
        </p:grpSpPr>
        <p:sp>
          <p:nvSpPr>
            <p:cNvPr id="241" name="Shape 241"/>
            <p:cNvSpPr/>
            <p:nvPr/>
          </p:nvSpPr>
          <p:spPr>
            <a:xfrm>
              <a:off y="4724400" x="3962400"/>
              <a:ext cy="1815758" cx="4776787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242" name="Shape 242"/>
            <p:cNvCxnSpPr/>
            <p:nvPr/>
          </p:nvCxnSpPr>
          <p:spPr>
            <a:xfrm rot="10800000">
              <a:off y="4190999" x="3124200"/>
              <a:ext cy="1441279" cx="838199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sp>
        <p:nvSpPr>
          <p:cNvPr id="243" name="Shape 243"/>
          <p:cNvSpPr txBox="1"/>
          <p:nvPr/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lon-sum : LON -&gt; Number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(lon-sum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(lon-sum (rest lst)))]))</a:t>
            </a:r>
          </a:p>
          <a:p>
            <a:r>
              <a:t/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y="1532267" x="3570619"/>
            <a:ext cy="1323599" cx="4461000"/>
            <a:chOff y="1872342" x="3471419"/>
            <a:chExt cy="1323599" cx="4461000"/>
          </a:xfrm>
        </p:grpSpPr>
        <p:sp>
          <p:nvSpPr>
            <p:cNvPr id="245" name="Shape 245"/>
            <p:cNvSpPr/>
            <p:nvPr/>
          </p:nvSpPr>
          <p:spPr>
            <a:xfrm>
              <a:off y="1872342" x="4655819"/>
              <a:ext cy="1323599" cx="3276600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What's the answer for the empty list?</a:t>
              </a:r>
            </a:p>
          </p:txBody>
        </p:sp>
        <p:cxnSp>
          <p:nvCxnSpPr>
            <p:cNvPr id="246" name="Shape 246"/>
            <p:cNvCxnSpPr>
              <a:stCxn id="245" idx="1"/>
            </p:cNvCxnSpPr>
            <p:nvPr/>
          </p:nvCxnSpPr>
          <p:spPr>
            <a:xfrm flipH="1">
              <a:off y="2534142" x="3471419"/>
              <a:ext cy="611399" cx="1184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this work: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lon-sum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(cons 11 (cons 22 (cons 33 empty))))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(+ 11  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lon-sum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(cons 22 (cons 33 empty))))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(+ 11  (+ 22    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lon-sum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(cons 33 empty))))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(+ 11  (+ 22    (+ 33    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lon-sum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empty))))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(+ 11  (+ 22    (+ 33    0)))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(+ 11  (+ 22    33))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(+ 11  55)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66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this lesson you should be able to: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down the template for list data.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structural decomposition strategy for list data to write simple functions on lists.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3: double-all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double-all : LON -&gt; LON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GIVEN: a LON, 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RETURNS: a list just like the original, but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with each number doubled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EXAMPLES: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(double-all empty) = empty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(double-all (cons 11 empty)) 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= (cons 22 empty)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(double-all (cons 33 (cons 11 empty)))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= (cons 66 (cons 22 empty))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STRATEGY: Structural decomposition on 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lon : LON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3: double-all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3716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double-all : LON -&gt; LON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(double-all lst)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(double-all (rest lst)))]))</a:t>
            </a:r>
          </a:p>
          <a:p>
            <a:r>
              <a:t/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y="1524000" x="3760945"/>
            <a:ext cy="1323536" cx="4678680"/>
            <a:chOff y="1447799" x="3474719"/>
            <a:chExt cy="1323536" cx="4678680"/>
          </a:xfrm>
        </p:grpSpPr>
        <p:sp>
          <p:nvSpPr>
            <p:cNvPr id="266" name="Shape 266"/>
            <p:cNvSpPr/>
            <p:nvPr/>
          </p:nvSpPr>
          <p:spPr>
            <a:xfrm>
              <a:off y="1447799" x="4876800"/>
              <a:ext cy="1323534" cx="3276600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What's the answer for the empty list?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y="1753772" x="3474719"/>
              <a:ext cy="1017562" cx="1392701"/>
            </a:xfrm>
            <a:custGeom>
              <a:pathLst>
                <a:path w="1392702" extrusionOk="0" h="1017563">
                  <a:moveTo>
                    <a:pt y="145366" x="1392702"/>
                  </a:moveTo>
                  <a:cubicBezTo>
                    <a:pt y="72683" x="1121898"/>
                    <a:pt y="0" x="851095"/>
                    <a:pt y="145366" x="618978"/>
                  </a:cubicBezTo>
                  <a:cubicBezTo>
                    <a:pt y="290732" x="386861"/>
                    <a:pt y="1017563" x="0"/>
                    <a:pt y="1017563" x="0"/>
                  </a:cubicBezTo>
                  <a:lnTo>
                    <a:pt y="1017563" x="0"/>
                  </a:lnTo>
                </a:path>
              </a:pathLst>
            </a:cu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268" name="Shape 268"/>
          <p:cNvGrpSpPr/>
          <p:nvPr/>
        </p:nvGrpSpPr>
        <p:grpSpPr>
          <a:xfrm>
            <a:off y="3650733" x="2873693"/>
            <a:ext cy="2349158" cx="5614987"/>
            <a:chOff y="4190999" x="3124200"/>
            <a:chExt cy="2349158" cx="5614987"/>
          </a:xfrm>
        </p:grpSpPr>
        <p:sp>
          <p:nvSpPr>
            <p:cNvPr id="269" name="Shape 269"/>
            <p:cNvSpPr/>
            <p:nvPr/>
          </p:nvSpPr>
          <p:spPr>
            <a:xfrm>
              <a:off y="4724400" x="3962400"/>
              <a:ext cy="1815758" cx="4776787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270" name="Shape 270"/>
            <p:cNvCxnSpPr/>
            <p:nvPr/>
          </p:nvCxnSpPr>
          <p:spPr>
            <a:xfrm rot="10800000">
              <a:off y="4190999" x="3124200"/>
              <a:ext cy="1441279" cx="838199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sp>
        <p:nvSpPr>
          <p:cNvPr id="271" name="Shape 271"/>
          <p:cNvSpPr txBox="1"/>
          <p:nvPr/>
        </p:nvSpPr>
        <p:spPr>
          <a:xfrm>
            <a:off y="13716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double-all : LON -&gt; LON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(double-all lst)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(cons (* 2 (first lst))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(double-all (rest lst)))]))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4: remove-evens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remove-evens : LON -&gt; LON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GIVEN: a LON, 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RETURNS: a list just like the original, but with all the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even numbers removed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EXAMPLES: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(remove-evens empty) = empty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(remove-evens (cons 12 empty)) = empty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list-22-11-13-46-7 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(cons 22 (cons 11 (cons 13 (cons 46 (cons 7 empty))))))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(remove-evens list-22-11-13-46-7)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= (cons 11 (cons 13 (cons 7 empty)))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STRATEGY: Structural decomposition on lst : LON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/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remove-evens : LON -&gt; LON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(remove-evens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(if (even?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lst)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(remove-evens (rest lst))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(cons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(remove-evens (rest lst))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4: remove-evens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remove-evens : LON -&gt; LON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(remove-evens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(remove-evens (rest lst)))]))</a:t>
            </a:r>
          </a:p>
          <a:p>
            <a:r>
              <a:t/>
            </a:r>
          </a:p>
          <a:p>
            <a:r>
              <a:t/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y="1447800" x="3292792"/>
            <a:ext cy="1323536" cx="4678680"/>
            <a:chOff y="1447799" x="3474719"/>
            <a:chExt cy="1323536" cx="4678680"/>
          </a:xfrm>
        </p:grpSpPr>
        <p:sp>
          <p:nvSpPr>
            <p:cNvPr id="286" name="Shape 286"/>
            <p:cNvSpPr/>
            <p:nvPr/>
          </p:nvSpPr>
          <p:spPr>
            <a:xfrm>
              <a:off y="1447799" x="4876800"/>
              <a:ext cy="1323534" cx="3276600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What's the answer for the empty list?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y="1753772" x="3474719"/>
              <a:ext cy="1017562" cx="1392701"/>
            </a:xfrm>
            <a:custGeom>
              <a:pathLst>
                <a:path w="1392702" extrusionOk="0" h="1017563">
                  <a:moveTo>
                    <a:pt y="145366" x="1392702"/>
                  </a:moveTo>
                  <a:cubicBezTo>
                    <a:pt y="72683" x="1121898"/>
                    <a:pt y="0" x="851095"/>
                    <a:pt y="145366" x="618978"/>
                  </a:cubicBezTo>
                  <a:cubicBezTo>
                    <a:pt y="290732" x="386861"/>
                    <a:pt y="1017563" x="0"/>
                    <a:pt y="1017563" x="0"/>
                  </a:cubicBezTo>
                  <a:lnTo>
                    <a:pt y="1017563" x="0"/>
                  </a:lnTo>
                </a:path>
              </a:pathLst>
            </a:cu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288" name="Shape 288"/>
          <p:cNvGrpSpPr/>
          <p:nvPr/>
        </p:nvGrpSpPr>
        <p:grpSpPr>
          <a:xfrm>
            <a:off y="3428999" x="2285999"/>
            <a:ext cy="2960132" cx="6224587"/>
            <a:chOff y="3580025" x="2514599"/>
            <a:chExt cy="2960132" cx="6224587"/>
          </a:xfrm>
        </p:grpSpPr>
        <p:sp>
          <p:nvSpPr>
            <p:cNvPr id="289" name="Shape 289"/>
            <p:cNvSpPr/>
            <p:nvPr/>
          </p:nvSpPr>
          <p:spPr>
            <a:xfrm>
              <a:off y="4724400" x="3962400"/>
              <a:ext cy="1815758" cx="4776787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290" name="Shape 290"/>
            <p:cNvCxnSpPr/>
            <p:nvPr/>
          </p:nvCxnSpPr>
          <p:spPr>
            <a:xfrm rot="10800000">
              <a:off y="3580025" x="2514599"/>
              <a:ext cy="2052253" cx="1447800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4: remove-evens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remove-evens : LON -&gt; LON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(remove-evens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(if (even?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lst)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(remove-evens (rest lst))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(cons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(remove-evens (rest lst))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97" name="Shape 297"/>
          <p:cNvSpPr/>
          <p:nvPr/>
        </p:nvSpPr>
        <p:spPr>
          <a:xfrm>
            <a:off y="3048000" x="1905000"/>
            <a:ext cy="1600199" cx="5333999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8" name="Shape 298"/>
          <p:cNvSpPr/>
          <p:nvPr/>
        </p:nvSpPr>
        <p:spPr>
          <a:xfrm>
            <a:off y="5257800" x="2895600"/>
            <a:ext cy="1066799" cx="48767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that this is a legal functional combination of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(first lst)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(remove-evens (rest lst))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</a:p>
        </p:txBody>
      </p:sp>
      <p:cxnSp>
        <p:nvCxnSpPr>
          <p:cNvPr id="299" name="Shape 299"/>
          <p:cNvCxnSpPr>
            <a:stCxn id="298" idx="0"/>
          </p:cNvCxnSpPr>
          <p:nvPr/>
        </p:nvCxnSpPr>
        <p:spPr>
          <a:xfrm rot="10800000">
            <a:off y="4648200" x="4952999"/>
            <a:ext cy="609599" cx="381000"/>
          </a:xfrm>
          <a:prstGeom prst="straightConnector1">
            <a:avLst/>
          </a:prstGeom>
          <a:noFill/>
          <a:ln w="12700" cap="flat">
            <a:solidFill>
              <a:schemeClr val="dk1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5: remove-first-even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remove-first-even : LON -&gt; LON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GIVEN: a LON, 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RETURNS: a list just like the original, but with all the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even numbers removed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EXAMPLES: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(remove-first-even empty) = empty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(remove-first-even (cons 12 empty)) = empty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list-22-11-13-46-7 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(cons 22 (cons 11 (cons 13 (cons 46 (cons 7 empty))))))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(remove-first-even list-22-11-13-46-7)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= (cons 11 (cons 13 (cons 7 empty)))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STRATEGY: Structural decomposition on lst : LON</a:t>
            </a:r>
          </a:p>
        </p:txBody>
      </p:sp>
      <p:grpSp>
        <p:nvGrpSpPr>
          <p:cNvPr id="306" name="Shape 306"/>
          <p:cNvGrpSpPr/>
          <p:nvPr/>
        </p:nvGrpSpPr>
        <p:grpSpPr>
          <a:xfrm>
            <a:off y="5486399" x="609600"/>
            <a:ext cy="1295400" cx="3276600"/>
            <a:chOff y="5486399" x="609600"/>
            <a:chExt cy="1295400" cx="3276600"/>
          </a:xfrm>
        </p:grpSpPr>
        <p:sp>
          <p:nvSpPr>
            <p:cNvPr id="307" name="Shape 307"/>
            <p:cNvSpPr/>
            <p:nvPr/>
          </p:nvSpPr>
          <p:spPr>
            <a:xfrm>
              <a:off y="6019800" x="609600"/>
              <a:ext cy="762000" cx="3276600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Question: Why is this not a very good example?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 rot="10800000" flipH="1">
              <a:off y="5486399" x="609600"/>
              <a:ext cy="914400" cx="114298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sp>
        <p:nvSpPr>
          <p:cNvPr id="309" name="Shape 309"/>
          <p:cNvSpPr/>
          <p:nvPr/>
        </p:nvSpPr>
        <p:spPr>
          <a:xfrm>
            <a:off y="6019800" x="4038600"/>
            <a:ext cy="762000" cx="4724400"/>
          </a:xfrm>
          <a:prstGeom prst="rect">
            <a:avLst/>
          </a:prstGeom>
          <a:solidFill>
            <a:srgbClr val="F2DADA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it only shows what happens when the first even is the first element of the list.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5: remove-first-even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remove-first-even : LON -&gt; LON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(remove-first-even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(remove-first-even (rest lst)))]))</a:t>
            </a:r>
          </a:p>
          <a:p>
            <a:r>
              <a:t/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y="1447800" x="3292792"/>
            <a:ext cy="1323536" cx="4678680"/>
            <a:chOff y="1447799" x="3474719"/>
            <a:chExt cy="1323536" cx="4678680"/>
          </a:xfrm>
        </p:grpSpPr>
        <p:sp>
          <p:nvSpPr>
            <p:cNvPr id="317" name="Shape 317"/>
            <p:cNvSpPr/>
            <p:nvPr/>
          </p:nvSpPr>
          <p:spPr>
            <a:xfrm>
              <a:off y="1447799" x="4876800"/>
              <a:ext cy="1323534" cx="3276600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What's the answer for the empty list?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y="1753772" x="3474719"/>
              <a:ext cy="1017562" cx="1392701"/>
            </a:xfrm>
            <a:custGeom>
              <a:pathLst>
                <a:path w="1392702" extrusionOk="0" h="1017563">
                  <a:moveTo>
                    <a:pt y="145366" x="1392702"/>
                  </a:moveTo>
                  <a:cubicBezTo>
                    <a:pt y="72683" x="1121898"/>
                    <a:pt y="0" x="851095"/>
                    <a:pt y="145366" x="618978"/>
                  </a:cubicBezTo>
                  <a:cubicBezTo>
                    <a:pt y="290732" x="386861"/>
                    <a:pt y="1017563" x="0"/>
                    <a:pt y="1017563" x="0"/>
                  </a:cubicBezTo>
                  <a:lnTo>
                    <a:pt y="1017563" x="0"/>
                  </a:lnTo>
                </a:path>
              </a:pathLst>
            </a:cu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19" name="Shape 319"/>
          <p:cNvSpPr txBox="1"/>
          <p:nvPr/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remove-first-even : LON -&gt; LON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(remove-first-even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(remove-first-even (rest lst)))]))</a:t>
            </a:r>
          </a:p>
          <a:p>
            <a:r>
              <a:t/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y="3429000" x="304800"/>
            <a:ext cy="3034958" cx="4776787"/>
            <a:chOff y="3429000" x="304800"/>
            <a:chExt cy="3034958" cx="4776787"/>
          </a:xfrm>
        </p:grpSpPr>
        <p:sp>
          <p:nvSpPr>
            <p:cNvPr id="321" name="Shape 321"/>
            <p:cNvSpPr/>
            <p:nvPr/>
          </p:nvSpPr>
          <p:spPr>
            <a:xfrm>
              <a:off y="4648200" x="304800"/>
              <a:ext cy="1815758" cx="4776787"/>
            </a:xfrm>
            <a:prstGeom prst="rect">
              <a:avLst/>
            </a:prstGeom>
            <a:solidFill>
              <a:srgbClr val="D6E3BC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4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322" name="Shape 322"/>
            <p:cNvCxnSpPr/>
            <p:nvPr/>
          </p:nvCxnSpPr>
          <p:spPr>
            <a:xfrm rot="10800000">
              <a:off y="3429000" x="2362199"/>
              <a:ext cy="1219199" cx="330994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sp>
        <p:nvSpPr>
          <p:cNvPr id="323" name="Shape 323"/>
          <p:cNvSpPr txBox="1"/>
          <p:nvPr/>
        </p:nvSpPr>
        <p:spPr>
          <a:xfrm>
            <a:off y="1600200" x="457200"/>
            <a:ext cy="4525963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remove-first-even : LON -&gt; LON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(remove-first-even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(if (even?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lst)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strike="noStrike" u="none" b="1" cap="none" baseline="0" sz="2000" lang="en-US" i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(rest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(cons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lst)</a:t>
            </a:r>
          </a:p>
          <a:p>
            <a:pPr algn="l" rtl="0" lvl="0" marR="0" indent="-342900" marL="342900">
              <a:spcBef>
                <a:spcPts val="400"/>
              </a:spcBef>
              <a:buClr>
                <a:srgbClr val="FF0000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(remove-first-even (rest lst))</a:t>
            </a:r>
            <a:r>
              <a:rPr strike="noStrike" u="none" b="1" cap="none" baseline="0" sz="20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r>
              <a:t/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y="3124200" x="4114800"/>
            <a:ext cy="914400" cx="4343399"/>
            <a:chOff y="3124200" x="4114800"/>
            <a:chExt cy="914400" cx="4343399"/>
          </a:xfrm>
        </p:grpSpPr>
        <p:sp>
          <p:nvSpPr>
            <p:cNvPr id="325" name="Shape 325"/>
            <p:cNvSpPr/>
            <p:nvPr/>
          </p:nvSpPr>
          <p:spPr>
            <a:xfrm>
              <a:off y="3124200" x="6019800"/>
              <a:ext cy="914400" cx="2438399"/>
            </a:xfrm>
            <a:prstGeom prst="rect">
              <a:avLst/>
            </a:prstGeom>
            <a:solidFill>
              <a:srgbClr val="F2DADA"/>
            </a:solidFill>
            <a:ln w="9525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2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is OK: you don’t have to recur if you don’t need to.</a:t>
              </a:r>
            </a:p>
          </p:txBody>
        </p:sp>
        <p:cxnSp>
          <p:nvCxnSpPr>
            <p:cNvPr id="326" name="Shape 326"/>
            <p:cNvCxnSpPr/>
            <p:nvPr/>
          </p:nvCxnSpPr>
          <p:spPr>
            <a:xfrm rot="10800000">
              <a:off y="3581400" x="4114800"/>
              <a:ext cy="0" cx="1904999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now be able to: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down the template for a list data definition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structural decomposition to define simple functions on lists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questions about this lesson, ask them on the Discussion Board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strike="noStrike" u="sng" b="0" cap="none" baseline="0" sz="32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Guided Practice</a:t>
            </a:r>
            <a:r>
              <a:rPr u="sng" lang="en-US">
                <a:solidFill>
                  <a:schemeClr val="hlink"/>
                </a:solidFill>
                <a:hlinkClick r:id="rId4"/>
              </a:rPr>
              <a:t> 4.3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on to the </a:t>
            </a:r>
            <a:r>
              <a:rPr strike="noStrike" u="sng" b="0" cap="none" baseline="0" sz="32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next lesson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The ListOf&lt;X&gt; Data Definition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ListOf&lt;X&gt; is one of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   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X ListOf&lt;X&gt;)</a:t>
            </a:r>
          </a:p>
          <a:p>
            <a:r>
              <a:t/>
            </a:r>
          </a:p>
        </p:txBody>
      </p:sp>
      <p:sp>
        <p:nvSpPr>
          <p:cNvPr id="109" name="Shape 109"/>
          <p:cNvSpPr/>
          <p:nvPr/>
        </p:nvSpPr>
        <p:spPr>
          <a:xfrm>
            <a:off y="4038601" x="4191000"/>
            <a:ext cy="1066799" cx="414909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the data definition for a list of X's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definition is self-referential.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ListOf&lt;X&gt; is one of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   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X ListOf&lt;X&gt;)</a:t>
            </a:r>
          </a:p>
          <a:p>
            <a:r>
              <a:t/>
            </a:r>
          </a:p>
        </p:txBody>
      </p:sp>
      <p:sp>
        <p:nvSpPr>
          <p:cNvPr id="116" name="Shape 116"/>
          <p:cNvSpPr/>
          <p:nvPr/>
        </p:nvSpPr>
        <p:spPr>
          <a:xfrm flipH="1">
            <a:off y="1600199" x="3047999"/>
            <a:ext cy="1219200" cx="1143000"/>
          </a:xfrm>
          <a:prstGeom prst="bentArrow">
            <a:avLst>
              <a:gd fmla="val 23858" name="adj1"/>
              <a:gd fmla="val 23847" name="adj2"/>
              <a:gd fmla="val 25000" name="adj3"/>
              <a:gd fmla="val 29957" name="adj4"/>
            </a:avLst>
          </a:prstGeom>
          <a:solidFill>
            <a:srgbClr val="FF0000">
              <a:alpha val="20000"/>
            </a:srgbClr>
          </a:solidFill>
          <a:ln w="127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for List data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list-fn : ListOf&lt;X&gt; -&gt; ??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lst)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(rest lst)))]))</a:t>
            </a:r>
          </a:p>
        </p:txBody>
      </p:sp>
      <p:sp>
        <p:nvSpPr>
          <p:cNvPr id="123" name="Shape 123"/>
          <p:cNvSpPr/>
          <p:nvPr/>
        </p:nvSpPr>
        <p:spPr>
          <a:xfrm>
            <a:off y="5058492" x="5004619"/>
            <a:ext cy="1297857" cx="3097161"/>
          </a:xfrm>
          <a:prstGeom prst="rect">
            <a:avLst/>
          </a:prstGeom>
          <a:solidFill>
            <a:srgbClr val="FBD4B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that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non-empty when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called, so their invariants are satisfied.</a:t>
            </a:r>
          </a:p>
        </p:txBody>
      </p:sp>
      <p:sp>
        <p:nvSpPr>
          <p:cNvPr id="124" name="Shape 124"/>
          <p:cNvSpPr/>
          <p:nvPr/>
        </p:nvSpPr>
        <p:spPr>
          <a:xfrm>
            <a:off y="4716821" x="304800"/>
            <a:ext cy="1981199" cx="44195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the template for list data. It is just like a template for mixed data, with one change. In the second case, we get to use not just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(rest lst)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(list-fn (rest lst))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 This important change is shown in red. 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template is </a:t>
            </a:r>
            <a:r>
              <a:rPr strike="noStrike" u="none" b="0" cap="none" baseline="0" sz="440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self-referential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list-fn : ListOf&lt;X&gt; -&gt; ??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lst)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(rest lst)))]))</a:t>
            </a:r>
          </a:p>
        </p:txBody>
      </p:sp>
      <p:sp>
        <p:nvSpPr>
          <p:cNvPr id="131" name="Shape 131"/>
          <p:cNvSpPr/>
          <p:nvPr/>
        </p:nvSpPr>
        <p:spPr>
          <a:xfrm rot="-1817619">
            <a:off y="2371537" x="3856420"/>
            <a:ext cy="2012974" cx="48463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>
              <a:alpha val="52941"/>
            </a:schemeClr>
          </a:solidFill>
          <a:ln w="127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2" name="Shape 132"/>
          <p:cNvSpPr/>
          <p:nvPr/>
        </p:nvSpPr>
        <p:spPr>
          <a:xfrm>
            <a:off y="4876800" x="3429000"/>
            <a:ext cy="1600199" cx="4572000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Slogan: Self-reference in the data definition leads to self-reference in the template.</a:t>
            </a:r>
          </a:p>
        </p:txBody>
      </p:sp>
      <p:sp>
        <p:nvSpPr>
          <p:cNvPr id="133" name="Shape 133"/>
          <p:cNvSpPr/>
          <p:nvPr/>
        </p:nvSpPr>
        <p:spPr>
          <a:xfrm>
            <a:off y="4379042" x="194309"/>
            <a:ext cy="1297857" cx="3097161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(rest lst)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ListOf&lt;X&gt;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 call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the recipe for writing a template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y="1981200" x="45720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{01BD674E-D480-4B73-9C81-B4B46F41EDC4}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Question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Answer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Does the data definition distinguish among different subclasses of data?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Your template needs as many </a:t>
                      </a:r>
                      <a:r>
                        <a:rPr u="sng" lang="en-US">
                          <a:solidFill>
                            <a:schemeClr val="hlink"/>
                          </a:solidFill>
                          <a:hlinkClick r:id="rId3"/>
                        </a:rPr>
                        <a:t>cond</a:t>
                      </a:r>
                      <a:r>
                        <a:rPr lang="en-US"/>
                        <a:t> clauses as subclasses that the data definition distinguishes.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How do the subclasses differ from each other?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Use the differences to formulate a condition per clause.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Do any of the clauses deal with structured values?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If so, add appropriate selector expressions to the clause.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Does the data definition use self-references?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y="5715000" x="3124200"/>
            <a:ext cy="914400" cx="541020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got the list template by following the template recipe and adding one more step.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see how the four steps in the template recipe show up in the list template.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list-fn : ListOf&lt;X&gt; -&gt; ??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lst)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[]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[]))</a:t>
            </a:r>
          </a:p>
        </p:txBody>
      </p:sp>
      <p:sp>
        <p:nvSpPr>
          <p:cNvPr id="147" name="Shape 147"/>
          <p:cNvSpPr/>
          <p:nvPr/>
        </p:nvSpPr>
        <p:spPr>
          <a:xfrm>
            <a:off y="4724400" x="228600"/>
            <a:ext cy="1920556" cx="6302325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Write a cond clause with the correct number of clauses.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2. Write predicates that distinguish the cases.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3. For mixed data, add selectors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4. For recursive data, add a recursive call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list-fn : ListOf&lt;X&gt; -&gt; ??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lst)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...]))</a:t>
            </a:r>
          </a:p>
        </p:txBody>
      </p:sp>
      <p:sp>
        <p:nvSpPr>
          <p:cNvPr id="149" name="Shape 149"/>
          <p:cNvSpPr/>
          <p:nvPr/>
        </p:nvSpPr>
        <p:spPr>
          <a:xfrm>
            <a:off y="4724400" x="228600"/>
            <a:ext cy="1920556" cx="6302325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Write a cond clause with the correct number of clauses.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Write predicates that distinguish the cases.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3. For mixed data, add selectors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4. For recursive data, add a recursive call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list-fn : ListOf&lt;X&gt; -&gt; ??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lst)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(rest lst))]))</a:t>
            </a:r>
          </a:p>
        </p:txBody>
      </p:sp>
      <p:sp>
        <p:nvSpPr>
          <p:cNvPr id="151" name="Shape 151"/>
          <p:cNvSpPr/>
          <p:nvPr/>
        </p:nvSpPr>
        <p:spPr>
          <a:xfrm>
            <a:off y="4724400" x="228600"/>
            <a:ext cy="1920556" cx="6302325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Write a cond clause with the correct number of clauses.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Write predicates that distinguish the cases.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For mixed data, add selectors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4. For recursive data, add a recursive call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list-fn : ListOf&lt;X&gt; -&gt; ??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lst)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lst) ...]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(... (first lst)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(</a:t>
            </a:r>
            <a:r>
              <a:rPr strike="noStrike" u="none" b="1" cap="none" baseline="0" sz="28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list-fn 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(rest lst))]))</a:t>
            </a:r>
          </a:p>
        </p:txBody>
      </p:sp>
      <p:sp>
        <p:nvSpPr>
          <p:cNvPr id="153" name="Shape 153"/>
          <p:cNvSpPr/>
          <p:nvPr/>
        </p:nvSpPr>
        <p:spPr>
          <a:xfrm>
            <a:off y="4724400" x="228600"/>
            <a:ext cy="1920556" cx="6302325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Write a cond clause with the correct number of clauses.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Write predicates that distinguish the cases.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For mixed data, add selectors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For recursive data, add a recursive call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Template to Function Definition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that when we use structural decomposition, all we do is fill in the blanks.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blank, we had a question to answer: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"What's the answer for a red light?"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"What's the answer for a yellow light?"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"What's the answer for a green light?"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questions are the same, no matter what the function is.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