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6250B20-AA16-4C86-B1CF-D43A3BF25778}">
  <a:tblStyle styleName="Table_0" styleId="{76250B20-AA16-4C86-B1CF-D43A3BF25778}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defRPr strike="noStrike" u="none" b="0" cap="none" baseline="0" sz="1200" i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defRPr strike="noStrike" u="none" b="0" cap="none" baseline="0" sz="1200" i="0"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reativecommons.org/licenses/by-nc/3.0/" Type="http://schemas.openxmlformats.org/officeDocument/2006/relationships/hyperlink" TargetMode="External" Id="rId4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re.plt-scheme.org/docs/html/htdp-langs/cond.html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of Structures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Lesson 4.3</a:t>
            </a:r>
          </a:p>
          <a:p>
            <a:r>
              <a:t/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7112000" x="0"/>
            <a:ext cy="646331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TexPoint fonts used in EMF.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TexPoint manual before you delete this box.: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y="6314758" x="120650"/>
            <a:ext cy="400109" cx="8902700"/>
            <a:chOff y="6314758" x="120650"/>
            <a:chExt cy="400109" cx="8902700"/>
          </a:xfrm>
        </p:grpSpPr>
        <p:pic>
          <p:nvPicPr>
            <p:cNvPr id="88" name="Shape 8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6373082" x="120650"/>
              <a:ext cy="283464" cx="804672"/>
            </a:xfrm>
            <a:prstGeom prst="rect">
              <a:avLst/>
            </a:prstGeom>
          </p:spPr>
        </p:pic>
        <p:sp>
          <p:nvSpPr>
            <p:cNvPr id="89" name="Shape 89"/>
            <p:cNvSpPr txBox="1"/>
            <p:nvPr/>
          </p:nvSpPr>
          <p:spPr>
            <a:xfrm>
              <a:off y="6314758" x="925321"/>
              <a:ext cy="400109" cx="8098028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© Mitchell Wand, 2012-2013</a:t>
              </a:r>
            </a:p>
            <a:p>
              <a:pPr algn="l" rtl="0" lvl="0" marR="0" indent="0" marL="0">
                <a:buSzPct val="25000"/>
                <a:buNone/>
              </a:pPr>
              <a:r>
                <a:rPr strike="noStrike" u="none" b="0" cap="none" baseline="0" sz="1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work is licensed under a </a:t>
              </a:r>
              <a:r>
                <a:rPr strike="noStrike" u="sng" b="0" cap="none" baseline="0" sz="1000" lang="en-US" i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Creative Commons Attribution-NonCommercial 3.0 Unported License</a:t>
              </a:r>
              <a:r>
                <a:rPr strike="noStrike" u="none" b="0" cap="none" baseline="0" sz="1000" lang="en-US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Summary: Self-Referential or Recursive Information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arbitrary-sized information using a </a:t>
            </a:r>
            <a:r>
              <a:rPr strike="noStrike" u="none" b="0" cap="none" baseline="0" sz="320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self-referential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strike="noStrike" u="none" b="0" cap="none" baseline="0" sz="3200" lang="en-US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data definition.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Self-reference in the data definition leads to self-reference in the template.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Self-reference in the template leads to self-reference in the code.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functions on this kind of data is easy: just Follow The Recipe!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get the template right!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this lesson you should be able to: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down a template for lists of compound data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template to write simple functions on lists of compound data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Guided Practices will give you some exercise in doing this.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412750" marL="34290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trike="noStrike" u="none" b="0" cap="none" baseline="0" sz="3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questions about this lesson, ask them on the Discussion Board</a:t>
            </a:r>
          </a:p>
          <a:p>
            <a:pPr algn="l" rtl="0" lvl="0" marR="0" indent="-412750" marL="342900">
              <a:spcBef>
                <a:spcPts val="64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3000" lang="en-US"/>
              <a:t>Do Problem Set 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of Structures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of structures occur all the time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with these is no different: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down the data definition, including interpretation and template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Recipe!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this lesson you should be able to: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down a template for lists of compound data</a:t>
            </a:r>
          </a:p>
          <a:p>
            <a:pPr algn="l" rtl="0" lvl="1" marR="0" indent="-285750" marL="742950">
              <a:spcBef>
                <a:spcPts val="560"/>
              </a:spcBef>
              <a:buClr>
                <a:schemeClr val="dk1"/>
              </a:buClr>
              <a:buSzPct val="101190"/>
              <a:buFont typeface="Arial"/>
              <a:buChar char="•"/>
            </a:pPr>
            <a:r>
              <a:rPr strike="noStrike" u="none" b="0" cap="none" baseline="0" sz="2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template to write simple functions on lists of compound data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Tweaking the Template Recipe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98958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with lists of compound data is no different from programming with lists of scalars, except that we make one small change in the recipe for templates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template recipe, updated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y="1524000" x="45720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{76250B20-AA16-4C86-B1CF-D43A3BF25778}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Question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Answer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Does the data definition distinguish among different subclasses of data?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Your template needs as many </a:t>
                      </a:r>
                      <a:r>
                        <a:rPr u="sng" lang="en-US">
                          <a:solidFill>
                            <a:schemeClr val="hlink"/>
                          </a:solidFill>
                          <a:hlinkClick r:id="rId3"/>
                        </a:rPr>
                        <a:t>cond</a:t>
                      </a:r>
                      <a:r>
                        <a:rPr lang="en-US"/>
                        <a:t> clauses as subclasses that the data definition distinguishes.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How do the subclasses differ from each other?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Use the differences to formulate a condition per clause.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Do any of the clauses deal with structured values?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/>
                        <a:t>If so, add appropriate selector expressions to the clause.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Does the data definition use self-references?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Formulate ``natural recursions'' for the template to represent the self-references of the data definition.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Do any of the fields contain compound</a:t>
                      </a:r>
                      <a:r>
                        <a:rPr baseline="0" lang="en-US">
                          <a:solidFill>
                            <a:srgbClr val="FF0000"/>
                          </a:solidFill>
                        </a:rPr>
                        <a:t> or mixed data?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buSzPct val="25000"/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If the value of a field is a foo,</a:t>
                      </a:r>
                      <a:r>
                        <a:rPr baseline="0" lang="en-US">
                          <a:solidFill>
                            <a:srgbClr val="FF0000"/>
                          </a:solidFill>
                        </a:rPr>
                        <a:t> add a call to a foo-fn to use it.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  <p:sp>
        <p:nvSpPr>
          <p:cNvPr id="116" name="Shape 116"/>
          <p:cNvSpPr/>
          <p:nvPr/>
        </p:nvSpPr>
        <p:spPr>
          <a:xfrm>
            <a:off y="5791200" x="3124200"/>
            <a:ext cy="914400" cx="52577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that this is just what we did for self-references, because a list is a kind of mixed data.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Books, again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1371600" x="289560"/>
            <a:ext cy="5324535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(define-struct book (author title on-hand price))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A Book is a 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(make-book String String Number Number)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Interpretation: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--author is the author’s name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--title is the title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--on-hand is the number of copies on hand</a:t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--price is the price in USD</a:t>
            </a:r>
          </a:p>
          <a:p>
            <a:r>
              <a:t/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book-fn : Book -&gt; ??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(define (book-fn b)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(... (book-author b) 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   (book-title b) 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   (book-on-hand b) </a:t>
            </a:r>
          </a:p>
          <a:p>
            <a:pPr algn="l" rtl="0" lvl="0" marR="0" indent="0" marL="0"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0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   (book-price b)))</a:t>
            </a:r>
          </a:p>
          <a:p>
            <a:r>
              <a:t/>
            </a:r>
          </a:p>
        </p:txBody>
      </p:sp>
      <p:sp>
        <p:nvSpPr>
          <p:cNvPr id="123" name="Shape 123"/>
          <p:cNvSpPr/>
          <p:nvPr/>
        </p:nvSpPr>
        <p:spPr>
          <a:xfrm>
            <a:off y="4678417" x="4800600"/>
            <a:ext cy="1158764" cx="414909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the data definition for a book in a bookstore, with structure definition, data definition, interpretation, and template.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for ListofBooks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A ListOfBooks (LOB) is either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-- empty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-- (cons Book LOB)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lob-fn : LOB -&gt; ??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(define (lob-fn lob)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(cond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[(empty? lob) ...]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[else (...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        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book-fn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(first b))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        (lob-fn (rest lob)))]))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2136338" x="5498592"/>
            <a:ext cy="2585322" cx="365760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dealing with a list of structures, you should insert a call to a function here.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(rest lob) is a LOB, so we wrap it in a lob-fn.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(first lob) is a Book, so we wrap it in a book-fn.</a:t>
            </a:r>
          </a:p>
        </p:txBody>
      </p:sp>
      <p:sp>
        <p:nvSpPr>
          <p:cNvPr id="131" name="Shape 131"/>
          <p:cNvSpPr/>
          <p:nvPr/>
        </p:nvSpPr>
        <p:spPr>
          <a:xfrm>
            <a:off y="2885950" x="4111700"/>
            <a:ext cy="2637700" cx="3894475"/>
          </a:xfrm>
          <a:custGeom>
            <a:pathLst>
              <a:path w="155779" extrusionOk="0" h="105508">
                <a:moveTo>
                  <a:pt y="0" x="124127"/>
                </a:moveTo>
                <a:cubicBezTo>
                  <a:pt y="724" x="129402"/>
                  <a:pt y="2482" x="154434"/>
                  <a:pt y="4344" x="155779"/>
                </a:cubicBezTo>
                <a:cubicBezTo>
                  <a:pt y="6205" x="157123"/>
                  <a:pt y="9205" x="150917"/>
                  <a:pt y="11171" x="132195"/>
                </a:cubicBezTo>
                <a:cubicBezTo>
                  <a:pt y="13136" x="113472"/>
                  <a:pt y="413" x="65476"/>
                  <a:pt y="16136" x="43444"/>
                </a:cubicBezTo>
                <a:cubicBezTo>
                  <a:pt y="31858" x="21411"/>
                  <a:pt y="90612" x="7240"/>
                  <a:pt y="105508" x="0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if book-fn is just a selector, you can put it in directly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books-authors : LOB -&gt; ListOfString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(define 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books-authors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lob)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[(empty? lob) empty]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[else (cons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(</a:t>
            </a:r>
            <a:r>
              <a:rPr strike="noStrike" u="none" b="1" cap="none" baseline="0" sz="2400" lang="en-US" i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book-author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(first b))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books-authors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(rest lob)))]))</a:t>
            </a:r>
          </a:p>
        </p:txBody>
      </p:sp>
      <p:sp>
        <p:nvSpPr>
          <p:cNvPr id="138" name="Shape 138"/>
          <p:cNvSpPr/>
          <p:nvPr/>
        </p:nvSpPr>
        <p:spPr>
          <a:xfrm>
            <a:off y="2667000" x="5638800"/>
            <a:ext cy="914400" cx="2209799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book-author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certainly a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book-fn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thing for lists of other non-scalar data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A ListOfKeyEvents (LOKE) is either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-- empty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-- (cons KeyEvent LOKE)</a:t>
            </a:r>
          </a:p>
          <a:p>
            <a:r>
              <a:t/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loke-fn : LOKE -&gt; ??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(define 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loke-fn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loke)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(cond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[(empty? loke) ...]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[else (...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        (</a:t>
            </a:r>
            <a:r>
              <a:rPr strike="noStrike" u="none" b="1" cap="none" baseline="0" sz="2400" lang="en-US" i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kev-fn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(first loke))</a:t>
            </a:r>
          </a:p>
          <a:p>
            <a:pPr algn="l" rtl="0" lvl="0" marR="0" indent="-342900" marL="342900">
              <a:spcBef>
                <a:spcPts val="480"/>
              </a:spcBef>
              <a:buClr>
                <a:schemeClr val="dk1"/>
              </a:buClr>
              <a:buSzPct val="25000"/>
              <a:buFont typeface="Consolas"/>
              <a:buNone/>
            </a:pP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;;             (</a:t>
            </a:r>
            <a:r>
              <a:rPr strike="noStrike" u="none" b="1" cap="none" baseline="0" sz="2400" lang="en-US" i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loke-fn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(rest loke)))]))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2995164" x="5483351"/>
            <a:ext cy="1477328" cx="3657600"/>
          </a:xfrm>
          <a:prstGeom prst="rect">
            <a:avLst/>
          </a:prstGeom>
          <a:solidFill>
            <a:srgbClr val="D6E3BC"/>
          </a:solidFill>
          <a:ln w="9525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(rest loke)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LOKE, so we wrap it in a lo</a:t>
            </a:r>
            <a:r>
              <a:rPr sz="1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-fn.</a:t>
            </a:r>
          </a:p>
          <a:p>
            <a:r>
              <a:t/>
            </a:r>
          </a:p>
          <a:p>
            <a:pPr algn="l" rtl="0" lvl="0" marR="0" indent="0" marL="0"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</a:t>
            </a:r>
            <a:r>
              <a:rPr strike="noStrike" u="none" b="1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(first loke)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KeyEvent, so we wrap it in a kev-fn.</a:t>
            </a:r>
          </a:p>
        </p:txBody>
      </p:sp>
      <p:cxnSp>
        <p:nvCxnSpPr>
          <p:cNvPr id="146" name="Shape 146"/>
          <p:cNvCxnSpPr>
            <a:stCxn id="145" idx="2"/>
          </p:cNvCxnSpPr>
          <p:nvPr/>
        </p:nvCxnSpPr>
        <p:spPr>
          <a:xfrm flipH="1">
            <a:off y="4472492" x="4406352"/>
            <a:ext cy="1035600" cx="2905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