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Nuni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EAC3039-5D27-4A83-BD6B-DEAC871469F3}">
  <a:tblStyle styleId="{6EAC3039-5D27-4A83-BD6B-DEAC871469F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Nunito-regular.fntdata"/><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Nunito-italic.fntdata"/><Relationship Id="rId25" Type="http://schemas.openxmlformats.org/officeDocument/2006/relationships/font" Target="fonts/Nunito-bold.fntdata"/><Relationship Id="rId27" Type="http://schemas.openxmlformats.org/officeDocument/2006/relationships/font" Target="fonts/Nuni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8cddf1eeb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8cddf1eeb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8cf8dddd9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8cf8dddd9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8cddf1eeba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8cddf1eeb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8cddf1eeba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8cddf1eeba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8306da6fc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8306da6fc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8306da6fc1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8306da6fc1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89e030c585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89e030c585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89e030c58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89e030c58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7d091c6472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7d091c6472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7d091c6472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7d091c6472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7d091c6472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7d091c6472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7d091c6472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7d091c6472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7dbac8d08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7dbac8d08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8c718eb83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8c718eb83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8c718eb83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8c718eb83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7d091c6472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7d091c6472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github.com/BUMETCS673/project-team-4"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BUMTV from the TV-Bums</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 comprehensive movie and tv show tracker</a:t>
            </a:r>
            <a:endParaRPr/>
          </a:p>
        </p:txBody>
      </p:sp>
      <p:pic>
        <p:nvPicPr>
          <p:cNvPr id="130" name="Google Shape;130;p13"/>
          <p:cNvPicPr preferRelativeResize="0"/>
          <p:nvPr/>
        </p:nvPicPr>
        <p:blipFill rotWithShape="1">
          <a:blip r:embed="rId3">
            <a:alphaModFix/>
          </a:blip>
          <a:srcRect b="10913" l="0" r="0" t="10906"/>
          <a:stretch/>
        </p:blipFill>
        <p:spPr>
          <a:xfrm>
            <a:off x="3921425" y="975100"/>
            <a:ext cx="1133475" cy="8477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Configuration Management Overview</a:t>
            </a:r>
            <a:endParaRPr/>
          </a:p>
        </p:txBody>
      </p:sp>
      <p:sp>
        <p:nvSpPr>
          <p:cNvPr id="185" name="Google Shape;185;p22"/>
          <p:cNvSpPr txBox="1"/>
          <p:nvPr>
            <p:ph idx="1" type="body"/>
          </p:nvPr>
        </p:nvSpPr>
        <p:spPr>
          <a:xfrm>
            <a:off x="819150" y="1505925"/>
            <a:ext cx="7505700" cy="31746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lang="en" sz="1117">
                <a:solidFill>
                  <a:srgbClr val="000000"/>
                </a:solidFill>
              </a:rPr>
              <a:t>Project Repo:</a:t>
            </a:r>
            <a:endParaRPr sz="1117">
              <a:solidFill>
                <a:srgbClr val="000000"/>
              </a:solidFill>
            </a:endParaRPr>
          </a:p>
          <a:p>
            <a:pPr indent="-299561" lvl="0" marL="457200" rtl="0" algn="l">
              <a:lnSpc>
                <a:spcPct val="95000"/>
              </a:lnSpc>
              <a:spcBef>
                <a:spcPts val="0"/>
              </a:spcBef>
              <a:spcAft>
                <a:spcPts val="0"/>
              </a:spcAft>
              <a:buClr>
                <a:srgbClr val="000000"/>
              </a:buClr>
              <a:buSzPts val="1118"/>
              <a:buChar char="●"/>
            </a:pPr>
            <a:r>
              <a:rPr lang="en" sz="1117">
                <a:solidFill>
                  <a:srgbClr val="000000"/>
                </a:solidFill>
              </a:rPr>
              <a:t>Directory Structure</a:t>
            </a:r>
            <a:endParaRPr sz="1117">
              <a:solidFill>
                <a:srgbClr val="000000"/>
              </a:solidFill>
            </a:endParaRPr>
          </a:p>
          <a:p>
            <a:pPr indent="-299561" lvl="0" marL="457200" rtl="0" algn="l">
              <a:lnSpc>
                <a:spcPct val="95000"/>
              </a:lnSpc>
              <a:spcBef>
                <a:spcPts val="0"/>
              </a:spcBef>
              <a:spcAft>
                <a:spcPts val="0"/>
              </a:spcAft>
              <a:buClr>
                <a:srgbClr val="000000"/>
              </a:buClr>
              <a:buSzPts val="1118"/>
              <a:buChar char="●"/>
            </a:pPr>
            <a:r>
              <a:rPr lang="en" sz="1117">
                <a:solidFill>
                  <a:srgbClr val="000000"/>
                </a:solidFill>
              </a:rPr>
              <a:t>GitHub Actions</a:t>
            </a:r>
            <a:endParaRPr sz="1117">
              <a:solidFill>
                <a:srgbClr val="000000"/>
              </a:solidFill>
            </a:endParaRPr>
          </a:p>
          <a:p>
            <a:pPr indent="-299561" lvl="0" marL="457200" rtl="0" algn="l">
              <a:lnSpc>
                <a:spcPct val="95000"/>
              </a:lnSpc>
              <a:spcBef>
                <a:spcPts val="0"/>
              </a:spcBef>
              <a:spcAft>
                <a:spcPts val="0"/>
              </a:spcAft>
              <a:buClr>
                <a:srgbClr val="000000"/>
              </a:buClr>
              <a:buSzPts val="1118"/>
              <a:buChar char="●"/>
            </a:pPr>
            <a:r>
              <a:rPr lang="en" sz="1117">
                <a:solidFill>
                  <a:srgbClr val="000000"/>
                </a:solidFill>
              </a:rPr>
              <a:t>Releases</a:t>
            </a:r>
            <a:endParaRPr sz="1117">
              <a:solidFill>
                <a:srgbClr val="000000"/>
              </a:solidFill>
            </a:endParaRPr>
          </a:p>
          <a:p>
            <a:pPr indent="0" lvl="0" marL="0" rtl="0" algn="l">
              <a:lnSpc>
                <a:spcPct val="95000"/>
              </a:lnSpc>
              <a:spcBef>
                <a:spcPts val="0"/>
              </a:spcBef>
              <a:spcAft>
                <a:spcPts val="0"/>
              </a:spcAft>
              <a:buSzPts val="1018"/>
              <a:buNone/>
            </a:pPr>
            <a:r>
              <a:rPr lang="en" sz="1117">
                <a:solidFill>
                  <a:srgbClr val="000000"/>
                </a:solidFill>
              </a:rPr>
              <a:t>Terraform Code:</a:t>
            </a:r>
            <a:endParaRPr sz="1117">
              <a:solidFill>
                <a:srgbClr val="000000"/>
              </a:solidFill>
            </a:endParaRPr>
          </a:p>
          <a:p>
            <a:pPr indent="-299561" lvl="0" marL="457200" rtl="0" algn="l">
              <a:lnSpc>
                <a:spcPct val="95000"/>
              </a:lnSpc>
              <a:spcBef>
                <a:spcPts val="0"/>
              </a:spcBef>
              <a:spcAft>
                <a:spcPts val="0"/>
              </a:spcAft>
              <a:buClr>
                <a:srgbClr val="000000"/>
              </a:buClr>
              <a:buSzPts val="1118"/>
              <a:buChar char="●"/>
            </a:pPr>
            <a:r>
              <a:rPr lang="en" sz="1117">
                <a:solidFill>
                  <a:srgbClr val="000000"/>
                </a:solidFill>
              </a:rPr>
              <a:t>Review Terraform and resources</a:t>
            </a:r>
            <a:endParaRPr sz="1117">
              <a:solidFill>
                <a:srgbClr val="000000"/>
              </a:solidFill>
            </a:endParaRPr>
          </a:p>
          <a:p>
            <a:pPr indent="0" lvl="0" marL="0" rtl="0" algn="l">
              <a:lnSpc>
                <a:spcPct val="95000"/>
              </a:lnSpc>
              <a:spcBef>
                <a:spcPts val="0"/>
              </a:spcBef>
              <a:spcAft>
                <a:spcPts val="0"/>
              </a:spcAft>
              <a:buSzPts val="1018"/>
              <a:buNone/>
            </a:pPr>
            <a:r>
              <a:rPr lang="en" sz="1117">
                <a:solidFill>
                  <a:srgbClr val="000000"/>
                </a:solidFill>
              </a:rPr>
              <a:t>Dockerfile/Container build</a:t>
            </a:r>
            <a:endParaRPr sz="1117">
              <a:solidFill>
                <a:srgbClr val="000000"/>
              </a:solidFill>
            </a:endParaRPr>
          </a:p>
          <a:p>
            <a:pPr indent="-299561" lvl="0" marL="457200" rtl="0" algn="l">
              <a:lnSpc>
                <a:spcPct val="95000"/>
              </a:lnSpc>
              <a:spcBef>
                <a:spcPts val="0"/>
              </a:spcBef>
              <a:spcAft>
                <a:spcPts val="0"/>
              </a:spcAft>
              <a:buClr>
                <a:srgbClr val="000000"/>
              </a:buClr>
              <a:buSzPts val="1118"/>
              <a:buChar char="●"/>
            </a:pPr>
            <a:r>
              <a:rPr lang="en" sz="1117">
                <a:solidFill>
                  <a:srgbClr val="000000"/>
                </a:solidFill>
              </a:rPr>
              <a:t>Review container build components</a:t>
            </a:r>
            <a:endParaRPr sz="1117">
              <a:solidFill>
                <a:srgbClr val="000000"/>
              </a:solidFill>
            </a:endParaRPr>
          </a:p>
          <a:p>
            <a:pPr indent="0" lvl="0" marL="0" rtl="0" algn="l">
              <a:lnSpc>
                <a:spcPct val="95000"/>
              </a:lnSpc>
              <a:spcBef>
                <a:spcPts val="0"/>
              </a:spcBef>
              <a:spcAft>
                <a:spcPts val="0"/>
              </a:spcAft>
              <a:buSzPts val="1018"/>
              <a:buNone/>
            </a:pPr>
            <a:r>
              <a:rPr lang="en" sz="1117">
                <a:solidFill>
                  <a:srgbClr val="000000"/>
                </a:solidFill>
              </a:rPr>
              <a:t>Database (Amazon RDS)</a:t>
            </a:r>
            <a:endParaRPr sz="1117">
              <a:solidFill>
                <a:srgbClr val="000000"/>
              </a:solidFill>
            </a:endParaRPr>
          </a:p>
          <a:p>
            <a:pPr indent="-299561" lvl="0" marL="457200" rtl="0" algn="l">
              <a:lnSpc>
                <a:spcPct val="95000"/>
              </a:lnSpc>
              <a:spcBef>
                <a:spcPts val="0"/>
              </a:spcBef>
              <a:spcAft>
                <a:spcPts val="0"/>
              </a:spcAft>
              <a:buClr>
                <a:srgbClr val="000000"/>
              </a:buClr>
              <a:buSzPts val="1118"/>
              <a:buChar char="●"/>
            </a:pPr>
            <a:r>
              <a:rPr lang="en" sz="1117">
                <a:solidFill>
                  <a:srgbClr val="000000"/>
                </a:solidFill>
              </a:rPr>
              <a:t>Review schema</a:t>
            </a:r>
            <a:endParaRPr sz="1117">
              <a:solidFill>
                <a:srgbClr val="000000"/>
              </a:solidFill>
            </a:endParaRPr>
          </a:p>
          <a:p>
            <a:pPr indent="-299561" lvl="0" marL="457200" rtl="0" algn="l">
              <a:lnSpc>
                <a:spcPct val="95000"/>
              </a:lnSpc>
              <a:spcBef>
                <a:spcPts val="0"/>
              </a:spcBef>
              <a:spcAft>
                <a:spcPts val="0"/>
              </a:spcAft>
              <a:buClr>
                <a:srgbClr val="000000"/>
              </a:buClr>
              <a:buSzPts val="1118"/>
              <a:buChar char="●"/>
            </a:pPr>
            <a:r>
              <a:rPr lang="en" sz="1117">
                <a:solidFill>
                  <a:srgbClr val="000000"/>
                </a:solidFill>
              </a:rPr>
              <a:t>Review MySQL Workbench View</a:t>
            </a:r>
            <a:endParaRPr sz="1117">
              <a:solidFill>
                <a:srgbClr val="000000"/>
              </a:solidFill>
            </a:endParaRPr>
          </a:p>
          <a:p>
            <a:pPr indent="0" lvl="0" marL="0" rtl="0" algn="l">
              <a:lnSpc>
                <a:spcPct val="95000"/>
              </a:lnSpc>
              <a:spcBef>
                <a:spcPts val="0"/>
              </a:spcBef>
              <a:spcAft>
                <a:spcPts val="0"/>
              </a:spcAft>
              <a:buSzPts val="1018"/>
              <a:buNone/>
            </a:pPr>
            <a:r>
              <a:rPr lang="en" sz="1117">
                <a:solidFill>
                  <a:srgbClr val="000000"/>
                </a:solidFill>
              </a:rPr>
              <a:t>AWS Resources</a:t>
            </a:r>
            <a:endParaRPr sz="1117">
              <a:solidFill>
                <a:srgbClr val="000000"/>
              </a:solidFill>
            </a:endParaRPr>
          </a:p>
          <a:p>
            <a:pPr indent="-299561" lvl="0" marL="457200" rtl="0" algn="l">
              <a:lnSpc>
                <a:spcPct val="95000"/>
              </a:lnSpc>
              <a:spcBef>
                <a:spcPts val="0"/>
              </a:spcBef>
              <a:spcAft>
                <a:spcPts val="0"/>
              </a:spcAft>
              <a:buClr>
                <a:srgbClr val="000000"/>
              </a:buClr>
              <a:buSzPts val="1118"/>
              <a:buChar char="●"/>
            </a:pPr>
            <a:r>
              <a:rPr lang="en" sz="1117">
                <a:solidFill>
                  <a:srgbClr val="000000"/>
                </a:solidFill>
              </a:rPr>
              <a:t>Review AWS deployed resources </a:t>
            </a:r>
            <a:endParaRPr sz="1117">
              <a:solidFill>
                <a:srgbClr val="000000"/>
              </a:solidFill>
            </a:endParaRPr>
          </a:p>
          <a:p>
            <a:pPr indent="0" lvl="0" marL="0" rtl="0" algn="l">
              <a:lnSpc>
                <a:spcPct val="95000"/>
              </a:lnSpc>
              <a:spcBef>
                <a:spcPts val="0"/>
              </a:spcBef>
              <a:spcAft>
                <a:spcPts val="0"/>
              </a:spcAft>
              <a:buNone/>
            </a:pPr>
            <a:r>
              <a:rPr lang="en" sz="1117">
                <a:solidFill>
                  <a:srgbClr val="000000"/>
                </a:solidFill>
              </a:rPr>
              <a:t>CSS</a:t>
            </a:r>
            <a:endParaRPr sz="1117">
              <a:solidFill>
                <a:srgbClr val="000000"/>
              </a:solidFill>
            </a:endParaRPr>
          </a:p>
          <a:p>
            <a:pPr indent="-299561" lvl="0" marL="457200" rtl="0" algn="l">
              <a:lnSpc>
                <a:spcPct val="95000"/>
              </a:lnSpc>
              <a:spcBef>
                <a:spcPts val="0"/>
              </a:spcBef>
              <a:spcAft>
                <a:spcPts val="0"/>
              </a:spcAft>
              <a:buClr>
                <a:srgbClr val="000000"/>
              </a:buClr>
              <a:buSzPts val="1118"/>
              <a:buChar char="●"/>
            </a:pPr>
            <a:r>
              <a:rPr lang="en" sz="1117">
                <a:solidFill>
                  <a:srgbClr val="000000"/>
                </a:solidFill>
              </a:rPr>
              <a:t>Highlight CSS</a:t>
            </a:r>
            <a:endParaRPr sz="1117">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Security</a:t>
            </a:r>
            <a:endParaRPr/>
          </a:p>
        </p:txBody>
      </p:sp>
      <p:sp>
        <p:nvSpPr>
          <p:cNvPr id="191" name="Google Shape;191;p23"/>
          <p:cNvSpPr txBox="1"/>
          <p:nvPr>
            <p:ph idx="1" type="body"/>
          </p:nvPr>
        </p:nvSpPr>
        <p:spPr>
          <a:xfrm>
            <a:off x="819150" y="1990725"/>
            <a:ext cx="7505700" cy="2448000"/>
          </a:xfrm>
          <a:prstGeom prst="rect">
            <a:avLst/>
          </a:prstGeom>
        </p:spPr>
        <p:txBody>
          <a:bodyPr anchorCtr="0" anchor="t" bIns="91425" lIns="91425" spcFirstLastPara="1" rIns="91425" wrap="square" tIns="91425">
            <a:normAutofit lnSpcReduction="20000"/>
          </a:bodyPr>
          <a:lstStyle/>
          <a:p>
            <a:pPr indent="-298450" lvl="0" marL="457200" rtl="0" algn="l">
              <a:lnSpc>
                <a:spcPct val="115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Authentication Security: Usage of strong cryptographic password hashing with salt combination. Email verification was also added as an extra method of authentication.</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Secure Communication (SSL): Deployment of the webapp in the aws cloud server and the usage of load balancer aided the security of the data transfer in the webapp. AWS provided the signed certificate through the load balancer that is used to configure the ssl.</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Static Application Security Testing (SAST): Another important security tool used to ensure the integrity of the code base used for the webapp when it comes to security. It automatically scans the code and provide a detailed report</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Database SQL Injection Prevention: One of the most fundamental security </a:t>
            </a:r>
            <a:r>
              <a:rPr lang="en" sz="1100">
                <a:solidFill>
                  <a:srgbClr val="000000"/>
                </a:solidFill>
                <a:latin typeface="Arial"/>
                <a:ea typeface="Arial"/>
                <a:cs typeface="Arial"/>
                <a:sym typeface="Arial"/>
              </a:rPr>
              <a:t>requirements</a:t>
            </a:r>
            <a:r>
              <a:rPr lang="en" sz="1100">
                <a:solidFill>
                  <a:srgbClr val="000000"/>
                </a:solidFill>
                <a:latin typeface="Arial"/>
                <a:ea typeface="Arial"/>
                <a:cs typeface="Arial"/>
                <a:sym typeface="Arial"/>
              </a:rPr>
              <a:t> of the modern day application. We made sure we tackled the issue by writing proper sql code and test.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pic>
        <p:nvPicPr>
          <p:cNvPr id="196" name="Google Shape;196;p24"/>
          <p:cNvPicPr preferRelativeResize="0"/>
          <p:nvPr/>
        </p:nvPicPr>
        <p:blipFill>
          <a:blip r:embed="rId3">
            <a:alphaModFix/>
          </a:blip>
          <a:stretch>
            <a:fillRect/>
          </a:stretch>
        </p:blipFill>
        <p:spPr>
          <a:xfrm>
            <a:off x="152400" y="152400"/>
            <a:ext cx="8839204" cy="467424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pic>
        <p:nvPicPr>
          <p:cNvPr id="201" name="Google Shape;201;p25"/>
          <p:cNvPicPr preferRelativeResize="0"/>
          <p:nvPr/>
        </p:nvPicPr>
        <p:blipFill>
          <a:blip r:embed="rId3">
            <a:alphaModFix/>
          </a:blip>
          <a:stretch>
            <a:fillRect/>
          </a:stretch>
        </p:blipFill>
        <p:spPr>
          <a:xfrm>
            <a:off x="152400" y="152400"/>
            <a:ext cx="8839199" cy="47561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SDD - Software Design Document</a:t>
            </a:r>
            <a:endParaRPr/>
          </a:p>
        </p:txBody>
      </p:sp>
      <p:sp>
        <p:nvSpPr>
          <p:cNvPr id="207" name="Google Shape;207;p26"/>
          <p:cNvSpPr txBox="1"/>
          <p:nvPr>
            <p:ph idx="1" type="body"/>
          </p:nvPr>
        </p:nvSpPr>
        <p:spPr>
          <a:xfrm>
            <a:off x="819150" y="1505925"/>
            <a:ext cx="7505700" cy="3174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829"/>
              <a:t>The BUMTV Web Application is a sophisticated movie and TV show tracker web application that adheres to industry-standard design procedures and best practices. This Software Design Document outlines the architectural and design considerations that underpin the development of BUMTV, emphasizing modularity, security, and quality.</a:t>
            </a:r>
            <a:endParaRPr sz="17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SDD - Software Design Document</a:t>
            </a:r>
            <a:endParaRPr/>
          </a:p>
        </p:txBody>
      </p:sp>
      <p:sp>
        <p:nvSpPr>
          <p:cNvPr id="213" name="Google Shape;213;p27"/>
          <p:cNvSpPr txBox="1"/>
          <p:nvPr>
            <p:ph idx="1" type="body"/>
          </p:nvPr>
        </p:nvSpPr>
        <p:spPr>
          <a:xfrm>
            <a:off x="819150" y="1505925"/>
            <a:ext cx="7505700" cy="31746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lang="en" sz="1117">
                <a:solidFill>
                  <a:srgbClr val="000000"/>
                </a:solidFill>
              </a:rPr>
              <a:t>Frontend Module</a:t>
            </a:r>
            <a:endParaRPr sz="1117">
              <a:solidFill>
                <a:srgbClr val="000000"/>
              </a:solidFill>
            </a:endParaRPr>
          </a:p>
          <a:p>
            <a:pPr indent="-299561" lvl="0" marL="457200" rtl="0" algn="l">
              <a:lnSpc>
                <a:spcPct val="95000"/>
              </a:lnSpc>
              <a:spcBef>
                <a:spcPts val="0"/>
              </a:spcBef>
              <a:spcAft>
                <a:spcPts val="0"/>
              </a:spcAft>
              <a:buClr>
                <a:srgbClr val="000000"/>
              </a:buClr>
              <a:buSzPts val="1118"/>
              <a:buChar char="●"/>
            </a:pPr>
            <a:r>
              <a:rPr lang="en" sz="1117">
                <a:solidFill>
                  <a:srgbClr val="000000"/>
                </a:solidFill>
              </a:rPr>
              <a:t>Description: The frontend module handles the presentation layer of the BUMTV web application.</a:t>
            </a:r>
            <a:endParaRPr sz="1117">
              <a:solidFill>
                <a:srgbClr val="000000"/>
              </a:solidFill>
            </a:endParaRPr>
          </a:p>
          <a:p>
            <a:pPr indent="-299561" lvl="0" marL="457200" rtl="0" algn="l">
              <a:lnSpc>
                <a:spcPct val="95000"/>
              </a:lnSpc>
              <a:spcBef>
                <a:spcPts val="0"/>
              </a:spcBef>
              <a:spcAft>
                <a:spcPts val="0"/>
              </a:spcAft>
              <a:buClr>
                <a:srgbClr val="000000"/>
              </a:buClr>
              <a:buSzPts val="1118"/>
              <a:buChar char="●"/>
            </a:pPr>
            <a:r>
              <a:rPr lang="en" sz="1117">
                <a:solidFill>
                  <a:srgbClr val="000000"/>
                </a:solidFill>
              </a:rPr>
              <a:t>Interfaces: Exposes a user interface for interaction with the application.</a:t>
            </a:r>
            <a:endParaRPr sz="1117">
              <a:solidFill>
                <a:srgbClr val="000000"/>
              </a:solidFill>
            </a:endParaRPr>
          </a:p>
          <a:p>
            <a:pPr indent="-299561" lvl="0" marL="457200" rtl="0" algn="l">
              <a:lnSpc>
                <a:spcPct val="95000"/>
              </a:lnSpc>
              <a:spcBef>
                <a:spcPts val="0"/>
              </a:spcBef>
              <a:spcAft>
                <a:spcPts val="0"/>
              </a:spcAft>
              <a:buClr>
                <a:srgbClr val="000000"/>
              </a:buClr>
              <a:buSzPts val="1118"/>
              <a:buChar char="●"/>
            </a:pPr>
            <a:r>
              <a:rPr lang="en" sz="1117">
                <a:solidFill>
                  <a:srgbClr val="000000"/>
                </a:solidFill>
              </a:rPr>
              <a:t>Dependencies: Communicates with the Backend API for data retrieval and updates.</a:t>
            </a:r>
            <a:endParaRPr sz="1117">
              <a:solidFill>
                <a:srgbClr val="000000"/>
              </a:solidFill>
            </a:endParaRPr>
          </a:p>
          <a:p>
            <a:pPr indent="0" lvl="0" marL="0" rtl="0" algn="l">
              <a:lnSpc>
                <a:spcPct val="95000"/>
              </a:lnSpc>
              <a:spcBef>
                <a:spcPts val="0"/>
              </a:spcBef>
              <a:spcAft>
                <a:spcPts val="0"/>
              </a:spcAft>
              <a:buSzPts val="1018"/>
              <a:buNone/>
            </a:pPr>
            <a:r>
              <a:rPr lang="en" sz="1117">
                <a:solidFill>
                  <a:srgbClr val="000000"/>
                </a:solidFill>
              </a:rPr>
              <a:t>Backend API</a:t>
            </a:r>
            <a:endParaRPr sz="1117">
              <a:solidFill>
                <a:srgbClr val="000000"/>
              </a:solidFill>
            </a:endParaRPr>
          </a:p>
          <a:p>
            <a:pPr indent="-299561" lvl="0" marL="457200" rtl="0" algn="l">
              <a:lnSpc>
                <a:spcPct val="95000"/>
              </a:lnSpc>
              <a:spcBef>
                <a:spcPts val="0"/>
              </a:spcBef>
              <a:spcAft>
                <a:spcPts val="0"/>
              </a:spcAft>
              <a:buClr>
                <a:srgbClr val="000000"/>
              </a:buClr>
              <a:buSzPts val="1118"/>
              <a:buChar char="●"/>
            </a:pPr>
            <a:r>
              <a:rPr lang="en" sz="1117">
                <a:solidFill>
                  <a:srgbClr val="000000"/>
                </a:solidFill>
              </a:rPr>
              <a:t>Description: The Backend API serves as the core of the application, handling business logic, data retrieval, and user authentication.</a:t>
            </a:r>
            <a:endParaRPr sz="1117">
              <a:solidFill>
                <a:srgbClr val="000000"/>
              </a:solidFill>
            </a:endParaRPr>
          </a:p>
          <a:p>
            <a:pPr indent="-299561" lvl="0" marL="457200" rtl="0" algn="l">
              <a:lnSpc>
                <a:spcPct val="95000"/>
              </a:lnSpc>
              <a:spcBef>
                <a:spcPts val="0"/>
              </a:spcBef>
              <a:spcAft>
                <a:spcPts val="0"/>
              </a:spcAft>
              <a:buClr>
                <a:srgbClr val="000000"/>
              </a:buClr>
              <a:buSzPts val="1118"/>
              <a:buChar char="●"/>
            </a:pPr>
            <a:r>
              <a:rPr lang="en" sz="1117">
                <a:solidFill>
                  <a:srgbClr val="000000"/>
                </a:solidFill>
              </a:rPr>
              <a:t>Interfaces: Provides RESTful APIs for user account management, movie and TV show tracking, and streaming information retrieval.</a:t>
            </a:r>
            <a:endParaRPr sz="1117">
              <a:solidFill>
                <a:srgbClr val="000000"/>
              </a:solidFill>
            </a:endParaRPr>
          </a:p>
          <a:p>
            <a:pPr indent="-299561" lvl="0" marL="457200" rtl="0" algn="l">
              <a:lnSpc>
                <a:spcPct val="95000"/>
              </a:lnSpc>
              <a:spcBef>
                <a:spcPts val="0"/>
              </a:spcBef>
              <a:spcAft>
                <a:spcPts val="0"/>
              </a:spcAft>
              <a:buClr>
                <a:srgbClr val="000000"/>
              </a:buClr>
              <a:buSzPts val="1118"/>
              <a:buChar char="●"/>
            </a:pPr>
            <a:r>
              <a:rPr lang="en" sz="1117">
                <a:solidFill>
                  <a:srgbClr val="000000"/>
                </a:solidFill>
              </a:rPr>
              <a:t>Dependencies: Relies on the Database Service for data storage and retrieval.</a:t>
            </a:r>
            <a:endParaRPr sz="1117">
              <a:solidFill>
                <a:srgbClr val="000000"/>
              </a:solidFill>
            </a:endParaRPr>
          </a:p>
          <a:p>
            <a:pPr indent="0" lvl="0" marL="0" rtl="0" algn="l">
              <a:lnSpc>
                <a:spcPct val="95000"/>
              </a:lnSpc>
              <a:spcBef>
                <a:spcPts val="0"/>
              </a:spcBef>
              <a:spcAft>
                <a:spcPts val="0"/>
              </a:spcAft>
              <a:buSzPts val="1018"/>
              <a:buNone/>
            </a:pPr>
            <a:r>
              <a:rPr lang="en" sz="1117">
                <a:solidFill>
                  <a:srgbClr val="000000"/>
                </a:solidFill>
              </a:rPr>
              <a:t>Database Service (Amazon RDS)</a:t>
            </a:r>
            <a:endParaRPr sz="1117">
              <a:solidFill>
                <a:srgbClr val="000000"/>
              </a:solidFill>
            </a:endParaRPr>
          </a:p>
          <a:p>
            <a:pPr indent="-299561" lvl="0" marL="457200" rtl="0" algn="l">
              <a:lnSpc>
                <a:spcPct val="95000"/>
              </a:lnSpc>
              <a:spcBef>
                <a:spcPts val="0"/>
              </a:spcBef>
              <a:spcAft>
                <a:spcPts val="0"/>
              </a:spcAft>
              <a:buClr>
                <a:srgbClr val="000000"/>
              </a:buClr>
              <a:buSzPts val="1118"/>
              <a:buChar char="●"/>
            </a:pPr>
            <a:r>
              <a:rPr lang="en" sz="1117">
                <a:solidFill>
                  <a:srgbClr val="000000"/>
                </a:solidFill>
              </a:rPr>
              <a:t>Description: Amazon RDS is used for managing the database to store user accounts, tracked content, and streaming information.</a:t>
            </a:r>
            <a:endParaRPr sz="1117">
              <a:solidFill>
                <a:srgbClr val="000000"/>
              </a:solidFill>
            </a:endParaRPr>
          </a:p>
          <a:p>
            <a:pPr indent="-299561" lvl="0" marL="457200" rtl="0" algn="l">
              <a:lnSpc>
                <a:spcPct val="95000"/>
              </a:lnSpc>
              <a:spcBef>
                <a:spcPts val="0"/>
              </a:spcBef>
              <a:spcAft>
                <a:spcPts val="0"/>
              </a:spcAft>
              <a:buClr>
                <a:srgbClr val="000000"/>
              </a:buClr>
              <a:buSzPts val="1118"/>
              <a:buChar char="●"/>
            </a:pPr>
            <a:r>
              <a:rPr lang="en" sz="1117">
                <a:solidFill>
                  <a:srgbClr val="000000"/>
                </a:solidFill>
              </a:rPr>
              <a:t>Interfaces: Provides a SQL interface for CRUD operations on user data and content tracking.</a:t>
            </a:r>
            <a:endParaRPr sz="1117">
              <a:solidFill>
                <a:srgbClr val="000000"/>
              </a:solidFill>
            </a:endParaRPr>
          </a:p>
          <a:p>
            <a:pPr indent="-299561" lvl="0" marL="457200" rtl="0" algn="l">
              <a:lnSpc>
                <a:spcPct val="95000"/>
              </a:lnSpc>
              <a:spcBef>
                <a:spcPts val="0"/>
              </a:spcBef>
              <a:spcAft>
                <a:spcPts val="0"/>
              </a:spcAft>
              <a:buClr>
                <a:srgbClr val="000000"/>
              </a:buClr>
              <a:buSzPts val="1118"/>
              <a:buChar char="●"/>
            </a:pPr>
            <a:r>
              <a:rPr lang="en" sz="1117">
                <a:solidFill>
                  <a:srgbClr val="000000"/>
                </a:solidFill>
              </a:rPr>
              <a:t>Dependencies: None.</a:t>
            </a:r>
            <a:endParaRPr sz="1117">
              <a:solidFill>
                <a:srgbClr val="000000"/>
              </a:solidFill>
            </a:endParaRPr>
          </a:p>
          <a:p>
            <a:pPr indent="0" lvl="0" marL="0" rtl="0" algn="l">
              <a:lnSpc>
                <a:spcPct val="95000"/>
              </a:lnSpc>
              <a:spcBef>
                <a:spcPts val="0"/>
              </a:spcBef>
              <a:spcAft>
                <a:spcPts val="0"/>
              </a:spcAft>
              <a:buSzPts val="1018"/>
              <a:buNone/>
            </a:pPr>
            <a:r>
              <a:rPr lang="en" sz="1117">
                <a:solidFill>
                  <a:srgbClr val="000000"/>
                </a:solidFill>
              </a:rPr>
              <a:t>Docker Containers</a:t>
            </a:r>
            <a:endParaRPr sz="1117">
              <a:solidFill>
                <a:srgbClr val="000000"/>
              </a:solidFill>
            </a:endParaRPr>
          </a:p>
          <a:p>
            <a:pPr indent="-299561" lvl="0" marL="457200" rtl="0" algn="l">
              <a:lnSpc>
                <a:spcPct val="95000"/>
              </a:lnSpc>
              <a:spcBef>
                <a:spcPts val="0"/>
              </a:spcBef>
              <a:spcAft>
                <a:spcPts val="0"/>
              </a:spcAft>
              <a:buClr>
                <a:srgbClr val="000000"/>
              </a:buClr>
              <a:buSzPts val="1118"/>
              <a:buChar char="●"/>
            </a:pPr>
            <a:r>
              <a:rPr lang="en" sz="1117">
                <a:solidFill>
                  <a:srgbClr val="000000"/>
                </a:solidFill>
              </a:rPr>
              <a:t>Description: Docker containers encapsulate individual components for improved modularity and portability.</a:t>
            </a:r>
            <a:endParaRPr sz="1117">
              <a:solidFill>
                <a:srgbClr val="000000"/>
              </a:solidFill>
            </a:endParaRPr>
          </a:p>
          <a:p>
            <a:pPr indent="-299561" lvl="0" marL="457200" rtl="0" algn="l">
              <a:lnSpc>
                <a:spcPct val="95000"/>
              </a:lnSpc>
              <a:spcBef>
                <a:spcPts val="0"/>
              </a:spcBef>
              <a:spcAft>
                <a:spcPts val="0"/>
              </a:spcAft>
              <a:buClr>
                <a:srgbClr val="000000"/>
              </a:buClr>
              <a:buSzPts val="1118"/>
              <a:buChar char="●"/>
            </a:pPr>
            <a:r>
              <a:rPr lang="en" sz="1117">
                <a:solidFill>
                  <a:srgbClr val="000000"/>
                </a:solidFill>
              </a:rPr>
              <a:t>Interfaces: Containerized components interact via APIs and HTTP requests.</a:t>
            </a:r>
            <a:endParaRPr sz="1117">
              <a:solidFill>
                <a:srgbClr val="000000"/>
              </a:solidFill>
            </a:endParaRPr>
          </a:p>
          <a:p>
            <a:pPr indent="-299561" lvl="0" marL="457200" rtl="0" algn="l">
              <a:lnSpc>
                <a:spcPct val="95000"/>
              </a:lnSpc>
              <a:spcBef>
                <a:spcPts val="0"/>
              </a:spcBef>
              <a:spcAft>
                <a:spcPts val="0"/>
              </a:spcAft>
              <a:buClr>
                <a:srgbClr val="000000"/>
              </a:buClr>
              <a:buSzPts val="1118"/>
              <a:buChar char="●"/>
            </a:pPr>
            <a:r>
              <a:rPr lang="en" sz="1117">
                <a:solidFill>
                  <a:srgbClr val="000000"/>
                </a:solidFill>
              </a:rPr>
              <a:t>Dependencies: None.</a:t>
            </a:r>
            <a:endParaRPr sz="1421"/>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pic>
        <p:nvPicPr>
          <p:cNvPr id="218" name="Google Shape;218;p28"/>
          <p:cNvPicPr preferRelativeResize="0"/>
          <p:nvPr/>
        </p:nvPicPr>
        <p:blipFill>
          <a:blip r:embed="rId3">
            <a:alphaModFix/>
          </a:blip>
          <a:stretch>
            <a:fillRect/>
          </a:stretch>
        </p:blipFill>
        <p:spPr>
          <a:xfrm>
            <a:off x="328025" y="1292313"/>
            <a:ext cx="4257975" cy="2558875"/>
          </a:xfrm>
          <a:prstGeom prst="rect">
            <a:avLst/>
          </a:prstGeom>
          <a:noFill/>
          <a:ln>
            <a:noFill/>
          </a:ln>
        </p:spPr>
      </p:pic>
      <p:pic>
        <p:nvPicPr>
          <p:cNvPr id="219" name="Google Shape;219;p28"/>
          <p:cNvPicPr preferRelativeResize="0"/>
          <p:nvPr/>
        </p:nvPicPr>
        <p:blipFill>
          <a:blip r:embed="rId4">
            <a:alphaModFix/>
          </a:blip>
          <a:stretch>
            <a:fillRect/>
          </a:stretch>
        </p:blipFill>
        <p:spPr>
          <a:xfrm>
            <a:off x="4572000" y="1062000"/>
            <a:ext cx="4253200" cy="30194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STD - Software Testing Documentation</a:t>
            </a:r>
            <a:endParaRPr/>
          </a:p>
        </p:txBody>
      </p:sp>
      <p:sp>
        <p:nvSpPr>
          <p:cNvPr id="225" name="Google Shape;225;p29"/>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00">
                <a:solidFill>
                  <a:srgbClr val="000000"/>
                </a:solidFill>
                <a:latin typeface="Arial"/>
                <a:ea typeface="Arial"/>
                <a:cs typeface="Arial"/>
                <a:sym typeface="Arial"/>
              </a:rPr>
              <a:t>We will test the following features of bumtv,</a:t>
            </a:r>
            <a:endParaRPr sz="1000">
              <a:solidFill>
                <a:srgbClr val="000000"/>
              </a:solidFill>
              <a:latin typeface="Arial"/>
              <a:ea typeface="Arial"/>
              <a:cs typeface="Arial"/>
              <a:sym typeface="Arial"/>
            </a:endParaRPr>
          </a:p>
          <a:p>
            <a:pPr indent="165100" lvl="0" marL="457200" rtl="0" algn="l">
              <a:lnSpc>
                <a:spcPct val="100000"/>
              </a:lnSpc>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User registration/email validation</a:t>
            </a:r>
            <a:endParaRPr sz="1000">
              <a:solidFill>
                <a:srgbClr val="000000"/>
              </a:solidFill>
              <a:latin typeface="Arial"/>
              <a:ea typeface="Arial"/>
              <a:cs typeface="Arial"/>
              <a:sym typeface="Arial"/>
            </a:endParaRPr>
          </a:p>
          <a:p>
            <a:pPr indent="-292100" lvl="2" marL="1371600" rtl="0" algn="l">
              <a:lnSpc>
                <a:spcPct val="100000"/>
              </a:lnSpc>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Test the form validation, registration success/failure, email verification success/failure </a:t>
            </a:r>
            <a:endParaRPr sz="1000">
              <a:solidFill>
                <a:srgbClr val="000000"/>
              </a:solidFill>
              <a:latin typeface="Arial"/>
              <a:ea typeface="Arial"/>
              <a:cs typeface="Arial"/>
              <a:sym typeface="Arial"/>
            </a:endParaRPr>
          </a:p>
          <a:p>
            <a:pPr indent="165100" lvl="0" marL="457200" rtl="0" algn="l">
              <a:lnSpc>
                <a:spcPct val="100000"/>
              </a:lnSpc>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User Login</a:t>
            </a:r>
            <a:endParaRPr sz="1000">
              <a:solidFill>
                <a:srgbClr val="000000"/>
              </a:solidFill>
              <a:latin typeface="Arial"/>
              <a:ea typeface="Arial"/>
              <a:cs typeface="Arial"/>
              <a:sym typeface="Arial"/>
            </a:endParaRPr>
          </a:p>
          <a:p>
            <a:pPr indent="-292100" lvl="2" marL="1371600" rtl="0" algn="l">
              <a:lnSpc>
                <a:spcPct val="100000"/>
              </a:lnSpc>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Test the user login success/failure （auto）</a:t>
            </a:r>
            <a:endParaRPr sz="1000">
              <a:solidFill>
                <a:srgbClr val="000000"/>
              </a:solidFill>
              <a:latin typeface="Arial"/>
              <a:ea typeface="Arial"/>
              <a:cs typeface="Arial"/>
              <a:sym typeface="Arial"/>
            </a:endParaRPr>
          </a:p>
          <a:p>
            <a:pPr indent="165100" lvl="0" marL="457200" rtl="0" algn="l">
              <a:lnSpc>
                <a:spcPct val="100000"/>
              </a:lnSpc>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Movie search</a:t>
            </a:r>
            <a:endParaRPr sz="1000">
              <a:solidFill>
                <a:srgbClr val="000000"/>
              </a:solidFill>
              <a:latin typeface="Arial"/>
              <a:ea typeface="Arial"/>
              <a:cs typeface="Arial"/>
              <a:sym typeface="Arial"/>
            </a:endParaRPr>
          </a:p>
          <a:p>
            <a:pPr indent="-292100" lvl="2" marL="1371600" rtl="0" algn="l">
              <a:lnSpc>
                <a:spcPct val="100000"/>
              </a:lnSpc>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Test the movie/tv show search capabilities</a:t>
            </a:r>
            <a:endParaRPr sz="1000">
              <a:solidFill>
                <a:srgbClr val="000000"/>
              </a:solidFill>
              <a:latin typeface="Arial"/>
              <a:ea typeface="Arial"/>
              <a:cs typeface="Arial"/>
              <a:sym typeface="Arial"/>
            </a:endParaRPr>
          </a:p>
          <a:p>
            <a:pPr indent="165100" lvl="0" marL="457200" rtl="0" algn="l">
              <a:lnSpc>
                <a:spcPct val="100000"/>
              </a:lnSpc>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Routing</a:t>
            </a:r>
            <a:endParaRPr sz="1000">
              <a:solidFill>
                <a:srgbClr val="000000"/>
              </a:solidFill>
              <a:latin typeface="Arial"/>
              <a:ea typeface="Arial"/>
              <a:cs typeface="Arial"/>
              <a:sym typeface="Arial"/>
            </a:endParaRPr>
          </a:p>
          <a:p>
            <a:pPr indent="-292100" lvl="2" marL="1371600" rtl="0" algn="l">
              <a:lnSpc>
                <a:spcPct val="100000"/>
              </a:lnSpc>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Test different routes for success/failure</a:t>
            </a:r>
            <a:endParaRPr sz="1000">
              <a:solidFill>
                <a:srgbClr val="000000"/>
              </a:solidFill>
              <a:latin typeface="Arial"/>
              <a:ea typeface="Arial"/>
              <a:cs typeface="Arial"/>
              <a:sym typeface="Arial"/>
            </a:endParaRPr>
          </a:p>
          <a:p>
            <a:pPr indent="165100" lvl="0" marL="457200" rtl="0" algn="l">
              <a:lnSpc>
                <a:spcPct val="100000"/>
              </a:lnSpc>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Add to watchlist</a:t>
            </a:r>
            <a:endParaRPr sz="1000">
              <a:solidFill>
                <a:srgbClr val="000000"/>
              </a:solidFill>
              <a:latin typeface="Arial"/>
              <a:ea typeface="Arial"/>
              <a:cs typeface="Arial"/>
              <a:sym typeface="Arial"/>
            </a:endParaRPr>
          </a:p>
          <a:p>
            <a:pPr indent="-292100" lvl="2" marL="1371600" rtl="0" algn="l">
              <a:lnSpc>
                <a:spcPct val="100000"/>
              </a:lnSpc>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Test add to watch list feature connected to a user </a:t>
            </a:r>
            <a:endParaRPr sz="1000">
              <a:solidFill>
                <a:srgbClr val="000000"/>
              </a:solidFill>
              <a:latin typeface="Arial"/>
              <a:ea typeface="Arial"/>
              <a:cs typeface="Arial"/>
              <a:sym typeface="Arial"/>
            </a:endParaRPr>
          </a:p>
          <a:p>
            <a:pPr indent="165100" lvl="0" marL="457200" rtl="0" algn="l">
              <a:lnSpc>
                <a:spcPct val="100000"/>
              </a:lnSpc>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DB connectivity</a:t>
            </a:r>
            <a:endParaRPr sz="1000">
              <a:solidFill>
                <a:srgbClr val="000000"/>
              </a:solidFill>
              <a:latin typeface="Arial"/>
              <a:ea typeface="Arial"/>
              <a:cs typeface="Arial"/>
              <a:sym typeface="Arial"/>
            </a:endParaRPr>
          </a:p>
          <a:p>
            <a:pPr indent="-292100" lvl="2" marL="1371600" rtl="0" algn="l">
              <a:lnSpc>
                <a:spcPct val="100000"/>
              </a:lnSpc>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Test many db connectivity,insertion, and update features (auto)</a:t>
            </a:r>
            <a:endParaRPr sz="10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000">
                <a:solidFill>
                  <a:srgbClr val="000000"/>
                </a:solidFill>
                <a:latin typeface="Arial"/>
                <a:ea typeface="Arial"/>
                <a:cs typeface="Arial"/>
                <a:sym typeface="Arial"/>
              </a:rPr>
              <a:t>Multiple unit, integration, and </a:t>
            </a:r>
            <a:r>
              <a:rPr lang="en" sz="1000">
                <a:solidFill>
                  <a:srgbClr val="000000"/>
                </a:solidFill>
                <a:latin typeface="Arial"/>
                <a:ea typeface="Arial"/>
                <a:cs typeface="Arial"/>
                <a:sym typeface="Arial"/>
              </a:rPr>
              <a:t>automated</a:t>
            </a:r>
            <a:r>
              <a:rPr lang="en" sz="1000">
                <a:solidFill>
                  <a:srgbClr val="000000"/>
                </a:solidFill>
                <a:latin typeface="Arial"/>
                <a:ea typeface="Arial"/>
                <a:cs typeface="Arial"/>
                <a:sym typeface="Arial"/>
              </a:rPr>
              <a:t> tests were completed and documented in the STD document. We plan to continue to do </a:t>
            </a:r>
            <a:r>
              <a:rPr lang="en" sz="1000">
                <a:solidFill>
                  <a:srgbClr val="000000"/>
                </a:solidFill>
                <a:latin typeface="Arial"/>
                <a:ea typeface="Arial"/>
                <a:cs typeface="Arial"/>
                <a:sym typeface="Arial"/>
              </a:rPr>
              <a:t>further</a:t>
            </a:r>
            <a:r>
              <a:rPr lang="en" sz="1000">
                <a:solidFill>
                  <a:srgbClr val="000000"/>
                </a:solidFill>
                <a:latin typeface="Arial"/>
                <a:ea typeface="Arial"/>
                <a:cs typeface="Arial"/>
                <a:sym typeface="Arial"/>
              </a:rPr>
              <a:t> tests in the last iteration. </a:t>
            </a:r>
            <a:endParaRPr sz="1000">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Team members</a:t>
            </a:r>
            <a:endParaRPr/>
          </a:p>
        </p:txBody>
      </p:sp>
      <p:sp>
        <p:nvSpPr>
          <p:cNvPr id="136" name="Google Shape;136;p1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Trevor Cardoza - Design and Implementation leader</a:t>
            </a:r>
            <a:endParaRPr/>
          </a:p>
          <a:p>
            <a:pPr indent="-311150" lvl="0" marL="457200" rtl="0" algn="l">
              <a:spcBef>
                <a:spcPts val="0"/>
              </a:spcBef>
              <a:spcAft>
                <a:spcPts val="0"/>
              </a:spcAft>
              <a:buSzPts val="1300"/>
              <a:buChar char="●"/>
            </a:pPr>
            <a:r>
              <a:rPr lang="en"/>
              <a:t>Mahim Choudhury - Security leader</a:t>
            </a:r>
            <a:endParaRPr/>
          </a:p>
          <a:p>
            <a:pPr indent="-311150" lvl="0" marL="457200" rtl="0" algn="l">
              <a:spcBef>
                <a:spcPts val="0"/>
              </a:spcBef>
              <a:spcAft>
                <a:spcPts val="0"/>
              </a:spcAft>
              <a:buSzPts val="1300"/>
              <a:buChar char="●"/>
            </a:pPr>
            <a:r>
              <a:rPr lang="en"/>
              <a:t>Zhe Huang - QA leader</a:t>
            </a:r>
            <a:endParaRPr/>
          </a:p>
          <a:p>
            <a:pPr indent="-311150" lvl="0" marL="457200" rtl="0" algn="l">
              <a:spcBef>
                <a:spcPts val="0"/>
              </a:spcBef>
              <a:spcAft>
                <a:spcPts val="0"/>
              </a:spcAft>
              <a:buSzPts val="1300"/>
              <a:buChar char="●"/>
            </a:pPr>
            <a:r>
              <a:rPr lang="en"/>
              <a:t>David Mulvihill - Configuration leader</a:t>
            </a:r>
            <a:endParaRPr/>
          </a:p>
          <a:p>
            <a:pPr indent="-311150" lvl="0" marL="457200" rtl="0" algn="l">
              <a:spcBef>
                <a:spcPts val="0"/>
              </a:spcBef>
              <a:spcAft>
                <a:spcPts val="0"/>
              </a:spcAft>
              <a:buSzPts val="1300"/>
              <a:buChar char="●"/>
            </a:pPr>
            <a:r>
              <a:rPr lang="en"/>
              <a:t>Delaney Sullivan - Requirement leader</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Code repo: </a:t>
            </a:r>
            <a:r>
              <a:rPr lang="en" u="sng">
                <a:solidFill>
                  <a:schemeClr val="hlink"/>
                </a:solidFill>
                <a:hlinkClick r:id="rId3"/>
              </a:rPr>
              <a:t>https://github.com/BUMETCS673/project-team-4</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Mission Statement</a:t>
            </a:r>
            <a:endParaRPr/>
          </a:p>
        </p:txBody>
      </p:sp>
      <p:sp>
        <p:nvSpPr>
          <p:cNvPr id="142" name="Google Shape;142;p15"/>
          <p:cNvSpPr txBox="1"/>
          <p:nvPr>
            <p:ph idx="1" type="body"/>
          </p:nvPr>
        </p:nvSpPr>
        <p:spPr>
          <a:xfrm>
            <a:off x="579225" y="1990725"/>
            <a:ext cx="80010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700"/>
              <a:t>At BUMTV, our mission is to provide a reliable and user-friendly platform for movie and TV show enthusiasts. We aim to offer a secure, accessible, and efficient solution that simplifies the way users track and engage with their favorite content. By prioritizing a seamless user experience and secured browsing, we strive to become a trusted companion for entertainment tracking, ensuring that BUMTV remains a valuable tool for users to manage and explore their cinematic and TV interests.</a:t>
            </a:r>
            <a:endParaRPr b="1" sz="1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Key features</a:t>
            </a:r>
            <a:endParaRPr/>
          </a:p>
        </p:txBody>
      </p:sp>
      <p:sp>
        <p:nvSpPr>
          <p:cNvPr id="148" name="Google Shape;148;p1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AutoNum type="arabicPeriod"/>
            </a:pPr>
            <a:r>
              <a:rPr lang="en" sz="1400"/>
              <a:t>User Registration and Authentication: Allows users to create accounts, securely log in, and enjoy their BUMTV experience in a secured environment.</a:t>
            </a:r>
            <a:endParaRPr sz="1400"/>
          </a:p>
          <a:p>
            <a:pPr indent="-317500" lvl="0" marL="457200" rtl="0" algn="l">
              <a:spcBef>
                <a:spcPts val="0"/>
              </a:spcBef>
              <a:spcAft>
                <a:spcPts val="0"/>
              </a:spcAft>
              <a:buSzPts val="1400"/>
              <a:buAutoNum type="arabicPeriod"/>
            </a:pPr>
            <a:r>
              <a:rPr lang="en" sz="1400"/>
              <a:t>Comprehensive Search: Effortlessly find your favorite movies and TV shows using our intuitive search feature, ensuring you never miss out on the latest entertainment.</a:t>
            </a:r>
            <a:endParaRPr sz="1400"/>
          </a:p>
          <a:p>
            <a:pPr indent="-317500" lvl="0" marL="457200" rtl="0" algn="l">
              <a:spcBef>
                <a:spcPts val="0"/>
              </a:spcBef>
              <a:spcAft>
                <a:spcPts val="0"/>
              </a:spcAft>
              <a:buSzPts val="1400"/>
              <a:buAutoNum type="arabicPeriod"/>
            </a:pPr>
            <a:r>
              <a:rPr lang="en" sz="1400"/>
              <a:t>Personalized Watchlists: Curate your entertainment journey by adding titles to your watchlist, making it easy to track what you want to watch next (STRETCH GOAL: notify changes to Movie/TV Show).</a:t>
            </a:r>
            <a:endParaRPr sz="1400"/>
          </a:p>
          <a:p>
            <a:pPr indent="-317500" lvl="0" marL="457200" rtl="0" algn="l">
              <a:spcBef>
                <a:spcPts val="0"/>
              </a:spcBef>
              <a:spcAft>
                <a:spcPts val="0"/>
              </a:spcAft>
              <a:buSzPts val="1400"/>
              <a:buAutoNum type="arabicPeriod"/>
            </a:pPr>
            <a:r>
              <a:rPr lang="en" sz="1400"/>
              <a:t>Data-Rich Information: Access in-depth information, reviews, and ratings for movies and TV shows, enriching your viewing decisions with detailed insights.</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7"/>
          <p:cNvSpPr txBox="1"/>
          <p:nvPr>
            <p:ph type="title"/>
          </p:nvPr>
        </p:nvSpPr>
        <p:spPr>
          <a:xfrm>
            <a:off x="675175" y="99225"/>
            <a:ext cx="7505700" cy="64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Initial requirements</a:t>
            </a:r>
            <a:endParaRPr/>
          </a:p>
        </p:txBody>
      </p:sp>
      <p:sp>
        <p:nvSpPr>
          <p:cNvPr id="154" name="Google Shape;154;p17"/>
          <p:cNvSpPr txBox="1"/>
          <p:nvPr>
            <p:ph idx="1" type="body"/>
          </p:nvPr>
        </p:nvSpPr>
        <p:spPr>
          <a:xfrm>
            <a:off x="7898050" y="227250"/>
            <a:ext cx="1017600" cy="785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t/>
            </a:r>
            <a:endParaRPr/>
          </a:p>
        </p:txBody>
      </p:sp>
      <p:graphicFrame>
        <p:nvGraphicFramePr>
          <p:cNvPr id="155" name="Google Shape;155;p17"/>
          <p:cNvGraphicFramePr/>
          <p:nvPr/>
        </p:nvGraphicFramePr>
        <p:xfrm>
          <a:off x="781550" y="608540"/>
          <a:ext cx="3000000" cy="3000000"/>
        </p:xfrm>
        <a:graphic>
          <a:graphicData uri="http://schemas.openxmlformats.org/drawingml/2006/table">
            <a:tbl>
              <a:tblPr>
                <a:noFill/>
                <a:tableStyleId>{6EAC3039-5D27-4A83-BD6B-DEAC871469F3}</a:tableStyleId>
              </a:tblPr>
              <a:tblGrid>
                <a:gridCol w="2458275"/>
                <a:gridCol w="2458275"/>
                <a:gridCol w="2442800"/>
              </a:tblGrid>
              <a:tr h="378025">
                <a:tc>
                  <a:txBody>
                    <a:bodyPr/>
                    <a:lstStyle/>
                    <a:p>
                      <a:pPr indent="0" lvl="0" marL="0" rtl="0" algn="l">
                        <a:spcBef>
                          <a:spcPts val="0"/>
                        </a:spcBef>
                        <a:spcAft>
                          <a:spcPts val="0"/>
                        </a:spcAft>
                        <a:buNone/>
                      </a:pPr>
                      <a:r>
                        <a:rPr b="1" lang="en" sz="1300"/>
                        <a:t>As a</a:t>
                      </a:r>
                      <a:endParaRPr b="1" sz="1300"/>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300"/>
                        <a:t>I want to</a:t>
                      </a:r>
                      <a:endParaRPr b="1" sz="1300"/>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300"/>
                        <a:t>So that</a:t>
                      </a:r>
                      <a:endParaRPr b="1" sz="1300"/>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581600">
                <a:tc>
                  <a:txBody>
                    <a:bodyPr/>
                    <a:lstStyle/>
                    <a:p>
                      <a:pPr indent="0" lvl="0" marL="0" rtl="0" algn="l">
                        <a:spcBef>
                          <a:spcPts val="0"/>
                        </a:spcBef>
                        <a:spcAft>
                          <a:spcPts val="0"/>
                        </a:spcAft>
                        <a:buNone/>
                      </a:pPr>
                      <a:r>
                        <a:rPr lang="en" sz="1300"/>
                        <a:t>User</a:t>
                      </a:r>
                      <a:endParaRPr sz="1300"/>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300"/>
                        <a:t>Be able to track shows I’ve watched through a watch list</a:t>
                      </a:r>
                      <a:endParaRPr sz="1300"/>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300"/>
                        <a:t>I can see my historical information</a:t>
                      </a:r>
                      <a:endParaRPr sz="1300"/>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78025">
                <a:tc>
                  <a:txBody>
                    <a:bodyPr/>
                    <a:lstStyle/>
                    <a:p>
                      <a:pPr indent="0" lvl="0" marL="0" rtl="0" algn="l">
                        <a:spcBef>
                          <a:spcPts val="0"/>
                        </a:spcBef>
                        <a:spcAft>
                          <a:spcPts val="0"/>
                        </a:spcAft>
                        <a:buNone/>
                      </a:pPr>
                      <a:r>
                        <a:rPr lang="en" sz="1300"/>
                        <a:t>User</a:t>
                      </a:r>
                      <a:endParaRPr sz="1300"/>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300"/>
                        <a:t>Be able to create an account</a:t>
                      </a:r>
                      <a:endParaRPr sz="1300"/>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300"/>
                        <a:t>I can gain access to BUMTV</a:t>
                      </a:r>
                      <a:endParaRPr sz="1300"/>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581600">
                <a:tc>
                  <a:txBody>
                    <a:bodyPr/>
                    <a:lstStyle/>
                    <a:p>
                      <a:pPr indent="0" lvl="0" marL="0" rtl="0" algn="l">
                        <a:spcBef>
                          <a:spcPts val="0"/>
                        </a:spcBef>
                        <a:spcAft>
                          <a:spcPts val="0"/>
                        </a:spcAft>
                        <a:buNone/>
                      </a:pPr>
                      <a:r>
                        <a:rPr lang="en" sz="1300"/>
                        <a:t>User</a:t>
                      </a:r>
                      <a:endParaRPr sz="1300"/>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300"/>
                        <a:t>Be able to access reviews</a:t>
                      </a:r>
                      <a:endParaRPr sz="1300"/>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300"/>
                        <a:t>I can collect information on shows and movies</a:t>
                      </a:r>
                      <a:endParaRPr sz="1300"/>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581600">
                <a:tc>
                  <a:txBody>
                    <a:bodyPr/>
                    <a:lstStyle/>
                    <a:p>
                      <a:pPr indent="0" lvl="0" marL="0" rtl="0" algn="l">
                        <a:spcBef>
                          <a:spcPts val="0"/>
                        </a:spcBef>
                        <a:spcAft>
                          <a:spcPts val="0"/>
                        </a:spcAft>
                        <a:buNone/>
                      </a:pPr>
                      <a:r>
                        <a:rPr lang="en" sz="1300"/>
                        <a:t>Website</a:t>
                      </a:r>
                      <a:endParaRPr sz="1300"/>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300"/>
                        <a:t>Be able to have users only access their account</a:t>
                      </a:r>
                      <a:endParaRPr sz="1300"/>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300"/>
                        <a:t>Their data is secure</a:t>
                      </a:r>
                      <a:endParaRPr sz="1300"/>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581600">
                <a:tc>
                  <a:txBody>
                    <a:bodyPr/>
                    <a:lstStyle/>
                    <a:p>
                      <a:pPr indent="0" lvl="0" marL="0" rtl="0" algn="l">
                        <a:spcBef>
                          <a:spcPts val="0"/>
                        </a:spcBef>
                        <a:spcAft>
                          <a:spcPts val="0"/>
                        </a:spcAft>
                        <a:buNone/>
                      </a:pPr>
                      <a:r>
                        <a:rPr lang="en" sz="1300"/>
                        <a:t>Website Administrator</a:t>
                      </a:r>
                      <a:endParaRPr sz="1300"/>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300"/>
                        <a:t>Be able to add data</a:t>
                      </a:r>
                      <a:endParaRPr sz="1300"/>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300"/>
                        <a:t>So that the website stays relevant</a:t>
                      </a:r>
                      <a:endParaRPr sz="1300"/>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581600">
                <a:tc>
                  <a:txBody>
                    <a:bodyPr/>
                    <a:lstStyle/>
                    <a:p>
                      <a:pPr indent="0" lvl="0" marL="0" rtl="0" algn="l">
                        <a:spcBef>
                          <a:spcPts val="0"/>
                        </a:spcBef>
                        <a:spcAft>
                          <a:spcPts val="0"/>
                        </a:spcAft>
                        <a:buNone/>
                      </a:pPr>
                      <a:r>
                        <a:rPr lang="en" sz="1300"/>
                        <a:t>User</a:t>
                      </a:r>
                      <a:endParaRPr sz="1300"/>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300"/>
                        <a:t>Be able to search over all shows/ movies</a:t>
                      </a:r>
                      <a:endParaRPr sz="1300"/>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300"/>
                        <a:t>I can find ones I want to watch</a:t>
                      </a:r>
                      <a:endParaRPr sz="1300"/>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581600">
                <a:tc>
                  <a:txBody>
                    <a:bodyPr/>
                    <a:lstStyle/>
                    <a:p>
                      <a:pPr indent="0" lvl="0" marL="0" rtl="0" algn="l">
                        <a:spcBef>
                          <a:spcPts val="0"/>
                        </a:spcBef>
                        <a:spcAft>
                          <a:spcPts val="0"/>
                        </a:spcAft>
                        <a:buNone/>
                      </a:pPr>
                      <a:r>
                        <a:rPr lang="en" sz="1300"/>
                        <a:t>User</a:t>
                      </a:r>
                      <a:endParaRPr sz="1300"/>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300"/>
                        <a:t>Be able to login to my account</a:t>
                      </a:r>
                      <a:endParaRPr sz="1300"/>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300"/>
                        <a:t>I can login to my BUMTV account</a:t>
                      </a:r>
                      <a:endParaRPr sz="1300"/>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SPPP Risk Management</a:t>
            </a:r>
            <a:endParaRPr/>
          </a:p>
        </p:txBody>
      </p:sp>
      <p:sp>
        <p:nvSpPr>
          <p:cNvPr id="161" name="Google Shape;161;p1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Assessing risks under the following categories</a:t>
            </a:r>
            <a:endParaRPr/>
          </a:p>
          <a:p>
            <a:pPr indent="-311150" lvl="0" marL="457200" rtl="0" algn="l">
              <a:spcBef>
                <a:spcPts val="1200"/>
              </a:spcBef>
              <a:spcAft>
                <a:spcPts val="0"/>
              </a:spcAft>
              <a:buSzPts val="1300"/>
              <a:buChar char="-"/>
            </a:pPr>
            <a:r>
              <a:rPr lang="en"/>
              <a:t>Personnel</a:t>
            </a:r>
            <a:endParaRPr/>
          </a:p>
          <a:p>
            <a:pPr indent="-311150" lvl="0" marL="457200" rtl="0" algn="l">
              <a:spcBef>
                <a:spcPts val="0"/>
              </a:spcBef>
              <a:spcAft>
                <a:spcPts val="0"/>
              </a:spcAft>
              <a:buSzPts val="1300"/>
              <a:buChar char="-"/>
            </a:pPr>
            <a:r>
              <a:rPr lang="en"/>
              <a:t>Communication</a:t>
            </a:r>
            <a:endParaRPr/>
          </a:p>
          <a:p>
            <a:pPr indent="-311150" lvl="0" marL="457200" rtl="0" algn="l">
              <a:spcBef>
                <a:spcPts val="0"/>
              </a:spcBef>
              <a:spcAft>
                <a:spcPts val="0"/>
              </a:spcAft>
              <a:buSzPts val="1300"/>
              <a:buChar char="-"/>
            </a:pPr>
            <a:r>
              <a:rPr lang="en"/>
              <a:t>Requirements</a:t>
            </a:r>
            <a:endParaRPr/>
          </a:p>
          <a:p>
            <a:pPr indent="-311150" lvl="0" marL="457200" rtl="0" algn="l">
              <a:spcBef>
                <a:spcPts val="0"/>
              </a:spcBef>
              <a:spcAft>
                <a:spcPts val="0"/>
              </a:spcAft>
              <a:buSzPts val="1300"/>
              <a:buChar char="-"/>
            </a:pPr>
            <a:r>
              <a:rPr lang="en"/>
              <a:t>Management</a:t>
            </a:r>
            <a:endParaRPr/>
          </a:p>
          <a:p>
            <a:pPr indent="-311150" lvl="0" marL="457200" rtl="0" algn="l">
              <a:spcBef>
                <a:spcPts val="0"/>
              </a:spcBef>
              <a:spcAft>
                <a:spcPts val="0"/>
              </a:spcAft>
              <a:buSzPts val="1300"/>
              <a:buChar char="-"/>
            </a:pPr>
            <a:r>
              <a:rPr lang="en"/>
              <a:t>Technology competence</a:t>
            </a:r>
            <a:endParaRPr/>
          </a:p>
          <a:p>
            <a:pPr indent="-311150" lvl="0" marL="457200" rtl="0" algn="l">
              <a:spcBef>
                <a:spcPts val="0"/>
              </a:spcBef>
              <a:spcAft>
                <a:spcPts val="0"/>
              </a:spcAft>
              <a:buSzPts val="1300"/>
              <a:buChar char="-"/>
            </a:pPr>
            <a:r>
              <a:rPr lang="en"/>
              <a:t>Design and implementation</a:t>
            </a:r>
            <a:endParaRPr/>
          </a:p>
          <a:p>
            <a:pPr indent="-311150" lvl="0" marL="457200" rtl="0" algn="l">
              <a:spcBef>
                <a:spcPts val="0"/>
              </a:spcBef>
              <a:spcAft>
                <a:spcPts val="0"/>
              </a:spcAft>
              <a:buSzPts val="1300"/>
              <a:buChar char="-"/>
            </a:pPr>
            <a:r>
              <a:rPr lang="en"/>
              <a:t>Testing</a:t>
            </a:r>
            <a:endParaRPr/>
          </a:p>
          <a:p>
            <a:pPr indent="-311150" lvl="0" marL="457200" rtl="0" algn="l">
              <a:spcBef>
                <a:spcPts val="0"/>
              </a:spcBef>
              <a:spcAft>
                <a:spcPts val="0"/>
              </a:spcAft>
              <a:buSzPts val="1300"/>
              <a:buChar char="-"/>
            </a:pPr>
            <a:r>
              <a:rPr lang="en"/>
              <a:t>Integration and deployment</a:t>
            </a:r>
            <a:endParaRPr/>
          </a:p>
          <a:p>
            <a:pPr indent="-311150" lvl="0" marL="457200" rtl="0" algn="l">
              <a:spcBef>
                <a:spcPts val="0"/>
              </a:spcBef>
              <a:spcAft>
                <a:spcPts val="0"/>
              </a:spcAft>
              <a:buSzPts val="1300"/>
              <a:buChar char="-"/>
            </a:pPr>
            <a:r>
              <a:rPr lang="en"/>
              <a:t>Security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9"/>
          <p:cNvSpPr txBox="1"/>
          <p:nvPr>
            <p:ph type="title"/>
          </p:nvPr>
        </p:nvSpPr>
        <p:spPr>
          <a:xfrm>
            <a:off x="451899" y="879150"/>
            <a:ext cx="3228900" cy="2021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Jira Management</a:t>
            </a:r>
            <a:endParaRPr/>
          </a:p>
        </p:txBody>
      </p:sp>
      <p:pic>
        <p:nvPicPr>
          <p:cNvPr id="167" name="Google Shape;167;p19"/>
          <p:cNvPicPr preferRelativeResize="0"/>
          <p:nvPr/>
        </p:nvPicPr>
        <p:blipFill>
          <a:blip r:embed="rId3">
            <a:alphaModFix/>
          </a:blip>
          <a:stretch>
            <a:fillRect/>
          </a:stretch>
        </p:blipFill>
        <p:spPr>
          <a:xfrm>
            <a:off x="4086771" y="784188"/>
            <a:ext cx="3981777" cy="35751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0"/>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Process Improvement -Pull Request Process</a:t>
            </a:r>
            <a:endParaRPr/>
          </a:p>
        </p:txBody>
      </p:sp>
      <p:sp>
        <p:nvSpPr>
          <p:cNvPr id="173" name="Google Shape;173;p20"/>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Team member makes changes on their branch</a:t>
            </a:r>
            <a:endParaRPr/>
          </a:p>
          <a:p>
            <a:pPr indent="-311150" lvl="0" marL="457200" rtl="0" algn="l">
              <a:spcBef>
                <a:spcPts val="0"/>
              </a:spcBef>
              <a:spcAft>
                <a:spcPts val="0"/>
              </a:spcAft>
              <a:buSzPts val="1300"/>
              <a:buAutoNum type="arabicPeriod"/>
            </a:pPr>
            <a:r>
              <a:rPr lang="en"/>
              <a:t>Once code is ready, they make a pull request</a:t>
            </a:r>
            <a:endParaRPr/>
          </a:p>
          <a:p>
            <a:pPr indent="-311150" lvl="0" marL="457200" rtl="0" algn="l">
              <a:spcBef>
                <a:spcPts val="0"/>
              </a:spcBef>
              <a:spcAft>
                <a:spcPts val="0"/>
              </a:spcAft>
              <a:buSzPts val="1300"/>
              <a:buAutoNum type="arabicPeriod"/>
            </a:pPr>
            <a:r>
              <a:rPr lang="en"/>
              <a:t>One team member must approve the pull request in order to merge into main</a:t>
            </a:r>
            <a:endParaRPr/>
          </a:p>
          <a:p>
            <a:pPr indent="-311150" lvl="0" marL="457200" rtl="0" algn="l">
              <a:spcBef>
                <a:spcPts val="0"/>
              </a:spcBef>
              <a:spcAft>
                <a:spcPts val="0"/>
              </a:spcAft>
              <a:buSzPts val="1300"/>
              <a:buAutoNum type="arabicPeriod"/>
            </a:pPr>
            <a:r>
              <a:rPr lang="en"/>
              <a:t>Team member would run the code to ensure no breakage to the main branch</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1"/>
          <p:cNvSpPr txBox="1"/>
          <p:nvPr>
            <p:ph type="title"/>
          </p:nvPr>
        </p:nvSpPr>
        <p:spPr>
          <a:xfrm>
            <a:off x="819150" y="6715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Tech stacks and configuration tools</a:t>
            </a:r>
            <a:endParaRPr/>
          </a:p>
        </p:txBody>
      </p:sp>
      <p:sp>
        <p:nvSpPr>
          <p:cNvPr id="179" name="Google Shape;179;p21"/>
          <p:cNvSpPr txBox="1"/>
          <p:nvPr>
            <p:ph idx="1" type="body"/>
          </p:nvPr>
        </p:nvSpPr>
        <p:spPr>
          <a:xfrm>
            <a:off x="819150" y="1428750"/>
            <a:ext cx="7505700" cy="30099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000000"/>
              </a:buClr>
              <a:buSzPts val="1200"/>
              <a:buChar char="●"/>
            </a:pPr>
            <a:r>
              <a:rPr lang="en" sz="1200">
                <a:solidFill>
                  <a:srgbClr val="000000"/>
                </a:solidFill>
              </a:rPr>
              <a:t>Amazon Web Services (AWS)</a:t>
            </a:r>
            <a:endParaRPr sz="1200">
              <a:solidFill>
                <a:srgbClr val="000000"/>
              </a:solidFill>
            </a:endParaRPr>
          </a:p>
          <a:p>
            <a:pPr indent="-304800" lvl="1" marL="914400" rtl="0" algn="l">
              <a:lnSpc>
                <a:spcPct val="115000"/>
              </a:lnSpc>
              <a:spcBef>
                <a:spcPts val="0"/>
              </a:spcBef>
              <a:spcAft>
                <a:spcPts val="0"/>
              </a:spcAft>
              <a:buClr>
                <a:srgbClr val="000000"/>
              </a:buClr>
              <a:buSzPts val="1200"/>
              <a:buChar char="○"/>
            </a:pPr>
            <a:r>
              <a:rPr lang="en" sz="1200">
                <a:solidFill>
                  <a:srgbClr val="000000"/>
                </a:solidFill>
              </a:rPr>
              <a:t>Elastic Container Service (ECS)</a:t>
            </a:r>
            <a:endParaRPr sz="1200">
              <a:solidFill>
                <a:srgbClr val="000000"/>
              </a:solidFill>
            </a:endParaRPr>
          </a:p>
          <a:p>
            <a:pPr indent="-304800" lvl="1" marL="914400" rtl="0" algn="l">
              <a:lnSpc>
                <a:spcPct val="115000"/>
              </a:lnSpc>
              <a:spcBef>
                <a:spcPts val="0"/>
              </a:spcBef>
              <a:spcAft>
                <a:spcPts val="0"/>
              </a:spcAft>
              <a:buClr>
                <a:srgbClr val="000000"/>
              </a:buClr>
              <a:buSzPts val="1200"/>
              <a:buChar char="○"/>
            </a:pPr>
            <a:r>
              <a:rPr lang="en" sz="1200">
                <a:solidFill>
                  <a:srgbClr val="000000"/>
                </a:solidFill>
              </a:rPr>
              <a:t>Elastic Container Registry (ECR)</a:t>
            </a:r>
            <a:endParaRPr sz="1200">
              <a:solidFill>
                <a:srgbClr val="000000"/>
              </a:solidFill>
            </a:endParaRPr>
          </a:p>
          <a:p>
            <a:pPr indent="-304800" lvl="1" marL="914400" rtl="0" algn="l">
              <a:lnSpc>
                <a:spcPct val="115000"/>
              </a:lnSpc>
              <a:spcBef>
                <a:spcPts val="0"/>
              </a:spcBef>
              <a:spcAft>
                <a:spcPts val="0"/>
              </a:spcAft>
              <a:buClr>
                <a:srgbClr val="000000"/>
              </a:buClr>
              <a:buSzPts val="1200"/>
              <a:buChar char="○"/>
            </a:pPr>
            <a:r>
              <a:rPr lang="en" sz="1200">
                <a:solidFill>
                  <a:srgbClr val="000000"/>
                </a:solidFill>
              </a:rPr>
              <a:t>Application Load Balancer (ALB)</a:t>
            </a:r>
            <a:endParaRPr sz="1200">
              <a:solidFill>
                <a:srgbClr val="000000"/>
              </a:solidFill>
            </a:endParaRPr>
          </a:p>
          <a:p>
            <a:pPr indent="-304800" lvl="1" marL="914400" rtl="0" algn="l">
              <a:lnSpc>
                <a:spcPct val="115000"/>
              </a:lnSpc>
              <a:spcBef>
                <a:spcPts val="0"/>
              </a:spcBef>
              <a:spcAft>
                <a:spcPts val="0"/>
              </a:spcAft>
              <a:buClr>
                <a:srgbClr val="000000"/>
              </a:buClr>
              <a:buSzPts val="1200"/>
              <a:buChar char="○"/>
            </a:pPr>
            <a:r>
              <a:rPr lang="en" sz="1200">
                <a:solidFill>
                  <a:srgbClr val="000000"/>
                </a:solidFill>
              </a:rPr>
              <a:t>Virtual Private Cloud (VPC)</a:t>
            </a:r>
            <a:endParaRPr sz="1200">
              <a:solidFill>
                <a:srgbClr val="000000"/>
              </a:solidFill>
            </a:endParaRPr>
          </a:p>
          <a:p>
            <a:pPr indent="-304800" lvl="1" marL="914400" rtl="0" algn="l">
              <a:lnSpc>
                <a:spcPct val="115000"/>
              </a:lnSpc>
              <a:spcBef>
                <a:spcPts val="0"/>
              </a:spcBef>
              <a:spcAft>
                <a:spcPts val="0"/>
              </a:spcAft>
              <a:buClr>
                <a:srgbClr val="000000"/>
              </a:buClr>
              <a:buSzPts val="1200"/>
              <a:buChar char="○"/>
            </a:pPr>
            <a:r>
              <a:rPr lang="en" sz="1200">
                <a:solidFill>
                  <a:srgbClr val="000000"/>
                </a:solidFill>
              </a:rPr>
              <a:t>RDS Mysql </a:t>
            </a:r>
            <a:endParaRPr sz="1200">
              <a:solidFill>
                <a:srgbClr val="000000"/>
              </a:solidFill>
            </a:endParaRPr>
          </a:p>
          <a:p>
            <a:pPr indent="-304800" lvl="1" marL="914400" rtl="0" algn="l">
              <a:lnSpc>
                <a:spcPct val="115000"/>
              </a:lnSpc>
              <a:spcBef>
                <a:spcPts val="0"/>
              </a:spcBef>
              <a:spcAft>
                <a:spcPts val="0"/>
              </a:spcAft>
              <a:buClr>
                <a:srgbClr val="000000"/>
              </a:buClr>
              <a:buSzPts val="1200"/>
              <a:buChar char="○"/>
            </a:pPr>
            <a:r>
              <a:rPr lang="en" sz="1200">
                <a:solidFill>
                  <a:srgbClr val="000000"/>
                </a:solidFill>
              </a:rPr>
              <a:t>Secrets Manager</a:t>
            </a:r>
            <a:endParaRPr sz="1200">
              <a:solidFill>
                <a:srgbClr val="000000"/>
              </a:solidFill>
            </a:endParaRPr>
          </a:p>
          <a:p>
            <a:pPr indent="-304800" lvl="1" marL="914400" rtl="0" algn="l">
              <a:lnSpc>
                <a:spcPct val="115000"/>
              </a:lnSpc>
              <a:spcBef>
                <a:spcPts val="0"/>
              </a:spcBef>
              <a:spcAft>
                <a:spcPts val="0"/>
              </a:spcAft>
              <a:buClr>
                <a:srgbClr val="000000"/>
              </a:buClr>
              <a:buSzPts val="1200"/>
              <a:buChar char="○"/>
            </a:pPr>
            <a:r>
              <a:rPr lang="en" sz="1200">
                <a:solidFill>
                  <a:srgbClr val="000000"/>
                </a:solidFill>
              </a:rPr>
              <a:t>Amazon Certificate Manager (ACM)</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 sz="1200">
                <a:solidFill>
                  <a:srgbClr val="000000"/>
                </a:solidFill>
              </a:rPr>
              <a:t>Terraform for deploying infrastructure to AWS </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 sz="1200">
                <a:solidFill>
                  <a:srgbClr val="000000"/>
                </a:solidFill>
              </a:rPr>
              <a:t>GitHub for code and documentation repository</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 sz="1200">
                <a:solidFill>
                  <a:srgbClr val="000000"/>
                </a:solidFill>
              </a:rPr>
              <a:t>Git for version control</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 sz="1200">
                <a:solidFill>
                  <a:srgbClr val="000000"/>
                </a:solidFill>
              </a:rPr>
              <a:t>GitHub Actions for implementing CI/CD</a:t>
            </a:r>
            <a:endParaRPr sz="1200">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