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5" r:id="rId1"/>
  </p:sldMasterIdLst>
  <p:sldIdLst>
    <p:sldId id="256" r:id="rId2"/>
    <p:sldId id="264" r:id="rId3"/>
    <p:sldId id="262" r:id="rId4"/>
    <p:sldId id="267" r:id="rId5"/>
    <p:sldId id="266" r:id="rId6"/>
    <p:sldId id="265" r:id="rId7"/>
    <p:sldId id="269" r:id="rId8"/>
    <p:sldId id="271" r:id="rId9"/>
    <p:sldId id="272" r:id="rId10"/>
    <p:sldId id="274" r:id="rId11"/>
    <p:sldId id="275" r:id="rId12"/>
    <p:sldId id="273" r:id="rId13"/>
    <p:sldId id="259" r:id="rId14"/>
    <p:sldId id="26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0" d="100"/>
          <a:sy n="120" d="100"/>
        </p:scale>
        <p:origin x="17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8A87A34-81AB-432B-8DAE-1953F412C126}" type="datetimeFigureOut">
              <a:rPr lang="en-US" smtClean="0"/>
              <a:t>12/1/2016</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D22F896-40B5-4ADD-8801-0D06FADFA095}" type="slidenum">
              <a:rPr lang="en-US" smtClean="0"/>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98923318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13308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5464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8153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48A87A34-81AB-432B-8DAE-1953F412C126}" type="datetimeFigureOut">
              <a:rPr lang="en-US" smtClean="0"/>
              <a:t>12/1/2016</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3228449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489740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582602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5440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7978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8A87A34-81AB-432B-8DAE-1953F412C126}" type="datetimeFigureOut">
              <a:rPr lang="en-US" smtClean="0"/>
              <a:t>12/1/2016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812542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8A87A34-81AB-432B-8DAE-1953F412C126}" type="datetimeFigureOut">
              <a:rPr lang="en-US" smtClean="0"/>
              <a:t>12/1/2016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0935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8A87A34-81AB-432B-8DAE-1953F412C126}" type="datetimeFigureOut">
              <a:rPr lang="en-US" smtClean="0"/>
              <a:pPr/>
              <a:t>12/1/2016</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D22F896-40B5-4ADD-8801-0D06FADFA095}"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98467074"/>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halebubble.org/dbd-map/" TargetMode="External"/><Relationship Id="rId7" Type="http://schemas.openxmlformats.org/officeDocument/2006/relationships/hyperlink" Target="https://www.edf.org/climate/methane-studies" TargetMode="External"/><Relationship Id="rId2" Type="http://schemas.openxmlformats.org/officeDocument/2006/relationships/hyperlink" Target="http://frack.mixplex.com/content/hydraulic-fracturing-history-enduring-technology" TargetMode="External"/><Relationship Id="rId1" Type="http://schemas.openxmlformats.org/officeDocument/2006/relationships/slideLayout" Target="../slideLayouts/slideLayout2.xml"/><Relationship Id="rId6" Type="http://schemas.openxmlformats.org/officeDocument/2006/relationships/hyperlink" Target="http://www.usnews.com/news/articles/2016-05-15/us-gas-exports-poised-to-surpass-imports-for-first-time-since-1957" TargetMode="External"/><Relationship Id="rId5" Type="http://schemas.openxmlformats.org/officeDocument/2006/relationships/hyperlink" Target="http://www.ogj.com/articles/print/volume-113/issue-1/special-report-forecast-review/imbalances-weakening-oil-prices-remain-in-place-at-start-of-2015.html" TargetMode="External"/><Relationship Id="rId4" Type="http://schemas.openxmlformats.org/officeDocument/2006/relationships/hyperlink" Target="https://www.brookings.edu/blog/brookings-now/2015/03/23/the-economic-benefits-of-frackin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7000"/>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a:latin typeface="Roboto Mono Thin" pitchFamily="2" charset="0"/>
                <a:ea typeface="Roboto Mono Thin" pitchFamily="2" charset="0"/>
              </a:rPr>
              <a:t>Hydraulic fracturing</a:t>
            </a:r>
          </a:p>
        </p:txBody>
      </p:sp>
      <p:sp>
        <p:nvSpPr>
          <p:cNvPr id="3" name="Subtitle 2"/>
          <p:cNvSpPr>
            <a:spLocks noGrp="1"/>
          </p:cNvSpPr>
          <p:nvPr>
            <p:ph type="subTitle" idx="1"/>
          </p:nvPr>
        </p:nvSpPr>
        <p:spPr/>
        <p:txBody>
          <a:bodyPr/>
          <a:lstStyle/>
          <a:p>
            <a:r>
              <a:rPr lang="en-US" dirty="0">
                <a:latin typeface="Roboto Mono Thin" pitchFamily="2" charset="0"/>
                <a:ea typeface="Roboto Mono Thin" pitchFamily="2" charset="0"/>
              </a:rPr>
              <a:t>Dylan Mumm</a:t>
            </a:r>
          </a:p>
        </p:txBody>
      </p:sp>
    </p:spTree>
    <p:extLst>
      <p:ext uri="{BB962C8B-B14F-4D97-AF65-F5344CB8AC3E}">
        <p14:creationId xmlns:p14="http://schemas.microsoft.com/office/powerpoint/2010/main" val="3458181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13792"/>
            <a:ext cx="9601200" cy="702729"/>
          </a:xfrm>
        </p:spPr>
        <p:txBody>
          <a:bodyPr>
            <a:normAutofit/>
          </a:bodyPr>
          <a:lstStyle/>
          <a:p>
            <a:r>
              <a:rPr lang="en-US" dirty="0">
                <a:latin typeface="Roboto Mono Thin" pitchFamily="2" charset="0"/>
                <a:ea typeface="Roboto Mono Thin" pitchFamily="2" charset="0"/>
              </a:rPr>
              <a:t>Water contamination</a:t>
            </a:r>
          </a:p>
        </p:txBody>
      </p:sp>
      <p:sp>
        <p:nvSpPr>
          <p:cNvPr id="3" name="Content Placeholder 2"/>
          <p:cNvSpPr>
            <a:spLocks noGrp="1"/>
          </p:cNvSpPr>
          <p:nvPr>
            <p:ph idx="1"/>
          </p:nvPr>
        </p:nvSpPr>
        <p:spPr>
          <a:xfrm>
            <a:off x="1371599" y="2199428"/>
            <a:ext cx="9935155" cy="4158435"/>
          </a:xfrm>
        </p:spPr>
        <p:txBody>
          <a:bodyPr>
            <a:normAutofit/>
          </a:bodyPr>
          <a:lstStyle/>
          <a:p>
            <a:r>
              <a:rPr lang="en-US" dirty="0">
                <a:latin typeface="Roboto" pitchFamily="2" charset="0"/>
                <a:ea typeface="Roboto" pitchFamily="2" charset="0"/>
              </a:rPr>
              <a:t>Earlier this year, the EPA released an incredibly comprehensive review of potential contamination. </a:t>
            </a:r>
          </a:p>
          <a:p>
            <a:pPr lvl="1"/>
            <a:r>
              <a:rPr lang="en-US" i="0" dirty="0">
                <a:latin typeface="Roboto" pitchFamily="2" charset="0"/>
                <a:ea typeface="Roboto" pitchFamily="2" charset="0"/>
              </a:rPr>
              <a:t>The EPA concluded there are many above and below ground mechanisms which have the potential to impact water resources </a:t>
            </a:r>
          </a:p>
          <a:p>
            <a:pPr lvl="1"/>
            <a:r>
              <a:rPr lang="en-US" i="0" dirty="0">
                <a:latin typeface="Roboto" pitchFamily="2" charset="0"/>
                <a:ea typeface="Roboto" pitchFamily="2" charset="0"/>
              </a:rPr>
              <a:t>While they found some individual examples, they found no evidence of widespread impacts.</a:t>
            </a:r>
          </a:p>
          <a:p>
            <a:pPr marL="530352" lvl="1" indent="0">
              <a:buNone/>
            </a:pPr>
            <a:endParaRPr lang="en-US" i="0" dirty="0">
              <a:latin typeface="Roboto" pitchFamily="2" charset="0"/>
              <a:ea typeface="Roboto" pitchFamily="2" charset="0"/>
            </a:endParaRPr>
          </a:p>
        </p:txBody>
      </p:sp>
    </p:spTree>
    <p:extLst>
      <p:ext uri="{BB962C8B-B14F-4D97-AF65-F5344CB8AC3E}">
        <p14:creationId xmlns:p14="http://schemas.microsoft.com/office/powerpoint/2010/main" val="2397627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13792"/>
            <a:ext cx="9601200" cy="702729"/>
          </a:xfrm>
        </p:spPr>
        <p:txBody>
          <a:bodyPr>
            <a:normAutofit/>
          </a:bodyPr>
          <a:lstStyle/>
          <a:p>
            <a:r>
              <a:rPr lang="en-US" dirty="0">
                <a:latin typeface="Roboto Mono Thin" pitchFamily="2" charset="0"/>
                <a:ea typeface="Roboto Mono Thin" pitchFamily="2" charset="0"/>
              </a:rPr>
              <a:t>Earthquakes</a:t>
            </a:r>
          </a:p>
        </p:txBody>
      </p:sp>
      <p:sp>
        <p:nvSpPr>
          <p:cNvPr id="3" name="Content Placeholder 2"/>
          <p:cNvSpPr>
            <a:spLocks noGrp="1"/>
          </p:cNvSpPr>
          <p:nvPr>
            <p:ph idx="1"/>
          </p:nvPr>
        </p:nvSpPr>
        <p:spPr>
          <a:xfrm>
            <a:off x="1371599" y="1924216"/>
            <a:ext cx="9935155" cy="4433647"/>
          </a:xfrm>
        </p:spPr>
        <p:txBody>
          <a:bodyPr>
            <a:normAutofit/>
          </a:bodyPr>
          <a:lstStyle/>
          <a:p>
            <a:r>
              <a:rPr lang="en-US" dirty="0">
                <a:latin typeface="Roboto" pitchFamily="2" charset="0"/>
                <a:ea typeface="Roboto" pitchFamily="2" charset="0"/>
              </a:rPr>
              <a:t>While fracking does commonly create seismic activity, they are unnoticeable and do not cause damage, only to be seen using instruments</a:t>
            </a:r>
          </a:p>
          <a:p>
            <a:pPr lvl="1"/>
            <a:r>
              <a:rPr lang="en-US" i="0" dirty="0">
                <a:latin typeface="Roboto" pitchFamily="2" charset="0"/>
                <a:ea typeface="Roboto" pitchFamily="2" charset="0"/>
              </a:rPr>
              <a:t>Many minor 3.0+ magnitude earthquakes have been linked to fracking the last few years, but there is not clear consensus fracking was the culprit</a:t>
            </a:r>
          </a:p>
          <a:p>
            <a:pPr lvl="1"/>
            <a:r>
              <a:rPr lang="en-US" i="0" dirty="0">
                <a:latin typeface="Roboto" pitchFamily="2" charset="0"/>
                <a:ea typeface="Roboto" pitchFamily="2" charset="0"/>
              </a:rPr>
              <a:t>There is no evidence as of now indicating that fracking can cause a dangerous earthquake, but that may change</a:t>
            </a:r>
          </a:p>
          <a:p>
            <a:pPr marL="530352" lvl="1" indent="0">
              <a:buNone/>
            </a:pPr>
            <a:endParaRPr lang="en-US" i="0" dirty="0">
              <a:latin typeface="Roboto" pitchFamily="2" charset="0"/>
              <a:ea typeface="Roboto" pitchFamily="2" charset="0"/>
            </a:endParaRPr>
          </a:p>
        </p:txBody>
      </p:sp>
    </p:spTree>
    <p:extLst>
      <p:ext uri="{BB962C8B-B14F-4D97-AF65-F5344CB8AC3E}">
        <p14:creationId xmlns:p14="http://schemas.microsoft.com/office/powerpoint/2010/main" val="4057429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21428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97767"/>
          </a:xfrm>
        </p:spPr>
        <p:txBody>
          <a:bodyPr/>
          <a:lstStyle/>
          <a:p>
            <a:r>
              <a:rPr lang="en-US" dirty="0"/>
              <a:t>References </a:t>
            </a:r>
          </a:p>
        </p:txBody>
      </p:sp>
      <p:sp>
        <p:nvSpPr>
          <p:cNvPr id="3" name="Content Placeholder 2"/>
          <p:cNvSpPr>
            <a:spLocks noGrp="1"/>
          </p:cNvSpPr>
          <p:nvPr>
            <p:ph idx="1"/>
          </p:nvPr>
        </p:nvSpPr>
        <p:spPr>
          <a:xfrm>
            <a:off x="1371600" y="1754155"/>
            <a:ext cx="9601200" cy="4113245"/>
          </a:xfrm>
        </p:spPr>
        <p:txBody>
          <a:bodyPr>
            <a:normAutofit fontScale="77500" lnSpcReduction="20000"/>
          </a:bodyPr>
          <a:lstStyle/>
          <a:p>
            <a:r>
              <a:rPr lang="en-US" dirty="0">
                <a:hlinkClick r:id="rId2"/>
              </a:rPr>
              <a:t>http://frack.mixplex.com/content/hydraulic-fracturing-history-enduring-technology</a:t>
            </a:r>
            <a:endParaRPr lang="en-US" dirty="0"/>
          </a:p>
          <a:p>
            <a:r>
              <a:rPr lang="en-US" dirty="0"/>
              <a:t>http://www.popularmechanics.com/science/energy/g161/top-10-myths-about-natural-gas-drilling-6386593/</a:t>
            </a:r>
          </a:p>
          <a:p>
            <a:r>
              <a:rPr lang="en-US" dirty="0"/>
              <a:t>http://www.eia.gov/dnav/pet/hist/LeafHandler.ashx?n=pet&amp;s=mcrfpus2&amp;f=m</a:t>
            </a:r>
          </a:p>
          <a:p>
            <a:r>
              <a:rPr lang="en-US" dirty="0">
                <a:hlinkClick r:id="rId3"/>
              </a:rPr>
              <a:t>http://shalebubble.org/dbd-map/</a:t>
            </a:r>
            <a:endParaRPr lang="en-US" dirty="0"/>
          </a:p>
          <a:p>
            <a:r>
              <a:rPr lang="en-US" dirty="0">
                <a:hlinkClick r:id="rId4"/>
              </a:rPr>
              <a:t>https://www.brookings.edu/blog/brookings-now/2015/03/23/the-economic-benefits-of-fracking/</a:t>
            </a:r>
            <a:endParaRPr lang="en-US" dirty="0"/>
          </a:p>
          <a:p>
            <a:r>
              <a:rPr lang="en-US" dirty="0">
                <a:hlinkClick r:id="rId5"/>
              </a:rPr>
              <a:t>http://www.ogj.com/articles/print/volume-113/issue-1/special-report-forecast-review/imbalances-weakening-oil-prices-remain-in-place-at-start-of-2015.html</a:t>
            </a:r>
            <a:endParaRPr lang="en-US" dirty="0"/>
          </a:p>
          <a:p>
            <a:r>
              <a:rPr lang="en-US" dirty="0">
                <a:hlinkClick r:id="rId6"/>
              </a:rPr>
              <a:t>http://www.usnews.com/news/articles/2016-05-15/us-gas-exports-poised-to-surpass-imports-for-first-time-since-1957</a:t>
            </a:r>
            <a:endParaRPr lang="en-US" dirty="0"/>
          </a:p>
          <a:p>
            <a:r>
              <a:rPr lang="en-US" dirty="0"/>
              <a:t>https://www.edf.org/climate/methanemaps/leaks-problem</a:t>
            </a:r>
          </a:p>
          <a:p>
            <a:r>
              <a:rPr lang="en-US" dirty="0">
                <a:hlinkClick r:id="rId7"/>
              </a:rPr>
              <a:t>https://www.edf.org/climate/methane-studies</a:t>
            </a:r>
            <a:endParaRPr lang="en-US" dirty="0"/>
          </a:p>
          <a:p>
            <a:r>
              <a:rPr lang="en-US" dirty="0"/>
              <a:t>http://www.forbes.com/sites/matthewfrancis/2015/06/18/oil-byproduct-practices-to-blame-for-oklahoma-earthquakes/#15191d233a66</a:t>
            </a:r>
          </a:p>
          <a:p>
            <a:endParaRPr lang="en-US" dirty="0"/>
          </a:p>
        </p:txBody>
      </p:sp>
    </p:spTree>
    <p:extLst>
      <p:ext uri="{BB962C8B-B14F-4D97-AF65-F5344CB8AC3E}">
        <p14:creationId xmlns:p14="http://schemas.microsoft.com/office/powerpoint/2010/main" val="1898615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45445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Roboto Mono Thin" pitchFamily="2" charset="0"/>
                <a:ea typeface="Roboto Mono Thin" pitchFamily="2" charset="0"/>
              </a:rPr>
              <a:t>What is </a:t>
            </a:r>
            <a:r>
              <a:rPr lang="en-US" dirty="0">
                <a:solidFill>
                  <a:srgbClr val="FF0000"/>
                </a:solidFill>
                <a:latin typeface="Roboto Mono Thin" pitchFamily="2" charset="0"/>
                <a:ea typeface="Roboto Mono Thin" pitchFamily="2" charset="0"/>
              </a:rPr>
              <a:t>fracking</a:t>
            </a:r>
            <a:r>
              <a:rPr lang="en-US" dirty="0">
                <a:latin typeface="Roboto Mono Thin" pitchFamily="2" charset="0"/>
                <a:ea typeface="Roboto Mono Thin" pitchFamily="2" charset="0"/>
              </a:rPr>
              <a:t>?</a:t>
            </a:r>
          </a:p>
        </p:txBody>
      </p:sp>
      <p:sp>
        <p:nvSpPr>
          <p:cNvPr id="3" name="Content Placeholder 2"/>
          <p:cNvSpPr>
            <a:spLocks noGrp="1"/>
          </p:cNvSpPr>
          <p:nvPr>
            <p:ph idx="1"/>
          </p:nvPr>
        </p:nvSpPr>
        <p:spPr>
          <a:xfrm>
            <a:off x="1371600" y="1726163"/>
            <a:ext cx="5533053" cy="4141237"/>
          </a:xfrm>
        </p:spPr>
        <p:txBody>
          <a:bodyPr>
            <a:normAutofit/>
          </a:bodyPr>
          <a:lstStyle/>
          <a:p>
            <a:r>
              <a:rPr lang="en-US" dirty="0">
                <a:latin typeface="Roboto" pitchFamily="2" charset="0"/>
                <a:ea typeface="Roboto" pitchFamily="2" charset="0"/>
              </a:rPr>
              <a:t>Hydraulic fracturing, or hydrofracturing, or fracking, is a method of well stimulation in which rock is fractured by a high-pressure liquid stream </a:t>
            </a:r>
          </a:p>
          <a:p>
            <a:r>
              <a:rPr lang="en-US" dirty="0">
                <a:latin typeface="Roboto" pitchFamily="2" charset="0"/>
                <a:ea typeface="Roboto" pitchFamily="2" charset="0"/>
              </a:rPr>
              <a:t>Historically, its been used for getting the last bit of oil out of a mostly-extracted well</a:t>
            </a:r>
          </a:p>
          <a:p>
            <a:pPr lvl="1"/>
            <a:r>
              <a:rPr lang="en-US" sz="1600" i="0" dirty="0">
                <a:latin typeface="Roboto" pitchFamily="2" charset="0"/>
                <a:ea typeface="Roboto" pitchFamily="2" charset="0"/>
              </a:rPr>
              <a:t>The first experimental oil fracking was done in 1947, and it was first commercialized in 1949.</a:t>
            </a:r>
          </a:p>
          <a:p>
            <a:r>
              <a:rPr lang="en-US" dirty="0">
                <a:latin typeface="Roboto" pitchFamily="2" charset="0"/>
                <a:ea typeface="Roboto" pitchFamily="2" charset="0"/>
              </a:rPr>
              <a:t>As of more recently, it has been used very successfully to acquire methane, or natural gas from shale rock</a:t>
            </a:r>
            <a:endParaRPr lang="en-US" i="0" dirty="0">
              <a:latin typeface="Roboto" pitchFamily="2" charset="0"/>
              <a:ea typeface="Roboto" pitchFamily="2" charset="0"/>
            </a:endParaRPr>
          </a:p>
        </p:txBody>
      </p:sp>
      <p:pic>
        <p:nvPicPr>
          <p:cNvPr id="4" name="Picture 3"/>
          <p:cNvPicPr>
            <a:picLocks noChangeAspect="1"/>
          </p:cNvPicPr>
          <p:nvPr/>
        </p:nvPicPr>
        <p:blipFill>
          <a:blip r:embed="rId2"/>
          <a:stretch>
            <a:fillRect/>
          </a:stretch>
        </p:blipFill>
        <p:spPr>
          <a:xfrm>
            <a:off x="6904653" y="2002222"/>
            <a:ext cx="5336862" cy="3589117"/>
          </a:xfrm>
          <a:prstGeom prst="rect">
            <a:avLst/>
          </a:prstGeom>
        </p:spPr>
      </p:pic>
    </p:spTree>
    <p:extLst>
      <p:ext uri="{BB962C8B-B14F-4D97-AF65-F5344CB8AC3E}">
        <p14:creationId xmlns:p14="http://schemas.microsoft.com/office/powerpoint/2010/main" val="3513782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13792"/>
            <a:ext cx="9601200" cy="1485900"/>
          </a:xfrm>
        </p:spPr>
        <p:txBody>
          <a:bodyPr/>
          <a:lstStyle/>
          <a:p>
            <a:r>
              <a:rPr lang="en-US" dirty="0">
                <a:latin typeface="Roboto Mono Thin" pitchFamily="2" charset="0"/>
                <a:ea typeface="Roboto Mono Thin" pitchFamily="2" charset="0"/>
              </a:rPr>
              <a:t>Rise</a:t>
            </a:r>
          </a:p>
        </p:txBody>
      </p:sp>
      <p:sp>
        <p:nvSpPr>
          <p:cNvPr id="3" name="Content Placeholder 2"/>
          <p:cNvSpPr>
            <a:spLocks noGrp="1"/>
          </p:cNvSpPr>
          <p:nvPr>
            <p:ph idx="1"/>
          </p:nvPr>
        </p:nvSpPr>
        <p:spPr>
          <a:xfrm>
            <a:off x="1371600" y="1754155"/>
            <a:ext cx="3639122" cy="4158435"/>
          </a:xfrm>
        </p:spPr>
        <p:txBody>
          <a:bodyPr/>
          <a:lstStyle/>
          <a:p>
            <a:r>
              <a:rPr lang="en-US" sz="1800" dirty="0">
                <a:latin typeface="Roboto" pitchFamily="2" charset="0"/>
                <a:ea typeface="Roboto" pitchFamily="2" charset="0"/>
              </a:rPr>
              <a:t>Throughout the last decade, fracking has seen huge growth. Once an obscure extraction method, it has become a hugely important and controversial cornerstone of US energy</a:t>
            </a:r>
          </a:p>
          <a:p>
            <a:pPr lvl="1"/>
            <a:r>
              <a:rPr lang="en-US" sz="1600" i="0" dirty="0">
                <a:latin typeface="Roboto" pitchFamily="2" charset="0"/>
                <a:ea typeface="Roboto" pitchFamily="2" charset="0"/>
              </a:rPr>
              <a:t>2% of US oil output in 2000, 50% in 2016</a:t>
            </a:r>
          </a:p>
          <a:p>
            <a:pPr lvl="1"/>
            <a:r>
              <a:rPr lang="en-US" sz="1600" i="0" dirty="0">
                <a:latin typeface="Roboto" pitchFamily="2" charset="0"/>
                <a:ea typeface="Roboto" pitchFamily="2" charset="0"/>
              </a:rPr>
              <a:t>Increased natural gas production by 50% since 2005</a:t>
            </a:r>
          </a:p>
          <a:p>
            <a:pPr lvl="1"/>
            <a:endParaRPr lang="en-US" dirty="0"/>
          </a:p>
        </p:txBody>
      </p:sp>
      <p:pic>
        <p:nvPicPr>
          <p:cNvPr id="5" name="Picture 4"/>
          <p:cNvPicPr>
            <a:picLocks noChangeAspect="1"/>
          </p:cNvPicPr>
          <p:nvPr/>
        </p:nvPicPr>
        <p:blipFill>
          <a:blip r:embed="rId2"/>
          <a:stretch>
            <a:fillRect/>
          </a:stretch>
        </p:blipFill>
        <p:spPr>
          <a:xfrm>
            <a:off x="6172200" y="1845998"/>
            <a:ext cx="4553548" cy="3355246"/>
          </a:xfrm>
          <a:prstGeom prst="rect">
            <a:avLst/>
          </a:prstGeom>
        </p:spPr>
      </p:pic>
    </p:spTree>
    <p:extLst>
      <p:ext uri="{BB962C8B-B14F-4D97-AF65-F5344CB8AC3E}">
        <p14:creationId xmlns:p14="http://schemas.microsoft.com/office/powerpoint/2010/main" val="1944136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0482" y="1700602"/>
            <a:ext cx="9353550"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1634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p_of_shale_oil_and_shale_gas_wel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1930" y="1362269"/>
            <a:ext cx="8579959" cy="4212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643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45435"/>
          </a:xfrm>
        </p:spPr>
        <p:txBody>
          <a:bodyPr/>
          <a:lstStyle/>
          <a:p>
            <a:r>
              <a:rPr lang="en-US" dirty="0">
                <a:latin typeface="Roboto Mono Thin" pitchFamily="2" charset="0"/>
                <a:ea typeface="Roboto Mono Thin" pitchFamily="2" charset="0"/>
              </a:rPr>
              <a:t>Implications</a:t>
            </a:r>
          </a:p>
        </p:txBody>
      </p:sp>
      <p:sp>
        <p:nvSpPr>
          <p:cNvPr id="3" name="Content Placeholder 2"/>
          <p:cNvSpPr>
            <a:spLocks noGrp="1"/>
          </p:cNvSpPr>
          <p:nvPr>
            <p:ph idx="1"/>
          </p:nvPr>
        </p:nvSpPr>
        <p:spPr>
          <a:xfrm>
            <a:off x="1371600" y="1701579"/>
            <a:ext cx="4719099" cy="4165821"/>
          </a:xfrm>
        </p:spPr>
        <p:txBody>
          <a:bodyPr/>
          <a:lstStyle/>
          <a:p>
            <a:pPr marL="0" indent="0" algn="ctr">
              <a:buNone/>
            </a:pPr>
            <a:r>
              <a:rPr lang="en-US" dirty="0">
                <a:latin typeface="Roboto" pitchFamily="2" charset="0"/>
                <a:ea typeface="Roboto" pitchFamily="2" charset="0"/>
              </a:rPr>
              <a:t>Pros</a:t>
            </a:r>
          </a:p>
          <a:p>
            <a:r>
              <a:rPr lang="en-US" dirty="0">
                <a:latin typeface="Roboto" pitchFamily="2" charset="0"/>
                <a:ea typeface="Roboto" pitchFamily="2" charset="0"/>
              </a:rPr>
              <a:t>Benefits to consumers</a:t>
            </a:r>
          </a:p>
          <a:p>
            <a:r>
              <a:rPr lang="en-US" dirty="0">
                <a:latin typeface="Roboto" pitchFamily="2" charset="0"/>
                <a:ea typeface="Roboto" pitchFamily="2" charset="0"/>
              </a:rPr>
              <a:t>Decrease of reliance on foreign oil and methane</a:t>
            </a:r>
          </a:p>
          <a:p>
            <a:r>
              <a:rPr lang="en-US" dirty="0">
                <a:latin typeface="Roboto" pitchFamily="2" charset="0"/>
                <a:ea typeface="Roboto" pitchFamily="2" charset="0"/>
              </a:rPr>
              <a:t>Given proper infrastructure, natural gas is more climate friendly than coal</a:t>
            </a:r>
          </a:p>
        </p:txBody>
      </p:sp>
      <p:sp>
        <p:nvSpPr>
          <p:cNvPr id="4" name="Content Placeholder 2"/>
          <p:cNvSpPr txBox="1">
            <a:spLocks/>
          </p:cNvSpPr>
          <p:nvPr/>
        </p:nvSpPr>
        <p:spPr>
          <a:xfrm>
            <a:off x="6319157" y="1701579"/>
            <a:ext cx="4932057" cy="4165821"/>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a:buFont typeface="Franklin Gothic Book" panose="020B0503020102020204" pitchFamily="34" charset="0"/>
              <a:buNone/>
            </a:pPr>
            <a:r>
              <a:rPr lang="en-US" dirty="0">
                <a:latin typeface="Roboto" pitchFamily="2" charset="0"/>
                <a:ea typeface="Roboto" pitchFamily="2" charset="0"/>
              </a:rPr>
              <a:t>Cons</a:t>
            </a:r>
          </a:p>
          <a:p>
            <a:r>
              <a:rPr lang="en-US" dirty="0">
                <a:latin typeface="Roboto" pitchFamily="2" charset="0"/>
                <a:ea typeface="Roboto" pitchFamily="2" charset="0"/>
              </a:rPr>
              <a:t>Potential to pollute nearby drinking water</a:t>
            </a:r>
          </a:p>
          <a:p>
            <a:r>
              <a:rPr lang="en-US" dirty="0">
                <a:latin typeface="Roboto" pitchFamily="2" charset="0"/>
                <a:ea typeface="Roboto" pitchFamily="2" charset="0"/>
              </a:rPr>
              <a:t>Major fresh water consumption</a:t>
            </a:r>
          </a:p>
          <a:p>
            <a:r>
              <a:rPr lang="en-US" dirty="0">
                <a:latin typeface="Roboto" pitchFamily="2" charset="0"/>
                <a:ea typeface="Roboto" pitchFamily="2" charset="0"/>
              </a:rPr>
              <a:t>Possibly linked to rise in Magnitude 3 and larger Earthquakes</a:t>
            </a:r>
          </a:p>
          <a:p>
            <a:r>
              <a:rPr lang="en-US" dirty="0">
                <a:latin typeface="Roboto" pitchFamily="2" charset="0"/>
                <a:ea typeface="Roboto" pitchFamily="2" charset="0"/>
              </a:rPr>
              <a:t>With improper infrastructure, natural gas is no better for the climate than coal</a:t>
            </a:r>
          </a:p>
          <a:p>
            <a:endParaRPr lang="en-US" dirty="0">
              <a:latin typeface="Roboto" pitchFamily="2" charset="0"/>
              <a:ea typeface="Roboto" pitchFamily="2" charset="0"/>
            </a:endParaRPr>
          </a:p>
        </p:txBody>
      </p:sp>
    </p:spTree>
    <p:extLst>
      <p:ext uri="{BB962C8B-B14F-4D97-AF65-F5344CB8AC3E}">
        <p14:creationId xmlns:p14="http://schemas.microsoft.com/office/powerpoint/2010/main" val="990977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13792"/>
            <a:ext cx="9601200" cy="1485900"/>
          </a:xfrm>
        </p:spPr>
        <p:txBody>
          <a:bodyPr/>
          <a:lstStyle/>
          <a:p>
            <a:r>
              <a:rPr lang="en-US" dirty="0">
                <a:latin typeface="Roboto Mono Thin" pitchFamily="2" charset="0"/>
                <a:ea typeface="Roboto Mono Thin" pitchFamily="2" charset="0"/>
              </a:rPr>
              <a:t>Economic Benefit</a:t>
            </a:r>
          </a:p>
        </p:txBody>
      </p:sp>
      <p:sp>
        <p:nvSpPr>
          <p:cNvPr id="3" name="Content Placeholder 2"/>
          <p:cNvSpPr>
            <a:spLocks noGrp="1"/>
          </p:cNvSpPr>
          <p:nvPr>
            <p:ph idx="1"/>
          </p:nvPr>
        </p:nvSpPr>
        <p:spPr>
          <a:xfrm>
            <a:off x="1371600" y="1754155"/>
            <a:ext cx="3639122" cy="4158435"/>
          </a:xfrm>
        </p:spPr>
        <p:txBody>
          <a:bodyPr/>
          <a:lstStyle/>
          <a:p>
            <a:r>
              <a:rPr lang="en-US" sz="1800" dirty="0">
                <a:latin typeface="Roboto" pitchFamily="2" charset="0"/>
                <a:ea typeface="Roboto" pitchFamily="2" charset="0"/>
              </a:rPr>
              <a:t>While economic benefits are more heavily focused near fracking-heavy regions, the average consumer saves ~$150 a year from hydraulic fracturing</a:t>
            </a:r>
          </a:p>
        </p:txBody>
      </p:sp>
      <p:pic>
        <p:nvPicPr>
          <p:cNvPr id="6" name="Picture 5"/>
          <p:cNvPicPr>
            <a:picLocks noChangeAspect="1"/>
          </p:cNvPicPr>
          <p:nvPr/>
        </p:nvPicPr>
        <p:blipFill>
          <a:blip r:embed="rId2"/>
          <a:stretch>
            <a:fillRect/>
          </a:stretch>
        </p:blipFill>
        <p:spPr>
          <a:xfrm>
            <a:off x="1371600" y="4297326"/>
            <a:ext cx="3905795" cy="1952898"/>
          </a:xfrm>
          <a:prstGeom prst="rect">
            <a:avLst/>
          </a:prstGeom>
        </p:spPr>
      </p:pic>
      <p:pic>
        <p:nvPicPr>
          <p:cNvPr id="7" name="Picture 6"/>
          <p:cNvPicPr>
            <a:picLocks noChangeAspect="1"/>
          </p:cNvPicPr>
          <p:nvPr/>
        </p:nvPicPr>
        <p:blipFill>
          <a:blip r:embed="rId3"/>
          <a:stretch>
            <a:fillRect/>
          </a:stretch>
        </p:blipFill>
        <p:spPr>
          <a:xfrm>
            <a:off x="7098037" y="1858586"/>
            <a:ext cx="4639322" cy="4391638"/>
          </a:xfrm>
          <a:prstGeom prst="rect">
            <a:avLst/>
          </a:prstGeom>
        </p:spPr>
      </p:pic>
    </p:spTree>
    <p:extLst>
      <p:ext uri="{BB962C8B-B14F-4D97-AF65-F5344CB8AC3E}">
        <p14:creationId xmlns:p14="http://schemas.microsoft.com/office/powerpoint/2010/main" val="2998252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13792"/>
            <a:ext cx="9601200" cy="702729"/>
          </a:xfrm>
        </p:spPr>
        <p:txBody>
          <a:bodyPr>
            <a:normAutofit fontScale="90000"/>
          </a:bodyPr>
          <a:lstStyle/>
          <a:p>
            <a:r>
              <a:rPr lang="en-US" dirty="0">
                <a:latin typeface="Roboto Mono Thin" pitchFamily="2" charset="0"/>
                <a:ea typeface="Roboto Mono Thin" pitchFamily="2" charset="0"/>
              </a:rPr>
              <a:t>Help towards US Energy Independence</a:t>
            </a:r>
          </a:p>
        </p:txBody>
      </p:sp>
      <p:sp>
        <p:nvSpPr>
          <p:cNvPr id="3" name="Content Placeholder 2"/>
          <p:cNvSpPr>
            <a:spLocks noGrp="1"/>
          </p:cNvSpPr>
          <p:nvPr>
            <p:ph idx="1"/>
          </p:nvPr>
        </p:nvSpPr>
        <p:spPr>
          <a:xfrm>
            <a:off x="1371600" y="2199428"/>
            <a:ext cx="3639122" cy="4158435"/>
          </a:xfrm>
        </p:spPr>
        <p:txBody>
          <a:bodyPr>
            <a:normAutofit/>
          </a:bodyPr>
          <a:lstStyle/>
          <a:p>
            <a:r>
              <a:rPr lang="en-US" dirty="0">
                <a:latin typeface="Roboto" pitchFamily="2" charset="0"/>
                <a:ea typeface="Roboto" pitchFamily="2" charset="0"/>
              </a:rPr>
              <a:t>Fracking of natural gas and crude oil has helped to heavily increase in American energy production, lessening our reliance on foreign oil and natural gas. This gives the US more geopolitical power. </a:t>
            </a:r>
          </a:p>
        </p:txBody>
      </p:sp>
      <p:pic>
        <p:nvPicPr>
          <p:cNvPr id="4" name="Picture 3"/>
          <p:cNvPicPr>
            <a:picLocks noChangeAspect="1"/>
          </p:cNvPicPr>
          <p:nvPr/>
        </p:nvPicPr>
        <p:blipFill>
          <a:blip r:embed="rId2"/>
          <a:stretch>
            <a:fillRect/>
          </a:stretch>
        </p:blipFill>
        <p:spPr>
          <a:xfrm>
            <a:off x="6958367" y="1754155"/>
            <a:ext cx="4014433" cy="2441034"/>
          </a:xfrm>
          <a:prstGeom prst="rect">
            <a:avLst/>
          </a:prstGeom>
        </p:spPr>
      </p:pic>
      <p:pic>
        <p:nvPicPr>
          <p:cNvPr id="5" name="Picture 4"/>
          <p:cNvPicPr>
            <a:picLocks noChangeAspect="1"/>
          </p:cNvPicPr>
          <p:nvPr/>
        </p:nvPicPr>
        <p:blipFill>
          <a:blip r:embed="rId3"/>
          <a:stretch>
            <a:fillRect/>
          </a:stretch>
        </p:blipFill>
        <p:spPr>
          <a:xfrm>
            <a:off x="6989795" y="4195189"/>
            <a:ext cx="3983005" cy="2241980"/>
          </a:xfrm>
          <a:prstGeom prst="rect">
            <a:avLst/>
          </a:prstGeom>
        </p:spPr>
      </p:pic>
    </p:spTree>
    <p:extLst>
      <p:ext uri="{BB962C8B-B14F-4D97-AF65-F5344CB8AC3E}">
        <p14:creationId xmlns:p14="http://schemas.microsoft.com/office/powerpoint/2010/main" val="4079039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13792"/>
            <a:ext cx="9601200" cy="1485900"/>
          </a:xfrm>
        </p:spPr>
        <p:txBody>
          <a:bodyPr/>
          <a:lstStyle/>
          <a:p>
            <a:r>
              <a:rPr lang="en-US" dirty="0">
                <a:latin typeface="Roboto Mono Thin" pitchFamily="2" charset="0"/>
                <a:ea typeface="Roboto Mono Thin" pitchFamily="2" charset="0"/>
              </a:rPr>
              <a:t>Nat Gas and Climate Change</a:t>
            </a:r>
          </a:p>
        </p:txBody>
      </p:sp>
      <p:sp>
        <p:nvSpPr>
          <p:cNvPr id="3" name="Content Placeholder 2"/>
          <p:cNvSpPr>
            <a:spLocks noGrp="1"/>
          </p:cNvSpPr>
          <p:nvPr>
            <p:ph idx="1"/>
          </p:nvPr>
        </p:nvSpPr>
        <p:spPr>
          <a:xfrm>
            <a:off x="1371600" y="1595535"/>
            <a:ext cx="3217776" cy="4159662"/>
          </a:xfrm>
        </p:spPr>
        <p:txBody>
          <a:bodyPr>
            <a:normAutofit fontScale="85000" lnSpcReduction="20000"/>
          </a:bodyPr>
          <a:lstStyle/>
          <a:p>
            <a:r>
              <a:rPr lang="en-US" sz="2400" dirty="0">
                <a:latin typeface="Roboto" pitchFamily="2" charset="0"/>
                <a:ea typeface="Roboto" pitchFamily="2" charset="0"/>
              </a:rPr>
              <a:t>While natural gas has a much smaller carbon footprint than coal and other fossil fuels, suboptimal infrastructure can lead to high methane leakage during storage and transportation</a:t>
            </a:r>
          </a:p>
          <a:p>
            <a:pPr lvl="1"/>
            <a:r>
              <a:rPr lang="en-US" i="0" dirty="0">
                <a:latin typeface="Roboto" pitchFamily="2" charset="0"/>
                <a:ea typeface="Roboto" pitchFamily="2" charset="0"/>
              </a:rPr>
              <a:t>About 25% of current climate change is from methane</a:t>
            </a:r>
          </a:p>
          <a:p>
            <a:pPr lvl="1"/>
            <a:r>
              <a:rPr lang="en-US" i="0" dirty="0">
                <a:latin typeface="Roboto" pitchFamily="2" charset="0"/>
                <a:ea typeface="Roboto" pitchFamily="2" charset="0"/>
              </a:rPr>
              <a:t>While the Obama administration has tried to address these concerns, much more regulation is needed</a:t>
            </a:r>
          </a:p>
          <a:p>
            <a:pPr lvl="1"/>
            <a:endParaRPr lang="en-US" sz="1800" dirty="0">
              <a:latin typeface="Roboto" pitchFamily="2" charset="0"/>
              <a:ea typeface="Roboto" pitchFamily="2" charset="0"/>
            </a:endParaRPr>
          </a:p>
        </p:txBody>
      </p:sp>
      <p:pic>
        <p:nvPicPr>
          <p:cNvPr id="5122" name="Picture 2" descr="Methane ris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3110" y="2405507"/>
            <a:ext cx="3349690" cy="3349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59966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340</TotalTime>
  <Words>603</Words>
  <Application>Microsoft Office PowerPoint</Application>
  <PresentationFormat>Widescreen</PresentationFormat>
  <Paragraphs>48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Franklin Gothic Book</vt:lpstr>
      <vt:lpstr>Roboto</vt:lpstr>
      <vt:lpstr>Roboto Mono Thin</vt:lpstr>
      <vt:lpstr>Crop</vt:lpstr>
      <vt:lpstr>Hydraulic fracturing</vt:lpstr>
      <vt:lpstr>What is fracking?</vt:lpstr>
      <vt:lpstr>Rise</vt:lpstr>
      <vt:lpstr>PowerPoint Presentation</vt:lpstr>
      <vt:lpstr>PowerPoint Presentation</vt:lpstr>
      <vt:lpstr>Implications</vt:lpstr>
      <vt:lpstr>Economic Benefit</vt:lpstr>
      <vt:lpstr>Help towards US Energy Independence</vt:lpstr>
      <vt:lpstr>Nat Gas and Climate Change</vt:lpstr>
      <vt:lpstr>Water contamination</vt:lpstr>
      <vt:lpstr>Earthquakes</vt:lpstr>
      <vt:lpstr>PowerPoint Presentation</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Hydraulic fracturing</dc:title>
  <dc:creator>Dylan Mumm</dc:creator>
  <cp:lastModifiedBy>Dylan Mumm</cp:lastModifiedBy>
  <cp:revision>22</cp:revision>
  <dcterms:created xsi:type="dcterms:W3CDTF">2016-11-29T03:44:35Z</dcterms:created>
  <dcterms:modified xsi:type="dcterms:W3CDTF">2016-12-01T21:01:18Z</dcterms:modified>
</cp:coreProperties>
</file>