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60" r:id="rId7"/>
    <p:sldId id="261" r:id="rId8"/>
    <p:sldId id="262" r:id="rId9"/>
    <p:sldId id="263" r:id="rId10"/>
    <p:sldId id="264" r:id="rId11"/>
    <p:sldId id="266" r:id="rId12"/>
    <p:sldId id="267" r:id="rId13"/>
    <p:sldId id="270"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350" y="1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10/26/2017</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10/26/2017</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3B7C4-A7CB-4E9B-83A2-F845426075FE}"/>
              </a:ext>
            </a:extLst>
          </p:cNvPr>
          <p:cNvSpPr>
            <a:spLocks noGrp="1"/>
          </p:cNvSpPr>
          <p:nvPr>
            <p:ph type="ctrTitle"/>
          </p:nvPr>
        </p:nvSpPr>
        <p:spPr/>
        <p:txBody>
          <a:bodyPr/>
          <a:lstStyle/>
          <a:p>
            <a:r>
              <a:rPr lang="en-US" sz="8000" dirty="0"/>
              <a:t>Freedom of </a:t>
            </a:r>
            <a:r>
              <a:rPr lang="en-US" sz="8000" dirty="0" smtClean="0"/>
              <a:t>Speech </a:t>
            </a:r>
            <a:r>
              <a:rPr lang="en-US" sz="8000" dirty="0"/>
              <a:t/>
            </a:r>
            <a:br>
              <a:rPr lang="en-US" sz="8000" dirty="0"/>
            </a:br>
            <a:r>
              <a:rPr lang="en-US" sz="8000" dirty="0" smtClean="0"/>
              <a:t>&amp; Censorship</a:t>
            </a:r>
            <a:endParaRPr lang="en-US" sz="8000" dirty="0"/>
          </a:p>
        </p:txBody>
      </p:sp>
      <p:sp>
        <p:nvSpPr>
          <p:cNvPr id="3" name="Subtitle 2">
            <a:extLst>
              <a:ext uri="{FF2B5EF4-FFF2-40B4-BE49-F238E27FC236}">
                <a16:creationId xmlns:a16="http://schemas.microsoft.com/office/drawing/2014/main" id="{14A59179-E425-48C4-B82D-7C3799A074C8}"/>
              </a:ext>
            </a:extLst>
          </p:cNvPr>
          <p:cNvSpPr>
            <a:spLocks noGrp="1"/>
          </p:cNvSpPr>
          <p:nvPr>
            <p:ph type="subTitle" idx="1"/>
          </p:nvPr>
        </p:nvSpPr>
        <p:spPr>
          <a:xfrm>
            <a:off x="810001" y="5368311"/>
            <a:ext cx="10572000" cy="434974"/>
          </a:xfrm>
        </p:spPr>
        <p:txBody>
          <a:bodyPr>
            <a:noAutofit/>
          </a:bodyPr>
          <a:lstStyle/>
          <a:p>
            <a:r>
              <a:rPr lang="en-US" sz="6600" dirty="0"/>
              <a:t>Dylan Mumm</a:t>
            </a:r>
          </a:p>
        </p:txBody>
      </p:sp>
    </p:spTree>
    <p:extLst>
      <p:ext uri="{BB962C8B-B14F-4D97-AF65-F5344CB8AC3E}">
        <p14:creationId xmlns:p14="http://schemas.microsoft.com/office/powerpoint/2010/main" val="3546806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censorship</a:t>
            </a:r>
            <a:endParaRPr lang="en-US" dirty="0"/>
          </a:p>
        </p:txBody>
      </p:sp>
      <p:sp>
        <p:nvSpPr>
          <p:cNvPr id="3" name="Content Placeholder 2"/>
          <p:cNvSpPr>
            <a:spLocks noGrp="1"/>
          </p:cNvSpPr>
          <p:nvPr>
            <p:ph idx="1"/>
          </p:nvPr>
        </p:nvSpPr>
        <p:spPr>
          <a:xfrm>
            <a:off x="644540" y="2483544"/>
            <a:ext cx="10554574" cy="3636511"/>
          </a:xfrm>
        </p:spPr>
        <p:txBody>
          <a:bodyPr>
            <a:noAutofit/>
          </a:bodyPr>
          <a:lstStyle/>
          <a:p>
            <a:r>
              <a:rPr lang="en-US" sz="2400" dirty="0" smtClean="0"/>
              <a:t>To replace the Communications Indecency Act, Congress passed the Child Online Protection Act in 1998</a:t>
            </a:r>
          </a:p>
          <a:p>
            <a:pPr lvl="2"/>
            <a:r>
              <a:rPr lang="en-US" sz="1800" dirty="0" smtClean="0"/>
              <a:t>Struck down in 2009, this law made it a federal crime for commercial sites to publish content “harmful to minors”</a:t>
            </a:r>
          </a:p>
          <a:p>
            <a:r>
              <a:rPr lang="en-US" sz="2400" dirty="0" smtClean="0"/>
              <a:t>Passed in 2000, the Children’s Internet Protection Act was passed, blocking federal funding to public schools and libraries if they do not implement internet filters strict enough to the government’s liking. </a:t>
            </a:r>
          </a:p>
          <a:p>
            <a:r>
              <a:rPr lang="en-US" sz="2400" dirty="0" smtClean="0"/>
              <a:t>A target of censorship since their initial boom, governments have been seeking to regulate sexual or violent games</a:t>
            </a:r>
          </a:p>
        </p:txBody>
      </p:sp>
    </p:spTree>
    <p:extLst>
      <p:ext uri="{BB962C8B-B14F-4D97-AF65-F5344CB8AC3E}">
        <p14:creationId xmlns:p14="http://schemas.microsoft.com/office/powerpoint/2010/main" val="1295749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ore examples</a:t>
            </a:r>
            <a:endParaRPr lang="en-US" dirty="0"/>
          </a:p>
        </p:txBody>
      </p:sp>
      <p:sp>
        <p:nvSpPr>
          <p:cNvPr id="3" name="Content Placeholder 2"/>
          <p:cNvSpPr>
            <a:spLocks noGrp="1"/>
          </p:cNvSpPr>
          <p:nvPr>
            <p:ph idx="1"/>
          </p:nvPr>
        </p:nvSpPr>
        <p:spPr/>
        <p:txBody>
          <a:bodyPr>
            <a:normAutofit/>
          </a:bodyPr>
          <a:lstStyle/>
          <a:p>
            <a:r>
              <a:rPr lang="en-US" sz="2400" dirty="0" smtClean="0"/>
              <a:t>In response to terrorism threats, Congress passed a law mandating 20 years in prison for disseminating bomb-making information with the intent for it to be used in crimes</a:t>
            </a:r>
          </a:p>
          <a:p>
            <a:pPr lvl="1"/>
            <a:r>
              <a:rPr lang="en-US" sz="2000" dirty="0" smtClean="0"/>
              <a:t>Despite incidents of people using online guides to construct and use bombs, no one has been tried under this law</a:t>
            </a:r>
          </a:p>
          <a:p>
            <a:r>
              <a:rPr lang="en-US" sz="2400" dirty="0" smtClean="0"/>
              <a:t>Currently, all sexually explicit content of minors is illegal under federal law </a:t>
            </a:r>
          </a:p>
          <a:p>
            <a:pPr lvl="1"/>
            <a:r>
              <a:rPr lang="en-US" sz="2000" dirty="0" smtClean="0"/>
              <a:t>The significant increase in “sexting” has put these laws under pressure </a:t>
            </a:r>
          </a:p>
        </p:txBody>
      </p:sp>
    </p:spTree>
    <p:extLst>
      <p:ext uri="{BB962C8B-B14F-4D97-AF65-F5344CB8AC3E}">
        <p14:creationId xmlns:p14="http://schemas.microsoft.com/office/powerpoint/2010/main" val="2638171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ore examples</a:t>
            </a:r>
            <a:endParaRPr lang="en-US" dirty="0"/>
          </a:p>
        </p:txBody>
      </p:sp>
      <p:sp>
        <p:nvSpPr>
          <p:cNvPr id="3" name="Content Placeholder 2"/>
          <p:cNvSpPr>
            <a:spLocks noGrp="1"/>
          </p:cNvSpPr>
          <p:nvPr>
            <p:ph idx="1"/>
          </p:nvPr>
        </p:nvSpPr>
        <p:spPr>
          <a:xfrm>
            <a:off x="644541" y="2483545"/>
            <a:ext cx="10554574" cy="3636511"/>
          </a:xfrm>
        </p:spPr>
        <p:txBody>
          <a:bodyPr>
            <a:noAutofit/>
          </a:bodyPr>
          <a:lstStyle/>
          <a:p>
            <a:r>
              <a:rPr lang="en-US" sz="2400" dirty="0" smtClean="0"/>
              <a:t>Due to growing presence of predatory spam, combined with well funded corporate lobbying efforts,  anti-spam laws have been passed to censor fraudulent mail</a:t>
            </a:r>
          </a:p>
          <a:p>
            <a:pPr lvl="1"/>
            <a:r>
              <a:rPr lang="en-US" sz="2000" dirty="0" smtClean="0"/>
              <a:t>But as these spam senders care little about breaking the law, spam persists</a:t>
            </a:r>
          </a:p>
          <a:p>
            <a:r>
              <a:rPr lang="en-US" sz="2400" dirty="0" smtClean="0"/>
              <a:t>Governments, wanting to prevent spread of sensitive information, outlaw confidential information holders from publishing said info</a:t>
            </a:r>
          </a:p>
          <a:p>
            <a:pPr lvl="1"/>
            <a:r>
              <a:rPr lang="en-US" sz="2000" dirty="0" smtClean="0"/>
              <a:t>Due to inherent third party interest in the release of this info, either by whistleblowing or hacking, public and private parties face a conundrum on how best to censor this info</a:t>
            </a:r>
          </a:p>
          <a:p>
            <a:pPr lvl="1"/>
            <a:r>
              <a:rPr lang="en-US" sz="2000" dirty="0" smtClean="0"/>
              <a:t>Additionally, should websites such as Google prevent access to these?</a:t>
            </a:r>
          </a:p>
        </p:txBody>
      </p:sp>
    </p:spTree>
    <p:extLst>
      <p:ext uri="{BB962C8B-B14F-4D97-AF65-F5344CB8AC3E}">
        <p14:creationId xmlns:p14="http://schemas.microsoft.com/office/powerpoint/2010/main" val="65331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rivate sector censorship</a:t>
            </a:r>
            <a:endParaRPr lang="en-US" dirty="0"/>
          </a:p>
        </p:txBody>
      </p:sp>
      <p:sp>
        <p:nvSpPr>
          <p:cNvPr id="3" name="Content Placeholder 2"/>
          <p:cNvSpPr>
            <a:spLocks noGrp="1"/>
          </p:cNvSpPr>
          <p:nvPr>
            <p:ph idx="1"/>
          </p:nvPr>
        </p:nvSpPr>
        <p:spPr>
          <a:xfrm>
            <a:off x="659054" y="2222287"/>
            <a:ext cx="11155574" cy="4105942"/>
          </a:xfrm>
        </p:spPr>
        <p:txBody>
          <a:bodyPr>
            <a:normAutofit fontScale="92500" lnSpcReduction="10000"/>
          </a:bodyPr>
          <a:lstStyle/>
          <a:p>
            <a:r>
              <a:rPr lang="en-US" sz="2400" dirty="0" smtClean="0"/>
              <a:t>1</a:t>
            </a:r>
            <a:r>
              <a:rPr lang="en-US" sz="2400" baseline="30000" dirty="0" smtClean="0"/>
              <a:t>st</a:t>
            </a:r>
            <a:r>
              <a:rPr lang="en-US" sz="2400" dirty="0" smtClean="0"/>
              <a:t> Amendment does not apply to non-governmental power</a:t>
            </a:r>
          </a:p>
          <a:p>
            <a:r>
              <a:rPr lang="en-US" sz="2400" dirty="0" smtClean="0"/>
              <a:t>However, it does not protect from service providers acting as gatekeepers on information</a:t>
            </a:r>
          </a:p>
          <a:p>
            <a:pPr lvl="1"/>
            <a:r>
              <a:rPr lang="en-US" sz="2000" dirty="0" smtClean="0"/>
              <a:t>While there is currently bans on providers doing so, these regulations are weak </a:t>
            </a:r>
          </a:p>
          <a:p>
            <a:r>
              <a:rPr lang="en-US" sz="2400" dirty="0" smtClean="0"/>
              <a:t>If, for instance, Spectrum, a company significantly benefiting from regional monopoly power, partially empowered through municipal regulations, were to throttle, if not ban, access to satellite internet information, to what extent is this a violation of freedom of speech?</a:t>
            </a:r>
          </a:p>
          <a:p>
            <a:r>
              <a:rPr lang="en-US" sz="2400" dirty="0" smtClean="0"/>
              <a:t>Google has an overarching commitment to social inclusion and is actively against exclusive institutions</a:t>
            </a:r>
            <a:endParaRPr lang="en-US" sz="2400" dirty="0"/>
          </a:p>
          <a:p>
            <a:pPr lvl="1"/>
            <a:r>
              <a:rPr lang="en-US" sz="2200" dirty="0" smtClean="0"/>
              <a:t>Is it right for them to be able to limit these groups voice?</a:t>
            </a:r>
            <a:endParaRPr lang="en-US" sz="2200" dirty="0"/>
          </a:p>
        </p:txBody>
      </p:sp>
    </p:spTree>
    <p:extLst>
      <p:ext uri="{BB962C8B-B14F-4D97-AF65-F5344CB8AC3E}">
        <p14:creationId xmlns:p14="http://schemas.microsoft.com/office/powerpoint/2010/main" val="37733811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827424" y="2410973"/>
            <a:ext cx="10554574" cy="3636511"/>
          </a:xfrm>
        </p:spPr>
        <p:txBody>
          <a:bodyPr>
            <a:noAutofit/>
          </a:bodyPr>
          <a:lstStyle/>
          <a:p>
            <a:r>
              <a:rPr lang="en-US" sz="2400" dirty="0" smtClean="0"/>
              <a:t>Freedom of Speech is a commonly shared negative right, but different countries have different magnitudes of exceptions to this rule</a:t>
            </a:r>
          </a:p>
          <a:p>
            <a:r>
              <a:rPr lang="en-US" sz="2400" dirty="0" smtClean="0"/>
              <a:t>The US Constitution tends to project even the most vulgar speech, only limiting it when deemed directly dangerous</a:t>
            </a:r>
          </a:p>
          <a:p>
            <a:r>
              <a:rPr lang="en-US" sz="2400" dirty="0" smtClean="0"/>
              <a:t>Congress has been interested in regulating communications for most of its history, and is often rebuffed in the courts</a:t>
            </a:r>
          </a:p>
          <a:p>
            <a:r>
              <a:rPr lang="en-US" sz="2400" dirty="0" smtClean="0"/>
              <a:t>Digital communication makes enforcement of censorship both more requested and simpler</a:t>
            </a:r>
            <a:endParaRPr lang="en-US" sz="2400" dirty="0"/>
          </a:p>
        </p:txBody>
      </p:sp>
    </p:spTree>
    <p:extLst>
      <p:ext uri="{BB962C8B-B14F-4D97-AF65-F5344CB8AC3E}">
        <p14:creationId xmlns:p14="http://schemas.microsoft.com/office/powerpoint/2010/main" val="862723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57089" y="1814287"/>
            <a:ext cx="5769425" cy="2629460"/>
          </a:xfrm>
        </p:spPr>
        <p:txBody>
          <a:bodyPr/>
          <a:lstStyle/>
          <a:p>
            <a:r>
              <a:rPr lang="en-US" sz="5400" dirty="0" smtClean="0"/>
              <a:t>Questions?</a:t>
            </a:r>
            <a:endParaRPr lang="en-US" sz="5400" dirty="0"/>
          </a:p>
        </p:txBody>
      </p:sp>
    </p:spTree>
    <p:extLst>
      <p:ext uri="{BB962C8B-B14F-4D97-AF65-F5344CB8AC3E}">
        <p14:creationId xmlns:p14="http://schemas.microsoft.com/office/powerpoint/2010/main" val="541863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06C6-2134-41BD-B8B9-9505249F17F0}"/>
              </a:ext>
            </a:extLst>
          </p:cNvPr>
          <p:cNvSpPr>
            <a:spLocks noGrp="1"/>
          </p:cNvSpPr>
          <p:nvPr>
            <p:ph type="title"/>
          </p:nvPr>
        </p:nvSpPr>
        <p:spPr/>
        <p:txBody>
          <a:bodyPr/>
          <a:lstStyle/>
          <a:p>
            <a:r>
              <a:rPr lang="en-US" dirty="0"/>
              <a:t>1</a:t>
            </a:r>
            <a:r>
              <a:rPr lang="en-US" baseline="30000" dirty="0"/>
              <a:t>st</a:t>
            </a:r>
            <a:r>
              <a:rPr lang="en-US" dirty="0"/>
              <a:t> Amendment</a:t>
            </a:r>
          </a:p>
        </p:txBody>
      </p:sp>
      <p:sp>
        <p:nvSpPr>
          <p:cNvPr id="3" name="Content Placeholder 2">
            <a:extLst>
              <a:ext uri="{FF2B5EF4-FFF2-40B4-BE49-F238E27FC236}">
                <a16:creationId xmlns:a16="http://schemas.microsoft.com/office/drawing/2014/main" id="{2EA527FD-C5DD-453B-ABE2-49CCE4AADC8B}"/>
              </a:ext>
            </a:extLst>
          </p:cNvPr>
          <p:cNvSpPr>
            <a:spLocks noGrp="1"/>
          </p:cNvSpPr>
          <p:nvPr>
            <p:ph idx="1"/>
          </p:nvPr>
        </p:nvSpPr>
        <p:spPr>
          <a:xfrm>
            <a:off x="810000" y="2294858"/>
            <a:ext cx="10554574" cy="3636511"/>
          </a:xfrm>
        </p:spPr>
        <p:txBody>
          <a:bodyPr>
            <a:noAutofit/>
          </a:bodyPr>
          <a:lstStyle/>
          <a:p>
            <a:r>
              <a:rPr lang="en-US" sz="2400" dirty="0"/>
              <a:t>“</a:t>
            </a:r>
            <a:r>
              <a:rPr lang="en-US" sz="2400" i="1" dirty="0"/>
              <a:t>Congress shall make no law … prohibiting the free exercise thereof; or abridging the freedom of speech, or of the press</a:t>
            </a:r>
            <a:r>
              <a:rPr lang="en-US" sz="2400" dirty="0"/>
              <a:t>”</a:t>
            </a:r>
          </a:p>
          <a:p>
            <a:r>
              <a:rPr lang="en-US" sz="2400" dirty="0"/>
              <a:t>Restriction on the power of government, not individuals or private businesses</a:t>
            </a:r>
          </a:p>
          <a:p>
            <a:r>
              <a:rPr lang="en-US" sz="2400" dirty="0"/>
              <a:t>Written precisely to protect controversial speech and ideas</a:t>
            </a:r>
          </a:p>
          <a:p>
            <a:pPr lvl="1"/>
            <a:r>
              <a:rPr lang="en-US" sz="2000" dirty="0"/>
              <a:t>Does not protect libel and direct, specific threats</a:t>
            </a:r>
          </a:p>
          <a:p>
            <a:pPr lvl="1"/>
            <a:r>
              <a:rPr lang="en-US" sz="2000" dirty="0"/>
              <a:t>Does protect offensive speech, whether pornographic art, fascist political ideology, or just plain hate speech</a:t>
            </a:r>
          </a:p>
        </p:txBody>
      </p:sp>
    </p:spTree>
    <p:extLst>
      <p:ext uri="{BB962C8B-B14F-4D97-AF65-F5344CB8AC3E}">
        <p14:creationId xmlns:p14="http://schemas.microsoft.com/office/powerpoint/2010/main" val="3917657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C465-3835-418C-B8A8-2E62DDD06AB3}"/>
              </a:ext>
            </a:extLst>
          </p:cNvPr>
          <p:cNvSpPr>
            <a:spLocks noGrp="1"/>
          </p:cNvSpPr>
          <p:nvPr>
            <p:ph type="title"/>
          </p:nvPr>
        </p:nvSpPr>
        <p:spPr>
          <a:xfrm>
            <a:off x="818712" y="548788"/>
            <a:ext cx="10571998" cy="970450"/>
          </a:xfrm>
        </p:spPr>
        <p:txBody>
          <a:bodyPr/>
          <a:lstStyle/>
          <a:p>
            <a:r>
              <a:rPr lang="en-US" dirty="0"/>
              <a:t>restrictions of speech in </a:t>
            </a:r>
            <a:r>
              <a:rPr lang="en-US" dirty="0" smtClean="0"/>
              <a:t>democratic </a:t>
            </a:r>
            <a:r>
              <a:rPr lang="en-US" dirty="0"/>
              <a:t>countries</a:t>
            </a:r>
          </a:p>
        </p:txBody>
      </p:sp>
      <p:sp>
        <p:nvSpPr>
          <p:cNvPr id="3" name="Content Placeholder 2">
            <a:extLst>
              <a:ext uri="{FF2B5EF4-FFF2-40B4-BE49-F238E27FC236}">
                <a16:creationId xmlns:a16="http://schemas.microsoft.com/office/drawing/2014/main" id="{95ECACF2-3530-4B76-9693-F8A706E08CDE}"/>
              </a:ext>
            </a:extLst>
          </p:cNvPr>
          <p:cNvSpPr>
            <a:spLocks noGrp="1"/>
          </p:cNvSpPr>
          <p:nvPr>
            <p:ph idx="1"/>
          </p:nvPr>
        </p:nvSpPr>
        <p:spPr>
          <a:xfrm>
            <a:off x="836136" y="2338401"/>
            <a:ext cx="10554574" cy="3636511"/>
          </a:xfrm>
        </p:spPr>
        <p:txBody>
          <a:bodyPr>
            <a:noAutofit/>
          </a:bodyPr>
          <a:lstStyle/>
          <a:p>
            <a:r>
              <a:rPr lang="en-US" sz="2400" dirty="0"/>
              <a:t>US an outlier when it comes to protection of hate speech</a:t>
            </a:r>
          </a:p>
          <a:p>
            <a:r>
              <a:rPr lang="en-US" sz="2400" dirty="0"/>
              <a:t>Most other countries are more strict on speech perceived as potentially inciting of violence, such as general hate speech towards disenfranchised groups </a:t>
            </a:r>
          </a:p>
          <a:p>
            <a:r>
              <a:rPr lang="en-US" sz="2400" dirty="0"/>
              <a:t>Examples:</a:t>
            </a:r>
          </a:p>
          <a:p>
            <a:pPr lvl="1"/>
            <a:r>
              <a:rPr lang="en-US" sz="2000" dirty="0"/>
              <a:t>Australia: No explicit right to free speech</a:t>
            </a:r>
          </a:p>
          <a:p>
            <a:pPr lvl="1"/>
            <a:r>
              <a:rPr lang="en-US" sz="2000" dirty="0"/>
              <a:t>Germany: While freedom of expression is declared a right, “Insult”, “Hate speech”, “Disparagement” and many other actions punishable</a:t>
            </a:r>
          </a:p>
          <a:p>
            <a:pPr lvl="1"/>
            <a:r>
              <a:rPr lang="en-US" sz="2000" dirty="0"/>
              <a:t>United Kingdom: Abusive words or behavior excluded from protections </a:t>
            </a:r>
          </a:p>
        </p:txBody>
      </p:sp>
    </p:spTree>
    <p:extLst>
      <p:ext uri="{BB962C8B-B14F-4D97-AF65-F5344CB8AC3E}">
        <p14:creationId xmlns:p14="http://schemas.microsoft.com/office/powerpoint/2010/main" val="2337132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C465-3835-418C-B8A8-2E62DDD06AB3}"/>
              </a:ext>
            </a:extLst>
          </p:cNvPr>
          <p:cNvSpPr>
            <a:spLocks noGrp="1"/>
          </p:cNvSpPr>
          <p:nvPr>
            <p:ph type="title"/>
          </p:nvPr>
        </p:nvSpPr>
        <p:spPr>
          <a:xfrm>
            <a:off x="818712" y="548788"/>
            <a:ext cx="10571998" cy="970450"/>
          </a:xfrm>
        </p:spPr>
        <p:txBody>
          <a:bodyPr/>
          <a:lstStyle/>
          <a:p>
            <a:r>
              <a:rPr lang="en-US" dirty="0"/>
              <a:t>restrictions of speech in </a:t>
            </a:r>
            <a:r>
              <a:rPr lang="en-US" dirty="0" smtClean="0"/>
              <a:t>oppressive </a:t>
            </a:r>
            <a:r>
              <a:rPr lang="en-US" dirty="0"/>
              <a:t>countries</a:t>
            </a:r>
          </a:p>
        </p:txBody>
      </p:sp>
      <p:sp>
        <p:nvSpPr>
          <p:cNvPr id="3" name="Content Placeholder 2">
            <a:extLst>
              <a:ext uri="{FF2B5EF4-FFF2-40B4-BE49-F238E27FC236}">
                <a16:creationId xmlns:a16="http://schemas.microsoft.com/office/drawing/2014/main" id="{95ECACF2-3530-4B76-9693-F8A706E08CDE}"/>
              </a:ext>
            </a:extLst>
          </p:cNvPr>
          <p:cNvSpPr>
            <a:spLocks noGrp="1"/>
          </p:cNvSpPr>
          <p:nvPr>
            <p:ph idx="1"/>
          </p:nvPr>
        </p:nvSpPr>
        <p:spPr/>
        <p:txBody>
          <a:bodyPr>
            <a:noAutofit/>
          </a:bodyPr>
          <a:lstStyle/>
          <a:p>
            <a:r>
              <a:rPr lang="en-US" sz="2400" dirty="0" smtClean="0"/>
              <a:t>Some countries, with an interest in controlling dissent or perceived immoral conduct, heavily restrict freedom of expression</a:t>
            </a:r>
          </a:p>
          <a:p>
            <a:r>
              <a:rPr lang="en-US" sz="2400" dirty="0" smtClean="0"/>
              <a:t>Content providers often comply and aid with this censorship as to not lose on their markets </a:t>
            </a:r>
            <a:endParaRPr lang="en-US" sz="2400" dirty="0"/>
          </a:p>
          <a:p>
            <a:r>
              <a:rPr lang="en-US" sz="2400" dirty="0"/>
              <a:t>Examples:</a:t>
            </a:r>
          </a:p>
          <a:p>
            <a:pPr lvl="1"/>
            <a:r>
              <a:rPr lang="en-US" sz="2000" dirty="0" smtClean="0"/>
              <a:t>Great Firewall of China</a:t>
            </a:r>
            <a:endParaRPr lang="en-US" sz="2000" dirty="0"/>
          </a:p>
          <a:p>
            <a:pPr lvl="1"/>
            <a:r>
              <a:rPr lang="en-US" sz="2000" dirty="0" smtClean="0"/>
              <a:t>Saudi Arabia restricts content perceived as sinful, in accordance with their fundamental Salafist Islam</a:t>
            </a:r>
          </a:p>
        </p:txBody>
      </p:sp>
    </p:spTree>
    <p:extLst>
      <p:ext uri="{BB962C8B-B14F-4D97-AF65-F5344CB8AC3E}">
        <p14:creationId xmlns:p14="http://schemas.microsoft.com/office/powerpoint/2010/main" val="15792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D86DD88-C76B-4B98-9CED-84CF887F8C18}"/>
              </a:ext>
            </a:extLst>
          </p:cNvPr>
          <p:cNvSpPr>
            <a:spLocks noGrp="1"/>
          </p:cNvSpPr>
          <p:nvPr>
            <p:ph type="title"/>
          </p:nvPr>
        </p:nvSpPr>
        <p:spPr>
          <a:xfrm>
            <a:off x="451515" y="1734857"/>
            <a:ext cx="3765483" cy="3388287"/>
          </a:xfrm>
        </p:spPr>
        <p:txBody>
          <a:bodyPr anchor="ctr">
            <a:normAutofit/>
          </a:bodyPr>
          <a:lstStyle/>
          <a:p>
            <a:r>
              <a:rPr lang="en-US" dirty="0"/>
              <a:t>regulating media</a:t>
            </a:r>
          </a:p>
        </p:txBody>
      </p:sp>
      <p:sp>
        <p:nvSpPr>
          <p:cNvPr id="3" name="Content Placeholder 2">
            <a:extLst>
              <a:ext uri="{FF2B5EF4-FFF2-40B4-BE49-F238E27FC236}">
                <a16:creationId xmlns:a16="http://schemas.microsoft.com/office/drawing/2014/main" id="{EBD47F29-1FF1-4D4F-9DA8-126F264CA448}"/>
              </a:ext>
            </a:extLst>
          </p:cNvPr>
          <p:cNvSpPr>
            <a:spLocks noGrp="1"/>
          </p:cNvSpPr>
          <p:nvPr>
            <p:ph idx="1"/>
          </p:nvPr>
        </p:nvSpPr>
        <p:spPr>
          <a:xfrm>
            <a:off x="6008068" y="978993"/>
            <a:ext cx="5365218" cy="4900014"/>
          </a:xfrm>
          <a:effectLst/>
        </p:spPr>
        <p:txBody>
          <a:bodyPr>
            <a:normAutofit/>
          </a:bodyPr>
          <a:lstStyle/>
          <a:p>
            <a:pPr marL="0" indent="0">
              <a:buNone/>
            </a:pPr>
            <a:r>
              <a:rPr lang="en-US" sz="2800" dirty="0"/>
              <a:t>With mass media becoming more and more important, regulatory agencies focused on these issues have been given more and </a:t>
            </a:r>
            <a:r>
              <a:rPr lang="en-US" sz="2800" dirty="0" smtClean="0"/>
              <a:t>more power.</a:t>
            </a:r>
          </a:p>
          <a:p>
            <a:pPr marL="0" indent="0">
              <a:buNone/>
            </a:pPr>
            <a:r>
              <a:rPr lang="en-US" sz="2800" dirty="0" smtClean="0"/>
              <a:t> </a:t>
            </a:r>
            <a:r>
              <a:rPr lang="en-US" sz="2800" dirty="0"/>
              <a:t>Additionally, the constitution was not written with this communication invented, making legal understanding murkier.</a:t>
            </a:r>
          </a:p>
          <a:p>
            <a:endParaRPr lang="en-US" dirty="0"/>
          </a:p>
        </p:txBody>
      </p:sp>
    </p:spTree>
    <p:extLst>
      <p:ext uri="{BB962C8B-B14F-4D97-AF65-F5344CB8AC3E}">
        <p14:creationId xmlns:p14="http://schemas.microsoft.com/office/powerpoint/2010/main" val="2225327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26" name="Picture 2" descr="https://thevietnamwar.info/wp-content/uploads/2013/11/The-Most-Dangerous-Man-NYT-front-page-with-Pentagon-Papers.jpeg">
            <a:extLst>
              <a:ext uri="{FF2B5EF4-FFF2-40B4-BE49-F238E27FC236}">
                <a16:creationId xmlns:a16="http://schemas.microsoft.com/office/drawing/2014/main" id="{FBA445BB-A1E1-47C1-A1AC-4732CEA5A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375" y="2413000"/>
            <a:ext cx="6272300"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3CB2C4-158E-4562-B37E-E9B90F2629E8}"/>
              </a:ext>
            </a:extLst>
          </p:cNvPr>
          <p:cNvSpPr>
            <a:spLocks noGrp="1"/>
          </p:cNvSpPr>
          <p:nvPr>
            <p:ph type="title"/>
          </p:nvPr>
        </p:nvSpPr>
        <p:spPr>
          <a:xfrm>
            <a:off x="810000" y="447188"/>
            <a:ext cx="10571998" cy="970450"/>
          </a:xfrm>
        </p:spPr>
        <p:txBody>
          <a:bodyPr>
            <a:normAutofit/>
          </a:bodyPr>
          <a:lstStyle/>
          <a:p>
            <a:r>
              <a:rPr lang="en-US" dirty="0"/>
              <a:t>print media</a:t>
            </a:r>
          </a:p>
        </p:txBody>
      </p:sp>
      <p:sp>
        <p:nvSpPr>
          <p:cNvPr id="3" name="Content Placeholder 2">
            <a:extLst>
              <a:ext uri="{FF2B5EF4-FFF2-40B4-BE49-F238E27FC236}">
                <a16:creationId xmlns:a16="http://schemas.microsoft.com/office/drawing/2014/main" id="{6CB70434-F729-4115-86D6-936DE05A8041}"/>
              </a:ext>
            </a:extLst>
          </p:cNvPr>
          <p:cNvSpPr>
            <a:spLocks noGrp="1"/>
          </p:cNvSpPr>
          <p:nvPr>
            <p:ph idx="1"/>
          </p:nvPr>
        </p:nvSpPr>
        <p:spPr>
          <a:xfrm>
            <a:off x="818713" y="2413000"/>
            <a:ext cx="3835583" cy="3632200"/>
          </a:xfrm>
        </p:spPr>
        <p:txBody>
          <a:bodyPr>
            <a:normAutofit/>
          </a:bodyPr>
          <a:lstStyle/>
          <a:p>
            <a:r>
              <a:rPr lang="en-US" sz="2800" dirty="0"/>
              <a:t>Strongest  constitutional protections, partly due to centuries of litigation ruling in its favor</a:t>
            </a:r>
          </a:p>
          <a:p>
            <a:pPr lvl="1"/>
            <a:r>
              <a:rPr lang="en-US" sz="2400" dirty="0"/>
              <a:t>The New York Times v United States</a:t>
            </a:r>
          </a:p>
        </p:txBody>
      </p:sp>
    </p:spTree>
    <p:extLst>
      <p:ext uri="{BB962C8B-B14F-4D97-AF65-F5344CB8AC3E}">
        <p14:creationId xmlns:p14="http://schemas.microsoft.com/office/powerpoint/2010/main" val="2592062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http://www.electronicdesign.com/sites/electronicdesign.com/files/uploads/2016/02/Radio.jpg">
            <a:extLst>
              <a:ext uri="{FF2B5EF4-FFF2-40B4-BE49-F238E27FC236}">
                <a16:creationId xmlns:a16="http://schemas.microsoft.com/office/drawing/2014/main" id="{B580D911-6819-4918-AA62-1D08E4BD2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752" y="2413000"/>
            <a:ext cx="5567547" cy="371633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A68961-3DC4-41B1-922C-6A4B74652019}"/>
              </a:ext>
            </a:extLst>
          </p:cNvPr>
          <p:cNvSpPr>
            <a:spLocks noGrp="1"/>
          </p:cNvSpPr>
          <p:nvPr>
            <p:ph type="title"/>
          </p:nvPr>
        </p:nvSpPr>
        <p:spPr>
          <a:xfrm>
            <a:off x="810000" y="447188"/>
            <a:ext cx="10571998" cy="970450"/>
          </a:xfrm>
        </p:spPr>
        <p:txBody>
          <a:bodyPr>
            <a:normAutofit/>
          </a:bodyPr>
          <a:lstStyle/>
          <a:p>
            <a:r>
              <a:rPr lang="en-US" dirty="0"/>
              <a:t>broadcast media</a:t>
            </a:r>
          </a:p>
        </p:txBody>
      </p:sp>
      <p:sp>
        <p:nvSpPr>
          <p:cNvPr id="3" name="Content Placeholder 2">
            <a:extLst>
              <a:ext uri="{FF2B5EF4-FFF2-40B4-BE49-F238E27FC236}">
                <a16:creationId xmlns:a16="http://schemas.microsoft.com/office/drawing/2014/main" id="{5DB01EB4-295E-40F3-AE74-A338865079AC}"/>
              </a:ext>
            </a:extLst>
          </p:cNvPr>
          <p:cNvSpPr>
            <a:spLocks noGrp="1"/>
          </p:cNvSpPr>
          <p:nvPr>
            <p:ph idx="1"/>
          </p:nvPr>
        </p:nvSpPr>
        <p:spPr>
          <a:xfrm>
            <a:off x="420914" y="2413000"/>
            <a:ext cx="4571999" cy="3632200"/>
          </a:xfrm>
        </p:spPr>
        <p:txBody>
          <a:bodyPr>
            <a:noAutofit/>
          </a:bodyPr>
          <a:lstStyle/>
          <a:p>
            <a:pPr>
              <a:lnSpc>
                <a:spcPct val="90000"/>
              </a:lnSpc>
            </a:pPr>
            <a:r>
              <a:rPr lang="en-US" sz="2000" dirty="0"/>
              <a:t>Required for broadcasters to acquire licenses that must meet a minimal standard of merit</a:t>
            </a:r>
          </a:p>
          <a:p>
            <a:pPr lvl="1">
              <a:lnSpc>
                <a:spcPct val="90000"/>
              </a:lnSpc>
            </a:pPr>
            <a:r>
              <a:rPr lang="en-US" sz="2000" dirty="0"/>
              <a:t>Has been used to effectively ban sexually oriented broadcasts, cigarette advertisements,  “indecency”, and much more</a:t>
            </a:r>
          </a:p>
          <a:p>
            <a:pPr lvl="1">
              <a:lnSpc>
                <a:spcPct val="90000"/>
              </a:lnSpc>
            </a:pPr>
            <a:r>
              <a:rPr lang="en-US" sz="2000" dirty="0"/>
              <a:t>These powers have been upheld by the Supreme Court, despite no such power existing over print media</a:t>
            </a:r>
          </a:p>
        </p:txBody>
      </p:sp>
    </p:spTree>
    <p:extLst>
      <p:ext uri="{BB962C8B-B14F-4D97-AF65-F5344CB8AC3E}">
        <p14:creationId xmlns:p14="http://schemas.microsoft.com/office/powerpoint/2010/main" val="2400336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carriers”</a:t>
            </a:r>
            <a:endParaRPr lang="en-US" dirty="0"/>
          </a:p>
        </p:txBody>
      </p:sp>
      <p:sp>
        <p:nvSpPr>
          <p:cNvPr id="3" name="Content Placeholder 2"/>
          <p:cNvSpPr>
            <a:spLocks noGrp="1"/>
          </p:cNvSpPr>
          <p:nvPr>
            <p:ph idx="1"/>
          </p:nvPr>
        </p:nvSpPr>
        <p:spPr>
          <a:xfrm>
            <a:off x="557455" y="2425487"/>
            <a:ext cx="10554574" cy="3636511"/>
          </a:xfrm>
        </p:spPr>
        <p:txBody>
          <a:bodyPr>
            <a:normAutofit/>
          </a:bodyPr>
          <a:lstStyle/>
          <a:p>
            <a:pPr marL="0" indent="0">
              <a:buNone/>
            </a:pPr>
            <a:r>
              <a:rPr lang="en-US" sz="2800" dirty="0" smtClean="0"/>
              <a:t>Providers of communication mediums, such as telephone providers and the postal service</a:t>
            </a:r>
          </a:p>
          <a:p>
            <a:r>
              <a:rPr lang="en-US" sz="2800" dirty="0" smtClean="0"/>
              <a:t>As they tend to have regional monopolies, they were prohibited from controlling content on the medium</a:t>
            </a:r>
          </a:p>
          <a:p>
            <a:r>
              <a:rPr lang="en-US" sz="2800" dirty="0" smtClean="0"/>
              <a:t>Additionally, as they have no control over the information, they have no legal responsibility for illegal content</a:t>
            </a:r>
          </a:p>
          <a:p>
            <a:endParaRPr lang="en-US" sz="2800" dirty="0" smtClean="0"/>
          </a:p>
        </p:txBody>
      </p:sp>
    </p:spTree>
    <p:extLst>
      <p:ext uri="{BB962C8B-B14F-4D97-AF65-F5344CB8AC3E}">
        <p14:creationId xmlns:p14="http://schemas.microsoft.com/office/powerpoint/2010/main" val="1521442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nternet</a:t>
            </a:r>
            <a:endParaRPr lang="en-US" dirty="0"/>
          </a:p>
        </p:txBody>
      </p:sp>
      <p:sp>
        <p:nvSpPr>
          <p:cNvPr id="3" name="Content Placeholder 2"/>
          <p:cNvSpPr>
            <a:spLocks noGrp="1"/>
          </p:cNvSpPr>
          <p:nvPr>
            <p:ph idx="1"/>
          </p:nvPr>
        </p:nvSpPr>
        <p:spPr>
          <a:xfrm>
            <a:off x="600997" y="2585142"/>
            <a:ext cx="6264260" cy="3636511"/>
          </a:xfrm>
        </p:spPr>
        <p:txBody>
          <a:bodyPr>
            <a:noAutofit/>
          </a:bodyPr>
          <a:lstStyle/>
          <a:p>
            <a:r>
              <a:rPr lang="en-US" sz="2000" dirty="0" smtClean="0"/>
              <a:t>Before the Telecommunications Act of 1996, providers feared legal liability for content posted by subscribers, and actively removed content, partially because of several suits brought against them for content</a:t>
            </a:r>
          </a:p>
          <a:p>
            <a:pPr lvl="1"/>
            <a:r>
              <a:rPr lang="en-US" sz="1800" dirty="0" smtClean="0"/>
              <a:t>This act protected providers from liability,  encouraging a growth in user-created content</a:t>
            </a:r>
          </a:p>
          <a:p>
            <a:r>
              <a:rPr lang="en-US" sz="2000" dirty="0" smtClean="0"/>
              <a:t>To coincide with these protections for providers, the Communications Decency Act of 1996 regulated pornographic material</a:t>
            </a:r>
          </a:p>
          <a:p>
            <a:pPr lvl="1"/>
            <a:r>
              <a:rPr lang="en-US" sz="1800" dirty="0" smtClean="0"/>
              <a:t>In Reno v. ACLU, the Supreme Court struck down censorship provisions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714" y="2840900"/>
            <a:ext cx="4052284" cy="3124997"/>
          </a:xfrm>
          <a:prstGeom prst="rect">
            <a:avLst/>
          </a:prstGeom>
          <a:ln w="25400">
            <a:solidFill>
              <a:schemeClr val="accent1"/>
            </a:solidFill>
          </a:ln>
          <a:effectLst>
            <a:softEdge rad="177800"/>
          </a:effectLst>
        </p:spPr>
      </p:pic>
    </p:spTree>
    <p:extLst>
      <p:ext uri="{BB962C8B-B14F-4D97-AF65-F5344CB8AC3E}">
        <p14:creationId xmlns:p14="http://schemas.microsoft.com/office/powerpoint/2010/main" val="20424705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240</TotalTime>
  <Words>940</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2</vt:lpstr>
      <vt:lpstr>Quotable</vt:lpstr>
      <vt:lpstr>Freedom of Speech  &amp; Censorship</vt:lpstr>
      <vt:lpstr>1st Amendment</vt:lpstr>
      <vt:lpstr>restrictions of speech in democratic countries</vt:lpstr>
      <vt:lpstr>restrictions of speech in oppressive countries</vt:lpstr>
      <vt:lpstr>regulating media</vt:lpstr>
      <vt:lpstr>print media</vt:lpstr>
      <vt:lpstr>broadcast media</vt:lpstr>
      <vt:lpstr>“common carriers”</vt:lpstr>
      <vt:lpstr>internet</vt:lpstr>
      <vt:lpstr>content censorship</vt:lpstr>
      <vt:lpstr>more examples</vt:lpstr>
      <vt:lpstr>more examples</vt:lpstr>
      <vt:lpstr>private sector censorship</vt:lpstr>
      <vt:lpstr>recap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Freedom of Speech Censorship</dc:title>
  <dc:creator>Dylan Mumm</dc:creator>
  <cp:lastModifiedBy>Dylan Mumm</cp:lastModifiedBy>
  <cp:revision>18</cp:revision>
  <dcterms:created xsi:type="dcterms:W3CDTF">2017-10-26T11:31:01Z</dcterms:created>
  <dcterms:modified xsi:type="dcterms:W3CDTF">2017-10-26T15:57:05Z</dcterms:modified>
</cp:coreProperties>
</file>