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59" r:id="rId5"/>
    <p:sldId id="271" r:id="rId6"/>
    <p:sldId id="258" r:id="rId7"/>
    <p:sldId id="260" r:id="rId8"/>
    <p:sldId id="261" r:id="rId9"/>
    <p:sldId id="263" r:id="rId10"/>
    <p:sldId id="264" r:id="rId11"/>
    <p:sldId id="270" r:id="rId12"/>
    <p:sldId id="265" r:id="rId13"/>
    <p:sldId id="266" r:id="rId14"/>
    <p:sldId id="267" r:id="rId15"/>
    <p:sldId id="272" r:id="rId16"/>
    <p:sldId id="273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85" autoAdjust="0"/>
    <p:restoredTop sz="94660"/>
  </p:normalViewPr>
  <p:slideViewPr>
    <p:cSldViewPr>
      <p:cViewPr varScale="1">
        <p:scale>
          <a:sx n="72" d="100"/>
          <a:sy n="72" d="100"/>
        </p:scale>
        <p:origin x="11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E8C8E-2BCB-484F-A897-6E9EF094F59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EB4F1-FADA-4229-922E-92051F3D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3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4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4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4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3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9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2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16A4E-7468-457E-968A-35A00391388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18816"/>
              </p:ext>
            </p:extLst>
          </p:nvPr>
        </p:nvGraphicFramePr>
        <p:xfrm>
          <a:off x="4000500" y="2073652"/>
          <a:ext cx="990600" cy="1224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6124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CPU</a:t>
                      </a:r>
                      <a:endParaRPr lang="en-US" sz="2400" dirty="0"/>
                    </a:p>
                  </a:txBody>
                  <a:tcPr anchor="ctr"/>
                </a:tc>
              </a:tr>
              <a:tr h="6124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cache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495800" y="3314748"/>
            <a:ext cx="0" cy="2885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9023" y="3663679"/>
            <a:ext cx="8229600" cy="0"/>
          </a:xfrm>
          <a:prstGeom prst="line">
            <a:avLst/>
          </a:prstGeom>
          <a:ln w="9525" cmpd="dbl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9200" y="3777032"/>
            <a:ext cx="0" cy="1828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82244" y="3777032"/>
            <a:ext cx="0" cy="1828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04405"/>
              </p:ext>
            </p:extLst>
          </p:nvPr>
        </p:nvGraphicFramePr>
        <p:xfrm>
          <a:off x="685800" y="3992035"/>
          <a:ext cx="1143000" cy="1135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</a:tblGrid>
              <a:tr h="1135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memory</a:t>
                      </a:r>
                      <a:endParaRPr lang="en-US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4718"/>
              </p:ext>
            </p:extLst>
          </p:nvPr>
        </p:nvGraphicFramePr>
        <p:xfrm>
          <a:off x="2558344" y="3959912"/>
          <a:ext cx="1404056" cy="405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56"/>
              </a:tblGrid>
              <a:tr h="4053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controller</a:t>
                      </a:r>
                      <a:endParaRPr lang="en-US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3282244" y="4411135"/>
            <a:ext cx="0" cy="1828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85616"/>
              </p:ext>
            </p:extLst>
          </p:nvPr>
        </p:nvGraphicFramePr>
        <p:xfrm>
          <a:off x="2590800" y="4630060"/>
          <a:ext cx="1371600" cy="428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4282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keyboard</a:t>
                      </a:r>
                      <a:endParaRPr lang="en-US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5791200" y="4407968"/>
            <a:ext cx="0" cy="1828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00316"/>
              </p:ext>
            </p:extLst>
          </p:nvPr>
        </p:nvGraphicFramePr>
        <p:xfrm>
          <a:off x="5143500" y="4632961"/>
          <a:ext cx="1295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809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display</a:t>
                      </a:r>
                      <a:endParaRPr lang="en-US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791200" y="3777032"/>
            <a:ext cx="0" cy="1828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27425"/>
              </p:ext>
            </p:extLst>
          </p:nvPr>
        </p:nvGraphicFramePr>
        <p:xfrm>
          <a:off x="5105400" y="4012190"/>
          <a:ext cx="1295400" cy="39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989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controller</a:t>
                      </a:r>
                      <a:endParaRPr lang="en-US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7848600" y="3777032"/>
            <a:ext cx="0" cy="1828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10207"/>
              </p:ext>
            </p:extLst>
          </p:nvPr>
        </p:nvGraphicFramePr>
        <p:xfrm>
          <a:off x="7391400" y="4663064"/>
          <a:ext cx="914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disk</a:t>
                      </a:r>
                      <a:endParaRPr lang="en-US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7851422" y="4469948"/>
            <a:ext cx="0" cy="1828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58628"/>
              </p:ext>
            </p:extLst>
          </p:nvPr>
        </p:nvGraphicFramePr>
        <p:xfrm>
          <a:off x="7200900" y="4014895"/>
          <a:ext cx="1295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controller</a:t>
                      </a:r>
                      <a:endParaRPr lang="en-US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71689" y="304800"/>
            <a:ext cx="8066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Computer Systems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Here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is a diagram of a simple computer system: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(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this diagram will be the one needed for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exams)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08779" y="3703320"/>
            <a:ext cx="8229600" cy="0"/>
          </a:xfrm>
          <a:prstGeom prst="line">
            <a:avLst/>
          </a:prstGeom>
          <a:ln w="9525" cmpd="dbl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610600" y="340019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8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Compiler – A translator that translates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statements written in a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high-level language (HLL) into assembly code, performing various optimizations and register allocations along the way.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Interpreter – 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translator that translates and executes all at a single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Assembler – A program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takes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assembly instructions and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converts them into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code that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computer's processor can use to perform its basic operations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The resulting file is called an object file.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52400"/>
            <a:ext cx="3293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Program translation</a:t>
            </a:r>
          </a:p>
        </p:txBody>
      </p:sp>
    </p:spTree>
    <p:extLst>
      <p:ext uri="{BB962C8B-B14F-4D97-AF65-F5344CB8AC3E}">
        <p14:creationId xmlns:p14="http://schemas.microsoft.com/office/powerpoint/2010/main" val="11736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Assembly Language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in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assembly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is called an instruction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instruction is composed of</a:t>
            </a:r>
          </a:p>
          <a:p>
            <a:pPr lvl="2" indent="-342900">
              <a:buFont typeface="Tahoma" panose="020B0604030504040204" pitchFamily="34" charset="0"/>
              <a:buChar char="−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(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opcode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lvl="2" indent="-342900">
              <a:buFont typeface="Tahoma" panose="020B0604030504040204" pitchFamily="34" charset="0"/>
              <a:buChar char="−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operands 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names of registers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and/or information needed to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 a memory address)</a:t>
            </a:r>
          </a:p>
          <a:p>
            <a:pPr>
              <a:buFont typeface="Tahoma" panose="020B0604030504040204" pitchFamily="34" charset="0"/>
              <a:buChar char="−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52400"/>
            <a:ext cx="3293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Program translation</a:t>
            </a:r>
          </a:p>
        </p:txBody>
      </p:sp>
    </p:spTree>
    <p:extLst>
      <p:ext uri="{BB962C8B-B14F-4D97-AF65-F5344CB8AC3E}">
        <p14:creationId xmlns:p14="http://schemas.microsoft.com/office/powerpoint/2010/main" val="35341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700" y="914400"/>
            <a:ext cx="86106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ARM </a:t>
            </a:r>
            <a:r>
              <a:rPr lang="en-US" sz="20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symbolic code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-------&gt;  </a:t>
            </a:r>
            <a:r>
              <a:rPr lang="en-US" sz="20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address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machine </a:t>
            </a:r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code (in hexadecimal)</a:t>
            </a:r>
          </a:p>
          <a:p>
            <a:pPr marL="0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main:                     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mov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r0, #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0x1               </a:t>
            </a:r>
            <a:r>
              <a:rPr lang="pt-B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0x00000000          0xE3A00001  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mov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r1, #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0x0               </a:t>
            </a:r>
            <a:r>
              <a:rPr lang="pt-B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0x00000004          0xE3A01000  </a:t>
            </a:r>
          </a:p>
          <a:p>
            <a:pPr marL="0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loop: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cmp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r0, #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0x5               </a:t>
            </a:r>
            <a:r>
              <a:rPr lang="pt-B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0x00000008          0xE3500005  </a:t>
            </a:r>
          </a:p>
          <a:p>
            <a:pPr marL="0" indent="0">
              <a:buNone/>
            </a:pPr>
            <a:r>
              <a:rPr lang="pt-B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beq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stop                     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0x0000000C          0x0A000002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add r1, r0, r1              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0x00000010          0xE0801001 </a:t>
            </a:r>
          </a:p>
          <a:p>
            <a:pPr marL="0" indent="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add r0,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r0, #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0x1	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pt-B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0x00000014          0xE2800001</a:t>
            </a:r>
          </a:p>
          <a:p>
            <a:pPr marL="0" indent="0">
              <a:buNone/>
            </a:pPr>
            <a:r>
              <a:rPr lang="pt-B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b loop                         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0x00000018          0xEAFFFFFA  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stop:</a:t>
            </a:r>
          </a:p>
          <a:p>
            <a:pPr marL="0" indent="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…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85800" y="228600"/>
            <a:ext cx="4177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example: ARM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assembler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700" y="914400"/>
            <a:ext cx="8610600" cy="5943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labels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(like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“loop" in the previous example)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represent symbolic addresses of data </a:t>
            </a:r>
            <a:r>
              <a:rPr lang="en-US" sz="2400">
                <a:latin typeface="Tahoma" pitchFamily="34" charset="0"/>
                <a:ea typeface="Tahoma" pitchFamily="34" charset="0"/>
                <a:cs typeface="Tahoma" pitchFamily="34" charset="0"/>
              </a:rPr>
              <a:t>and </a:t>
            </a:r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branch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targets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in the program</a:t>
            </a:r>
          </a:p>
          <a:p>
            <a:pPr marL="0" indent="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each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label must be unique (i.e., it must be defined only once)</a:t>
            </a:r>
          </a:p>
          <a:p>
            <a:pPr marL="0" indent="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assembly</a:t>
            </a:r>
          </a:p>
          <a:p>
            <a:pPr marL="0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symbolic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program (human readable) ----------&gt; machine code (binary)</a:t>
            </a:r>
          </a:p>
          <a:p>
            <a:pPr marL="0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symbolic labels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memory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addresses</a:t>
            </a:r>
          </a:p>
          <a:p>
            <a:pPr marL="0" indent="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opcodes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bit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patterns in instructions</a:t>
            </a:r>
          </a:p>
          <a:p>
            <a:pPr marL="0" indent="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operand identification (registers   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bit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patterns in instructions</a:t>
            </a:r>
          </a:p>
          <a:p>
            <a:pPr marL="0" indent="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   and memory address info)</a:t>
            </a:r>
          </a:p>
          <a:p>
            <a:pPr marL="0" indent="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immediate operand values (constants) 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bit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patterns in instructions</a:t>
            </a:r>
          </a:p>
          <a:p>
            <a:pPr marL="0" indent="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255703" y="4343400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55703" y="4724400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55703" y="5105400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09600" y="235786"/>
            <a:ext cx="3326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Assembly Language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55703" y="5791200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Assemblers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have a two-pass structure</a:t>
            </a:r>
          </a:p>
          <a:p>
            <a:pPr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instructions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can have forward or backward references to labels</a:t>
            </a:r>
          </a:p>
          <a:p>
            <a:pPr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because of forward references, most assemblers use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a two-pass assembly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structure, since you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encounter a "use" before its "definition" and thus cannot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immediately translate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the label into its memory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address</a:t>
            </a:r>
          </a:p>
          <a:p>
            <a:pPr marL="400050" lvl="1" indent="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12304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Assembler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5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96"/>
            <a:ext cx="8229600" cy="712304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Assembler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two-pass structure: </a:t>
            </a:r>
          </a:p>
          <a:p>
            <a:pPr marL="800100" lvl="2" indent="0">
              <a:spcAft>
                <a:spcPts val="600"/>
              </a:spcAft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pass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1 -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a) increment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 location counter as you read each assembly language statement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b) build the symbol table by collecting label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definitions into a symbol table with the corresponding location counter values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2" indent="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pass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2 -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using the symbol table, translate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the assembly language statements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into machine code</a:t>
            </a:r>
          </a:p>
          <a:p>
            <a:pPr marL="400050" lvl="1" indent="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712304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Forward references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958126"/>
              </p:ext>
            </p:extLst>
          </p:nvPr>
        </p:nvGraphicFramePr>
        <p:xfrm>
          <a:off x="483704" y="2823011"/>
          <a:ext cx="8209722" cy="377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2743200"/>
                <a:gridCol w="30281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symbolic code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assign addresses</a:t>
                      </a:r>
                    </a:p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using a location counter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translated code (will be represented in binary)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100: …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sz="20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jmp</a:t>
                      </a:r>
                      <a:r>
                        <a:rPr lang="en-US" sz="20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next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101: </a:t>
                      </a:r>
                      <a:r>
                        <a:rPr lang="en-US" sz="20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jmp</a:t>
                      </a:r>
                      <a:r>
                        <a:rPr lang="en-US" sz="20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next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en-US" sz="20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jmp</a:t>
                      </a:r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op&gt; &lt;</a:t>
                      </a:r>
                      <a:r>
                        <a:rPr lang="en-US" sz="20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addr</a:t>
                      </a:r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=103&gt;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102: …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next: add x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103: add x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&lt;add op&gt; &lt;</a:t>
                      </a:r>
                      <a:r>
                        <a:rPr lang="en-US" sz="20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addr</a:t>
                      </a:r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=106&gt;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104:</a:t>
                      </a:r>
                      <a:r>
                        <a:rPr lang="en-US" sz="20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…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…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halt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105:</a:t>
                      </a:r>
                      <a:r>
                        <a:rPr lang="en-US" sz="20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halt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&lt;halt</a:t>
                      </a:r>
                      <a:r>
                        <a:rPr lang="en-US" sz="20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op&gt;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x:      .word</a:t>
                      </a:r>
                      <a:r>
                        <a:rPr lang="en-US" sz="20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16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106: 15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&lt;value=15&gt;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838200"/>
            <a:ext cx="8229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the instruction "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jmp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next" - forward reference to jump target label "next"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instruction "add x" - forward reference to data label "x"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pass 1                                               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  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----------&gt;                                          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----------&gt;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8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6096000"/>
          </a:xfrm>
        </p:spPr>
        <p:txBody>
          <a:bodyPr>
            <a:noAutofit/>
          </a:bodyPr>
          <a:lstStyle/>
          <a:p>
            <a:pPr marL="400050" lvl="1" indent="0" algn="ctr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_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symbol_table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_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symbol	          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addr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 algn="ctr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 algn="ctr"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 algn="ctr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 algn="ctr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99432"/>
              </p:ext>
            </p:extLst>
          </p:nvPr>
        </p:nvGraphicFramePr>
        <p:xfrm>
          <a:off x="2590800" y="1397000"/>
          <a:ext cx="37338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6900"/>
                <a:gridCol w="1866900"/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next</a:t>
                      </a:r>
                      <a:endParaRPr lang="en-US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103</a:t>
                      </a:r>
                      <a:endParaRPr lang="en-US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x</a:t>
                      </a:r>
                      <a:endParaRPr lang="en-US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106</a:t>
                      </a:r>
                      <a:endParaRPr lang="en-US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…</a:t>
                      </a:r>
                      <a:endParaRPr lang="en-US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…</a:t>
                      </a:r>
                      <a:endParaRPr lang="en-US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828800" y="560294"/>
            <a:ext cx="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9200" y="1645494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entry when you  encounter a label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21824" y="1685835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lookup yielding address when you encounter a symbolic label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355541" y="743600"/>
            <a:ext cx="0" cy="9018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981200" y="3429000"/>
            <a:ext cx="4800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(note that the symbol table for the assembler holds the address 106 of "x", not its initial value of 15) 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57200" y="4462671"/>
            <a:ext cx="834408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alternatively, if you keep all the translated code in memory, you can translate in one pass over the input -- but you must keep a record of all unresolved uses of a label (e.g., the symbol table entry for an as-yet-undefined label points to a linked list of all forward references) and then you backtrack and fix up those uses whenever the definition is encountered </a:t>
            </a:r>
          </a:p>
        </p:txBody>
      </p:sp>
    </p:spTree>
    <p:extLst>
      <p:ext uri="{BB962C8B-B14F-4D97-AF65-F5344CB8AC3E}">
        <p14:creationId xmlns:p14="http://schemas.microsoft.com/office/powerpoint/2010/main" val="40963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459426"/>
              </p:ext>
            </p:extLst>
          </p:nvPr>
        </p:nvGraphicFramePr>
        <p:xfrm>
          <a:off x="2368402" y="1820947"/>
          <a:ext cx="2196569" cy="953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6569"/>
              </a:tblGrid>
              <a:tr h="953088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DRAM</a:t>
                      </a:r>
                    </a:p>
                    <a:p>
                      <a:pPr algn="ctr"/>
                      <a:r>
                        <a:rPr lang="en-US" sz="2300" dirty="0" smtClean="0"/>
                        <a:t>memory</a:t>
                      </a:r>
                      <a:endParaRPr lang="en-US" sz="2300" dirty="0"/>
                    </a:p>
                  </a:txBody>
                  <a:tcPr marL="89352" marR="89352" marT="44676" marB="44676" anchor="ctr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511402" y="2857821"/>
            <a:ext cx="1" cy="1389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97652"/>
              </p:ext>
            </p:extLst>
          </p:nvPr>
        </p:nvGraphicFramePr>
        <p:xfrm>
          <a:off x="94222" y="3345537"/>
          <a:ext cx="1563659" cy="956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3659"/>
              </a:tblGrid>
              <a:tr h="956374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Backside   =</a:t>
                      </a:r>
                    </a:p>
                    <a:p>
                      <a:r>
                        <a:rPr lang="en-US" sz="1400" dirty="0" smtClean="0"/>
                        <a:t>L2</a:t>
                      </a:r>
                      <a:r>
                        <a:rPr lang="en-US" sz="1400" baseline="0" dirty="0" smtClean="0"/>
                        <a:t> cache   =</a:t>
                      </a:r>
                      <a:endParaRPr lang="en-US" sz="1400" dirty="0"/>
                    </a:p>
                  </a:txBody>
                  <a:tcPr marL="89352" marR="89352" marT="44676" marB="44676"/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581383" y="5029388"/>
            <a:ext cx="1" cy="22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22593"/>
              </p:ext>
            </p:extLst>
          </p:nvPr>
        </p:nvGraphicFramePr>
        <p:xfrm>
          <a:off x="2340918" y="5249606"/>
          <a:ext cx="2138592" cy="1410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8592"/>
              </a:tblGrid>
              <a:tr h="1410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South-Bridge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Controller</a:t>
                      </a:r>
                    </a:p>
                    <a:p>
                      <a:pPr algn="ctr"/>
                      <a:endParaRPr lang="en-US" sz="20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(I/O hub)</a:t>
                      </a:r>
                      <a:endParaRPr lang="en-US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89352" marR="89352" marT="44676" marB="44676" anchor="ctr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50478"/>
              </p:ext>
            </p:extLst>
          </p:nvPr>
        </p:nvGraphicFramePr>
        <p:xfrm>
          <a:off x="2379018" y="3028726"/>
          <a:ext cx="2159339" cy="1896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339"/>
              </a:tblGrid>
              <a:tr h="18966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North-Bridge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Controller</a:t>
                      </a:r>
                    </a:p>
                    <a:p>
                      <a:pPr algn="ctr"/>
                      <a:endParaRPr lang="en-US" sz="20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(memory</a:t>
                      </a:r>
                      <a:r>
                        <a:rPr lang="en-US" sz="20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hub)</a:t>
                      </a:r>
                      <a:endParaRPr lang="en-US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89352" marR="89352" marT="44676" marB="44676" anchor="ctr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31145"/>
              </p:ext>
            </p:extLst>
          </p:nvPr>
        </p:nvGraphicFramePr>
        <p:xfrm>
          <a:off x="7397432" y="3375563"/>
          <a:ext cx="1265819" cy="521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5819"/>
              </a:tblGrid>
              <a:tr h="5212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monitor</a:t>
                      </a:r>
                      <a:endParaRPr lang="en-US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89352" marR="89352" marT="44676" marB="44676" anchor="ctr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17059"/>
              </p:ext>
            </p:extLst>
          </p:nvPr>
        </p:nvGraphicFramePr>
        <p:xfrm>
          <a:off x="5160200" y="2914232"/>
          <a:ext cx="1712579" cy="1460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2579"/>
              </a:tblGrid>
              <a:tr h="1429631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Graphics accelerator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(with</a:t>
                      </a:r>
                      <a:r>
                        <a:rPr lang="en-US" sz="20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local memory)</a:t>
                      </a:r>
                      <a:endParaRPr lang="en-US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89352" marR="89352" marT="44676" marB="44676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71689" y="304800"/>
            <a:ext cx="80666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Computer Systems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current consumer PC uses multiple buses 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this diagram is *not* required for exams)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63141"/>
              </p:ext>
            </p:extLst>
          </p:nvPr>
        </p:nvGraphicFramePr>
        <p:xfrm>
          <a:off x="1046722" y="3497936"/>
          <a:ext cx="521220" cy="670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220"/>
              </a:tblGrid>
              <a:tr h="6701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CPU</a:t>
                      </a:r>
                    </a:p>
                    <a:p>
                      <a:r>
                        <a:rPr lang="en-US" sz="1400" dirty="0" smtClean="0"/>
                        <a:t>core</a:t>
                      </a:r>
                      <a:endParaRPr lang="en-US" sz="1400" dirty="0"/>
                    </a:p>
                  </a:txBody>
                  <a:tcPr marL="89352" marR="89352" marT="44676" marB="44676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2322" y="3497936"/>
            <a:ext cx="744600" cy="67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03946" y="3740500"/>
            <a:ext cx="521220" cy="1"/>
          </a:xfrm>
          <a:prstGeom prst="line">
            <a:avLst/>
          </a:prstGeom>
          <a:ln cmpd="thickThin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03946" y="3787496"/>
            <a:ext cx="527177" cy="1"/>
          </a:xfrm>
          <a:prstGeom prst="line">
            <a:avLst/>
          </a:prstGeom>
          <a:ln cmpd="dbl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18425" y="3344047"/>
            <a:ext cx="534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FSB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563649" y="3593991"/>
            <a:ext cx="527177" cy="1"/>
          </a:xfrm>
          <a:prstGeom prst="line">
            <a:avLst/>
          </a:prstGeom>
          <a:ln cmpd="thickThin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563649" y="3678237"/>
            <a:ext cx="539496" cy="0"/>
          </a:xfrm>
          <a:prstGeom prst="line">
            <a:avLst/>
          </a:prstGeom>
          <a:ln cmpd="dbl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912800" y="3631240"/>
            <a:ext cx="473565" cy="1"/>
          </a:xfrm>
          <a:prstGeom prst="line">
            <a:avLst/>
          </a:prstGeom>
          <a:ln cmpd="thickThin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912800" y="3678236"/>
            <a:ext cx="473565" cy="1"/>
          </a:xfrm>
          <a:prstGeom prst="line">
            <a:avLst/>
          </a:prstGeom>
          <a:ln cmpd="dbl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718424" y="3851964"/>
            <a:ext cx="534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800 MHz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45113" y="3739414"/>
            <a:ext cx="534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AGP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4616248" y="4705908"/>
            <a:ext cx="907464" cy="1"/>
          </a:xfrm>
          <a:prstGeom prst="line">
            <a:avLst/>
          </a:prstGeom>
          <a:ln cmpd="thickThin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616248" y="4767416"/>
            <a:ext cx="907464" cy="1"/>
          </a:xfrm>
          <a:prstGeom prst="line">
            <a:avLst/>
          </a:prstGeom>
          <a:ln cmpd="dbl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544918" y="4576596"/>
            <a:ext cx="201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Gbit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Ethernet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3435202" y="2857821"/>
            <a:ext cx="1" cy="1389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345956" y="5404538"/>
            <a:ext cx="907464" cy="1"/>
          </a:xfrm>
          <a:prstGeom prst="line">
            <a:avLst/>
          </a:prstGeom>
          <a:ln cmpd="thickThin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345956" y="5466046"/>
            <a:ext cx="907464" cy="1"/>
          </a:xfrm>
          <a:prstGeom prst="line">
            <a:avLst/>
          </a:prstGeom>
          <a:ln cmpd="dbl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365250" y="5831997"/>
            <a:ext cx="907464" cy="1"/>
          </a:xfrm>
          <a:prstGeom prst="line">
            <a:avLst/>
          </a:prstGeom>
          <a:ln cmpd="thickThin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365250" y="5893505"/>
            <a:ext cx="907464" cy="1"/>
          </a:xfrm>
          <a:prstGeom prst="line">
            <a:avLst/>
          </a:prstGeom>
          <a:ln cmpd="dbl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703946" y="6034493"/>
            <a:ext cx="549474" cy="1"/>
          </a:xfrm>
          <a:prstGeom prst="line">
            <a:avLst/>
          </a:prstGeom>
          <a:ln cmpd="thickThin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703946" y="6096002"/>
            <a:ext cx="549474" cy="0"/>
          </a:xfrm>
          <a:prstGeom prst="line">
            <a:avLst/>
          </a:prstGeom>
          <a:ln cmpd="dbl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365250" y="6435612"/>
            <a:ext cx="907464" cy="1"/>
          </a:xfrm>
          <a:prstGeom prst="line">
            <a:avLst/>
          </a:prstGeom>
          <a:ln cmpd="thickThin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365250" y="6506122"/>
            <a:ext cx="907464" cy="1"/>
          </a:xfrm>
          <a:prstGeom prst="line">
            <a:avLst/>
          </a:prstGeom>
          <a:ln cmpd="dbl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263168" y="5039116"/>
            <a:ext cx="1175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Serial ATA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76391" y="5248850"/>
            <a:ext cx="534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disk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04622" y="5678109"/>
            <a:ext cx="92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CD/DVD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32879" y="5905378"/>
            <a:ext cx="1586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 Mbit Ethernet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89444" y="6281723"/>
            <a:ext cx="79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PCI bus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85274" y="5504864"/>
            <a:ext cx="12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Parallel ATA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705034" y="5247222"/>
            <a:ext cx="4134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South-Bridge has dedicated ports for legacy devices, such as  Q Mouse keyboard, floppy; also has serial and parallel ports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707124" y="6017639"/>
            <a:ext cx="4134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South-Bridge typically contains flash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eprom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holding the BIOS, real-time clock, CMOS memory, w\ independent battery backup.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4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Components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7322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input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- keyboard, mouse, scanner, ...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output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- display, printer, sound, ...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CPU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== central processing unit == processor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composed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of two parts: </a:t>
            </a:r>
          </a:p>
          <a:p>
            <a:pPr marL="920750" lvl="1" indent="-457200">
              <a:buFont typeface="+mj-lt"/>
              <a:buAutoNum type="arabicPeriod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datapath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(temporary memory, called registers, and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units)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control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logic (sequencing of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datapath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actions)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-452437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different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instruction sets: </a:t>
            </a:r>
          </a:p>
          <a:p>
            <a:pPr marL="1371600" lvl="3" indent="-523875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Intel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IA32 (x86), Apple/IBM/Motorola PowerPC, Sun SPARC,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ARM, ... </a:t>
            </a:r>
          </a:p>
          <a:p>
            <a:pPr marL="1371600" lvl="3" indent="-523875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common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instructions include add, subtract, jump, ...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7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454" y="838200"/>
            <a:ext cx="8610600" cy="624840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memory </a:t>
            </a:r>
          </a:p>
          <a:p>
            <a:pPr marL="800100" lvl="2" indent="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multilevel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hierarchy due to cost vs. speed tradeoffs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57300" lvl="3" indent="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fastest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and most expensive --&gt; CPU registers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086100" lvl="7" indent="0"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cache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(perhaps multiple levels)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086100" lvl="7" indent="0"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main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memory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57300" lvl="3" indent="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slowest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and least expensive -&gt; long-term storage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52400"/>
            <a:ext cx="5121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Computer components (cont’d)</a:t>
            </a:r>
          </a:p>
        </p:txBody>
      </p:sp>
    </p:spTree>
    <p:extLst>
      <p:ext uri="{BB962C8B-B14F-4D97-AF65-F5344CB8AC3E}">
        <p14:creationId xmlns:p14="http://schemas.microsoft.com/office/powerpoint/2010/main" val="11781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454" y="838200"/>
            <a:ext cx="8610600" cy="624840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memory </a:t>
            </a:r>
          </a:p>
          <a:p>
            <a:pPr marL="2006600" lvl="2" indent="-120650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cache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and main memory are made of RAM - random access memory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57300" lvl="3" indent="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DRAM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- dynamic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RAM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- most main memories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347913" lvl="3" indent="-1090613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SRAM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- static RAM - fast and expensive, used for caches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74825" lvl="2" indent="-974725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ROM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- read-only memory (holds initial "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bootstrap“  loader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program and basic I/O programs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52400"/>
            <a:ext cx="5121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Computer components (cont’d)</a:t>
            </a:r>
          </a:p>
        </p:txBody>
      </p:sp>
    </p:spTree>
    <p:extLst>
      <p:ext uri="{BB962C8B-B14F-4D97-AF65-F5344CB8AC3E}">
        <p14:creationId xmlns:p14="http://schemas.microsoft.com/office/powerpoint/2010/main" val="26462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700" y="838200"/>
            <a:ext cx="8610600" cy="62484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long-term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storage - so slow that it is treated as I/O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2" indent="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floppy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disk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2" indent="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hard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disk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2" indent="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CD-ROM </a:t>
            </a:r>
          </a:p>
          <a:p>
            <a:pPr marL="800100" lvl="2" indent="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DVD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45210" y="162580"/>
            <a:ext cx="5234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Computer components (cont’d) </a:t>
            </a:r>
          </a:p>
        </p:txBody>
      </p:sp>
    </p:spTree>
    <p:extLst>
      <p:ext uri="{BB962C8B-B14F-4D97-AF65-F5344CB8AC3E}">
        <p14:creationId xmlns:p14="http://schemas.microsoft.com/office/powerpoint/2010/main" val="68358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700" y="838200"/>
            <a:ext cx="8610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K (kilo-) = one thousand    =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200" baseline="5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~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200" baseline="5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m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milli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-) =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10</a:t>
            </a:r>
            <a:r>
              <a:rPr lang="en-US" sz="2200" baseline="5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-3</a:t>
            </a:r>
            <a:endParaRPr lang="en-US" sz="2200" baseline="50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M (mega-) = one million     =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200" baseline="5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~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200" baseline="5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u (micro-) =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200" baseline="5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-6</a:t>
            </a:r>
            <a:endParaRPr lang="en-US" sz="2200" baseline="50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G (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giga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-) = one billion    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= 10</a:t>
            </a:r>
            <a:r>
              <a:rPr lang="en-US" sz="2200" baseline="5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~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200" baseline="5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30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n (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nano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-)  =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200" baseline="5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-9</a:t>
            </a:r>
            <a:endParaRPr lang="en-US" sz="2200" baseline="50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T (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tera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-) = one trillion   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= 10</a:t>
            </a:r>
            <a:r>
              <a:rPr lang="en-US" sz="2200" baseline="5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~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200" baseline="5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40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p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pico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-) 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=  10</a:t>
            </a:r>
            <a:r>
              <a:rPr lang="en-US" sz="2200" baseline="5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-12</a:t>
            </a:r>
            <a:endParaRPr lang="en-US" sz="2200" baseline="50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P (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peta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-) = one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quadrillon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=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200" baseline="5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15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~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200" baseline="5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50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f (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femto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-) =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200" baseline="5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-15</a:t>
            </a:r>
            <a:endParaRPr lang="en-US" sz="2200" baseline="50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E (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exa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-)  = one quintillion =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10</a:t>
            </a:r>
            <a:r>
              <a:rPr lang="en-US" sz="2200" baseline="5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18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~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200" baseline="5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60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a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atto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-)  =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10</a:t>
            </a:r>
            <a:r>
              <a:rPr lang="en-US" sz="2200" baseline="5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-18</a:t>
            </a:r>
            <a:endParaRPr lang="en-US" sz="2200" baseline="50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memory size is measured in powers of two, while speed is in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powers  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of 10 (the capacity of most hard disks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measured in powers of ten)</a:t>
            </a:r>
          </a:p>
          <a:p>
            <a:pPr marL="0" indent="0"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57200" y="162580"/>
            <a:ext cx="6135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Prefixes for speed, time, and capacity</a:t>
            </a:r>
          </a:p>
        </p:txBody>
      </p:sp>
    </p:spTree>
    <p:extLst>
      <p:ext uri="{BB962C8B-B14F-4D97-AF65-F5344CB8AC3E}">
        <p14:creationId xmlns:p14="http://schemas.microsoft.com/office/powerpoint/2010/main" val="35906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714518"/>
            <a:ext cx="8610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note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that some folks are now using special binary prefixes to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prevent 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any confusion (http://physics.nist.gov/cuu/Units/binary.html)</a:t>
            </a:r>
          </a:p>
          <a:p>
            <a:pPr marL="0" indent="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Ki (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kibi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-) =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kilobinary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baseline="4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endParaRPr lang="en-US" sz="2400" baseline="40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mebi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-) =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megabinary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baseline="40000" dirty="0">
                <a:latin typeface="Tahoma" pitchFamily="34" charset="0"/>
                <a:ea typeface="Tahoma" pitchFamily="34" charset="0"/>
                <a:cs typeface="Tahoma" pitchFamily="34" charset="0"/>
              </a:rPr>
              <a:t>20</a:t>
            </a:r>
          </a:p>
          <a:p>
            <a:pPr marL="0" indent="0"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gibi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-) =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gigabinary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baseline="40000" dirty="0">
                <a:latin typeface="Tahoma" pitchFamily="34" charset="0"/>
                <a:ea typeface="Tahoma" pitchFamily="34" charset="0"/>
                <a:cs typeface="Tahoma" pitchFamily="34" charset="0"/>
              </a:rPr>
              <a:t>30</a:t>
            </a:r>
          </a:p>
          <a:p>
            <a:pPr marL="0" indent="0"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Ti (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tebi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-) =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terabinary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baseline="40000" dirty="0">
                <a:latin typeface="Tahoma" pitchFamily="34" charset="0"/>
                <a:ea typeface="Tahoma" pitchFamily="34" charset="0"/>
                <a:cs typeface="Tahoma" pitchFamily="34" charset="0"/>
              </a:rPr>
              <a:t>40</a:t>
            </a:r>
          </a:p>
          <a:p>
            <a:pPr marL="0" indent="0"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Pi (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pebi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-) =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petabinary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baseline="40000" dirty="0">
                <a:latin typeface="Tahoma" pitchFamily="34" charset="0"/>
                <a:ea typeface="Tahoma" pitchFamily="34" charset="0"/>
                <a:cs typeface="Tahoma" pitchFamily="34" charset="0"/>
              </a:rPr>
              <a:t>50</a:t>
            </a:r>
          </a:p>
          <a:p>
            <a:pPr marL="0" indent="0"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exbi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-) =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exabinary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=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baseline="40000" dirty="0">
                <a:latin typeface="Tahoma" pitchFamily="34" charset="0"/>
                <a:ea typeface="Tahoma" pitchFamily="34" charset="0"/>
                <a:cs typeface="Tahoma" pitchFamily="34" charset="0"/>
              </a:rPr>
              <a:t>60</a:t>
            </a:r>
          </a:p>
          <a:p>
            <a:pPr marL="0" indent="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1000" y="174508"/>
            <a:ext cx="6135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Prefixes for speed, time, and capacity</a:t>
            </a:r>
          </a:p>
        </p:txBody>
      </p:sp>
    </p:spTree>
    <p:extLst>
      <p:ext uri="{BB962C8B-B14F-4D97-AF65-F5344CB8AC3E}">
        <p14:creationId xmlns:p14="http://schemas.microsoft.com/office/powerpoint/2010/main" val="26126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Program translation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2" indent="-45720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symbolic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(i.e., human readable) languages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57300" lvl="3" indent="-45720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high-level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language (HLL)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57300" lvl="3" indent="-457200">
              <a:spcAft>
                <a:spcPts val="600"/>
              </a:spcAft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assembly language – one-to-one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(approx.) correspondence with machine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insts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spcAft>
                <a:spcPts val="1200"/>
              </a:spcAft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machine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instructions - represented inside the computer in bit (0/1) patterns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HLL                    assembly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lang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machine code(object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file or executable)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----		     ---------------       -------------------------------------------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= B +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C;   --&gt;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load(B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--&gt;             0000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0010 0010 0100 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        add(C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0000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0001 0010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0101</a:t>
            </a:r>
          </a:p>
          <a:p>
            <a:pPr marL="400050" lvl="1" indent="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        store(A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0000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0011 0010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0011</a:t>
            </a:r>
          </a:p>
          <a:p>
            <a:pPr marL="400050" lvl="1" indent="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moves closer to the bit representation needed by hardware for execution 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6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1246</Words>
  <Application>Microsoft Office PowerPoint</Application>
  <PresentationFormat>On-screen Show (4:3)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Tahoma</vt:lpstr>
      <vt:lpstr>Office Theme</vt:lpstr>
      <vt:lpstr>PowerPoint Presentation</vt:lpstr>
      <vt:lpstr>PowerPoint Presentation</vt:lpstr>
      <vt:lpstr>Computer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Assembler</vt:lpstr>
      <vt:lpstr>Assembler</vt:lpstr>
      <vt:lpstr>Forward references</vt:lpstr>
      <vt:lpstr>PowerPoint Presentation</vt:lpstr>
    </vt:vector>
  </TitlesOfParts>
  <Company>Clemson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M Lowe</dc:creator>
  <cp:lastModifiedBy>Rose Lowe</cp:lastModifiedBy>
  <cp:revision>64</cp:revision>
  <dcterms:created xsi:type="dcterms:W3CDTF">2013-06-20T05:10:41Z</dcterms:created>
  <dcterms:modified xsi:type="dcterms:W3CDTF">2017-07-08T19:01:42Z</dcterms:modified>
</cp:coreProperties>
</file>