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71" r:id="rId3"/>
    <p:sldId id="272" r:id="rId4"/>
    <p:sldId id="273" r:id="rId5"/>
    <p:sldId id="274" r:id="rId6"/>
    <p:sldId id="275" r:id="rId7"/>
    <p:sldId id="288" r:id="rId8"/>
    <p:sldId id="276" r:id="rId9"/>
    <p:sldId id="280" r:id="rId10"/>
    <p:sldId id="293" r:id="rId11"/>
    <p:sldId id="281" r:id="rId12"/>
    <p:sldId id="282" r:id="rId13"/>
    <p:sldId id="284" r:id="rId14"/>
    <p:sldId id="286" r:id="rId15"/>
    <p:sldId id="285" r:id="rId16"/>
    <p:sldId id="287" r:id="rId17"/>
    <p:sldId id="277" r:id="rId18"/>
    <p:sldId id="289" r:id="rId19"/>
    <p:sldId id="291" r:id="rId20"/>
    <p:sldId id="292" r:id="rId21"/>
    <p:sldId id="29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147" autoAdjust="0"/>
    <p:restoredTop sz="94660"/>
  </p:normalViewPr>
  <p:slideViewPr>
    <p:cSldViewPr>
      <p:cViewPr varScale="1">
        <p:scale>
          <a:sx n="72" d="100"/>
          <a:sy n="72" d="100"/>
        </p:scale>
        <p:origin x="9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E8C8E-2BCB-484F-A897-6E9EF094F59B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EB4F1-FADA-4229-922E-92051F3D9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2E59B220-CF55-4608-A763-DFF590496C41}" type="slidenum">
              <a:rPr lang="en-US" sz="1300">
                <a:latin typeface="Times New Roman" pitchFamily="18" charset="0"/>
              </a:rPr>
              <a:pPr/>
              <a:t>9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5788"/>
            <a:ext cx="4559300" cy="34194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5781"/>
            <a:ext cx="5910036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5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2E59B220-CF55-4608-A763-DFF590496C41}" type="slidenum">
              <a:rPr lang="en-US" sz="1300">
                <a:latin typeface="Times New Roman" pitchFamily="18" charset="0"/>
              </a:rPr>
              <a:pPr/>
              <a:t>10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596900"/>
            <a:ext cx="4641850" cy="34813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425756"/>
            <a:ext cx="5910036" cy="418729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3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2E59B220-CF55-4608-A763-DFF590496C41}" type="slidenum">
              <a:rPr lang="en-US" sz="1300">
                <a:latin typeface="Times New Roman" pitchFamily="18" charset="0"/>
              </a:rPr>
              <a:pPr/>
              <a:t>11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5788"/>
            <a:ext cx="4559300" cy="34194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5781"/>
            <a:ext cx="5910036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78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2E59B220-CF55-4608-A763-DFF590496C41}" type="slidenum">
              <a:rPr lang="en-US" sz="1300">
                <a:latin typeface="Times New Roman" pitchFamily="18" charset="0"/>
              </a:rPr>
              <a:pPr/>
              <a:t>12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5788"/>
            <a:ext cx="4559300" cy="3419475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5781"/>
            <a:ext cx="5910036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7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E7AD81E1-67DE-489B-BEB0-258956BC2264}" type="slidenum">
              <a:rPr lang="en-US" sz="1300">
                <a:latin typeface="Times New Roman" pitchFamily="18" charset="0"/>
              </a:rPr>
              <a:pPr/>
              <a:t>13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5788"/>
            <a:ext cx="4559300" cy="341947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5781"/>
            <a:ext cx="5910036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E7AD81E1-67DE-489B-BEB0-258956BC2264}" type="slidenum">
              <a:rPr lang="en-US" sz="1300">
                <a:latin typeface="Times New Roman" pitchFamily="18" charset="0"/>
              </a:rPr>
              <a:pPr/>
              <a:t>14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5788"/>
            <a:ext cx="4559300" cy="341947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5781"/>
            <a:ext cx="5910036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9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E7AD81E1-67DE-489B-BEB0-258956BC2264}" type="slidenum">
              <a:rPr lang="en-US" sz="1300">
                <a:latin typeface="Times New Roman" pitchFamily="18" charset="0"/>
              </a:rPr>
              <a:pPr/>
              <a:t>15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5788"/>
            <a:ext cx="4559300" cy="341947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5781"/>
            <a:ext cx="5910036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94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1pPr>
            <a:lvl2pPr marL="742950" indent="-28575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2pPr>
            <a:lvl3pPr marL="11430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3pPr>
            <a:lvl4pPr marL="16002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4pPr>
            <a:lvl5pPr marL="2057400" indent="-228600" defTabSz="954088" eaLnBrk="0" hangingPunct="0"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aramond" pitchFamily="18" charset="0"/>
                <a:ea typeface="MS PGothic" pitchFamily="34" charset="-128"/>
              </a:defRPr>
            </a:lvl9pPr>
          </a:lstStyle>
          <a:p>
            <a:fld id="{E7AD81E1-67DE-489B-BEB0-258956BC2264}" type="slidenum">
              <a:rPr lang="en-US" sz="1300">
                <a:latin typeface="Times New Roman" pitchFamily="18" charset="0"/>
              </a:rPr>
              <a:pPr/>
              <a:t>16</a:t>
            </a:fld>
            <a:endParaRPr lang="en-US" sz="13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5788"/>
            <a:ext cx="4559300" cy="3419475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5781"/>
            <a:ext cx="5910036" cy="4111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8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2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3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4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9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16A4E-7468-457E-968A-35A003913889}" type="datetimeFigureOut">
              <a:rPr lang="en-US" smtClean="0"/>
              <a:t>8/16/2018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1B31C-4CE2-4A0F-9C64-12988E1DA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487362"/>
          </a:xfrm>
        </p:spPr>
        <p:txBody>
          <a:bodyPr anchor="t">
            <a:noAutofit/>
          </a:bodyPr>
          <a:lstStyle/>
          <a:p>
            <a:pPr algn="l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ccumulator machine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496300" cy="52117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use the accumulator machine architecture to demonstrate pass1 and pass2.</a:t>
            </a: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 accumulator machine</a:t>
            </a:r>
          </a:p>
          <a:p>
            <a:pPr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has one processor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register:  the accumulator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all other operands are in memory, and expressions require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sequence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of load/operate/store instructions.</a:t>
            </a: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99412" cy="458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if statement in ARM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97" y="951759"/>
            <a:ext cx="8496300" cy="5638800"/>
          </a:xfrm>
        </p:spPr>
        <p:txBody>
          <a:bodyPr>
            <a:noAutofit/>
          </a:bodyPr>
          <a:lstStyle/>
          <a:p>
            <a:pPr marL="55563" lvl="1" indent="0" defTabSz="873125">
              <a:buFont typeface="Wingdings" pitchFamily="2" charset="2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8463" lvl="1" indent="-342900" defTabSz="873125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the 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"Inefficient Assembly"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contains back-to-back branches (</a:t>
            </a:r>
            <a:r>
              <a:rPr lang="en-US" sz="2400" b="1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beq0</a:t>
            </a:r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followed by </a:t>
            </a:r>
            <a:r>
              <a:rPr lang="en-US" sz="2400" b="1" i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would like to avoid this, since branches may cause a delay slot.</a:t>
            </a:r>
          </a:p>
          <a:p>
            <a:pPr marL="398463" lvl="1" indent="-342900" defTabSz="873125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way to remove the back-to-back branches is to change the condition for branching, as in the 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"Efficient </a:t>
            </a:r>
            <a:r>
              <a:rPr lang="en-US" sz="24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Assembly"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code.</a:t>
            </a:r>
          </a:p>
          <a:p>
            <a:pPr marL="55563" lvl="1" indent="0" defTabSz="873125">
              <a:buFont typeface="Wingdings" pitchFamily="2" charset="2"/>
              <a:buNone/>
            </a:pP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49" y="1048265"/>
            <a:ext cx="7724301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99412" cy="458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if statement in accumulator machine code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2231" y="914400"/>
            <a:ext cx="8496300" cy="5943600"/>
          </a:xfrm>
        </p:spPr>
        <p:txBody>
          <a:bodyPr>
            <a:noAutofit/>
          </a:bodyPr>
          <a:lstStyle/>
          <a:p>
            <a:pPr marL="55563" lvl="1" indent="0" defTabSz="873125"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+b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)&gt;z) </a:t>
            </a:r>
          </a:p>
          <a:p>
            <a:pPr marL="884238" lvl="2" indent="-180975" defTabSz="873125">
              <a:spcAft>
                <a:spcPts val="1200"/>
              </a:spcAft>
              <a:buFont typeface="Wingdings" pitchFamily="2" charset="2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+=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</a:p>
          <a:p>
            <a:pPr marL="0" indent="0" defTabSz="873125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Accumulator machine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defTabSz="873125">
              <a:spcAft>
                <a:spcPts val="1200"/>
              </a:spcAft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/* assume x , b, y, z have values*/              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load(x)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add(b)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sub(z)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ble0(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do_nothing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 comment(` branch to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do_nothing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load(x)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add(y)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store(x)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label(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do_nothing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…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4571776" y="685800"/>
            <a:ext cx="4586972" cy="2816167"/>
            <a:chOff x="2946" y="480"/>
            <a:chExt cx="2918" cy="1742"/>
          </a:xfrm>
        </p:grpSpPr>
        <p:sp>
          <p:nvSpPr>
            <p:cNvPr id="32772" name="Text Box 5"/>
            <p:cNvSpPr txBox="1">
              <a:spLocks noChangeArrowheads="1"/>
            </p:cNvSpPr>
            <p:nvPr/>
          </p:nvSpPr>
          <p:spPr bwMode="auto">
            <a:xfrm>
              <a:off x="4071" y="1949"/>
              <a:ext cx="43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e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xit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73" name="AutoShape 6"/>
            <p:cNvSpPr>
              <a:spLocks noChangeArrowheads="1"/>
            </p:cNvSpPr>
            <p:nvPr/>
          </p:nvSpPr>
          <p:spPr bwMode="auto">
            <a:xfrm>
              <a:off x="3745" y="624"/>
              <a:ext cx="1055" cy="48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SimSun" pitchFamily="2" charset="-122"/>
              </a:endParaRP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3840" y="728"/>
              <a:ext cx="89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000" b="1" dirty="0" err="1">
                  <a:latin typeface="Courier New" pitchFamily="49" charset="0"/>
                  <a:ea typeface="SimSun" pitchFamily="2" charset="-122"/>
                </a:rPr>
                <a:t>x</a:t>
              </a:r>
              <a:r>
                <a:rPr lang="en-US" sz="2000" b="1" dirty="0" err="1" smtClean="0">
                  <a:latin typeface="Courier New" pitchFamily="49" charset="0"/>
                  <a:ea typeface="SimSun" pitchFamily="2" charset="-122"/>
                </a:rPr>
                <a:t>+y</a:t>
              </a:r>
              <a:r>
                <a:rPr lang="en-US" sz="2000" b="1" dirty="0" smtClean="0">
                  <a:latin typeface="Courier New" pitchFamily="49" charset="0"/>
                  <a:ea typeface="SimSun" pitchFamily="2" charset="-122"/>
                </a:rPr>
                <a:t> &gt; z?</a:t>
              </a:r>
              <a:endParaRPr lang="en-US" sz="2000" b="1" dirty="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4597" y="1296"/>
              <a:ext cx="785" cy="2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>
                  <a:latin typeface="Courier New" pitchFamily="49" charset="0"/>
                  <a:ea typeface="SimSun" pitchFamily="2" charset="-122"/>
                </a:rPr>
                <a:t>x</a:t>
              </a:r>
              <a:r>
                <a:rPr lang="en-US" sz="2300" b="1" dirty="0" smtClean="0">
                  <a:latin typeface="Courier New" pitchFamily="49" charset="0"/>
                  <a:ea typeface="SimSun" pitchFamily="2" charset="-122"/>
                </a:rPr>
                <a:t> += </a:t>
              </a:r>
              <a:r>
                <a:rPr lang="en-US" sz="2300" b="1" dirty="0">
                  <a:latin typeface="Courier New" pitchFamily="49" charset="0"/>
                  <a:ea typeface="SimSun" pitchFamily="2" charset="-122"/>
                </a:rPr>
                <a:t>y</a:t>
              </a: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4944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H="1">
              <a:off x="4977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>
              <a:off x="4294" y="1776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4273" y="1104"/>
              <a:ext cx="2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2946" y="1157"/>
              <a:ext cx="1508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false</a:t>
              </a:r>
            </a:p>
            <a:p>
              <a:pPr algn="ctr"/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</a:t>
              </a:r>
              <a:r>
                <a:rPr lang="en-US" sz="2300" b="1" dirty="0" err="1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do_nothing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)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4858" y="634"/>
              <a:ext cx="1006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true </a:t>
              </a:r>
              <a:b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</a:b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 (process)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85" name="Line 18"/>
            <p:cNvSpPr>
              <a:spLocks noChangeShapeType="1"/>
            </p:cNvSpPr>
            <p:nvPr/>
          </p:nvSpPr>
          <p:spPr bwMode="auto">
            <a:xfrm>
              <a:off x="4273" y="4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7475312" y="1306585"/>
            <a:ext cx="237228" cy="165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99412" cy="458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if-else statement in accumulator machine code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893827"/>
            <a:ext cx="8305800" cy="5801916"/>
          </a:xfrm>
        </p:spPr>
        <p:txBody>
          <a:bodyPr>
            <a:noAutofit/>
          </a:bodyPr>
          <a:lstStyle/>
          <a:p>
            <a:pPr marL="84138" indent="-1809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== j)  </a:t>
            </a:r>
          </a:p>
          <a:p>
            <a:pPr marL="84138" indent="-1809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f=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g+h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4138" indent="-1809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</a:p>
          <a:p>
            <a:pPr marL="84138" indent="-180975" defTabSz="873125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f=g-h;</a:t>
            </a:r>
          </a:p>
          <a:p>
            <a:pPr marL="193675" indent="-193675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Accumulator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code: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/*  assume values for f,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j, g, and h */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load(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sub(j)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beq0(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then_part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label(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else_part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load(g)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sub(h)</a:t>
            </a:r>
          </a:p>
          <a:p>
            <a:pPr marL="0" indent="0" defTabSz="873125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(done)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label(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then_part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load(g)</a:t>
            </a:r>
          </a:p>
          <a:p>
            <a:pPr marL="0" indent="0" defTabSz="873125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add(h)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label(done)</a:t>
            </a:r>
          </a:p>
          <a:p>
            <a:pPr marL="0" indent="0" defTabSz="873125">
              <a:spcBef>
                <a:spcPts val="0"/>
              </a:spcBef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store(f)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</a:p>
          <a:p>
            <a:pPr marL="0" indent="0" defTabSz="873125">
              <a:spcBef>
                <a:spcPts val="0"/>
              </a:spcBef>
              <a:spcAft>
                <a:spcPts val="200"/>
              </a:spcAft>
              <a:buFont typeface="Wingdings" pitchFamily="2" charset="2"/>
              <a:buNone/>
            </a:pP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3352284" y="928694"/>
            <a:ext cx="5714992" cy="2749552"/>
            <a:chOff x="2242" y="480"/>
            <a:chExt cx="3600" cy="1732"/>
          </a:xfrm>
        </p:grpSpPr>
        <p:sp>
          <p:nvSpPr>
            <p:cNvPr id="32772" name="Text Box 5"/>
            <p:cNvSpPr txBox="1">
              <a:spLocks noChangeArrowheads="1"/>
            </p:cNvSpPr>
            <p:nvPr/>
          </p:nvSpPr>
          <p:spPr bwMode="auto">
            <a:xfrm>
              <a:off x="4085" y="1934"/>
              <a:ext cx="43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e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xit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73" name="AutoShape 6"/>
            <p:cNvSpPr>
              <a:spLocks noChangeArrowheads="1"/>
            </p:cNvSpPr>
            <p:nvPr/>
          </p:nvSpPr>
          <p:spPr bwMode="auto">
            <a:xfrm>
              <a:off x="3745" y="624"/>
              <a:ext cx="1055" cy="48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SimSun" pitchFamily="2" charset="-122"/>
              </a:endParaRP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3840" y="728"/>
              <a:ext cx="88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>
                  <a:latin typeface="Courier New" pitchFamily="49" charset="0"/>
                  <a:ea typeface="SimSun" pitchFamily="2" charset="-122"/>
                </a:rPr>
                <a:t>i == j?</a:t>
              </a:r>
            </a:p>
          </p:txBody>
        </p:sp>
        <p:sp>
          <p:nvSpPr>
            <p:cNvPr id="32775" name="Text Box 8"/>
            <p:cNvSpPr txBox="1">
              <a:spLocks noChangeArrowheads="1"/>
            </p:cNvSpPr>
            <p:nvPr/>
          </p:nvSpPr>
          <p:spPr bwMode="auto">
            <a:xfrm>
              <a:off x="3384" y="1296"/>
              <a:ext cx="666" cy="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 smtClean="0">
                  <a:latin typeface="Courier New" pitchFamily="49" charset="0"/>
                  <a:ea typeface="SimSun" pitchFamily="2" charset="-122"/>
                </a:rPr>
                <a:t>f=g-h</a:t>
              </a:r>
              <a:endParaRPr lang="en-US" sz="2300" b="1" dirty="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4414" y="1304"/>
              <a:ext cx="666" cy="27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 smtClean="0">
                  <a:latin typeface="Courier New" pitchFamily="49" charset="0"/>
                  <a:ea typeface="SimSun" pitchFamily="2" charset="-122"/>
                </a:rPr>
                <a:t>f=</a:t>
              </a:r>
              <a:r>
                <a:rPr lang="en-US" sz="2300" b="1" dirty="0" err="1" smtClean="0">
                  <a:latin typeface="Courier New" pitchFamily="49" charset="0"/>
                  <a:ea typeface="SimSun" pitchFamily="2" charset="-122"/>
                </a:rPr>
                <a:t>g+h</a:t>
              </a:r>
              <a:endParaRPr lang="en-US" sz="2300" b="1" dirty="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4800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Line 11"/>
            <p:cNvSpPr>
              <a:spLocks noChangeShapeType="1"/>
            </p:cNvSpPr>
            <p:nvPr/>
          </p:nvSpPr>
          <p:spPr bwMode="auto">
            <a:xfrm>
              <a:off x="3745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>
              <a:off x="3745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>
              <a:off x="3745" y="1776"/>
              <a:ext cx="10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4294" y="177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4352" y="586"/>
              <a:ext cx="1490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   true 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  <a:p>
              <a:pPr algn="ctr"/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        (</a:t>
              </a:r>
              <a:r>
                <a:rPr lang="en-US" sz="2300" b="1" dirty="0" err="1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then_part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)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2242" y="634"/>
              <a:ext cx="1812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false </a:t>
              </a:r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/>
              </a:r>
              <a:b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</a:b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</a:t>
              </a:r>
              <a:r>
                <a:rPr lang="en-US" sz="2300" b="1" dirty="0" err="1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else_part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)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85" name="Line 18"/>
            <p:cNvSpPr>
              <a:spLocks noChangeShapeType="1"/>
            </p:cNvSpPr>
            <p:nvPr/>
          </p:nvSpPr>
          <p:spPr bwMode="auto">
            <a:xfrm>
              <a:off x="4273" y="4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10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1181"/>
            <a:ext cx="799941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Implementing Loops</a:t>
            </a: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for loops, while loops, and do-while loops have an implicit branch from the bottom to the top of the loop.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branch instruction becomes explicit when translated into assembly.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while ( x &lt;= 10 )                      . . 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{                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load(x)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x = x + y;                      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label(loop)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			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sub(ten)           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bgt0(done)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  load(x)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add(y)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store(x)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(loop)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label(done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5562600" y="4343400"/>
            <a:ext cx="152400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426591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condition;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exit loop if 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486400" y="4993274"/>
            <a:ext cx="152400" cy="834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0" y="508753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body of loop; also updates the </a:t>
            </a:r>
            <a:r>
              <a:rPr lang="en-US" dirty="0" err="1" smtClean="0">
                <a:solidFill>
                  <a:srgbClr val="FF0000"/>
                </a:solidFill>
              </a:rPr>
              <a:t>lcv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91181"/>
            <a:ext cx="799941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Alternate implementation: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(eliminates one of the branch instructions in the loop)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 smtClean="0"/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while ( x &lt;= 10 )                      . . .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{                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load(x)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x = x + y;                                sub(ten)</a:t>
            </a:r>
            <a:endParaRPr lang="en-US" sz="2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			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bgt0(done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         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   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label(loop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	  load(x)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add(y)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store(x)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		  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sub(ten)</a:t>
            </a:r>
          </a:p>
          <a:p>
            <a:pPr marL="0" indent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ble0(loop)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100"/>
              </a:spcAft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label(done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5435600" y="5063341"/>
            <a:ext cx="152400" cy="4939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88000" y="51513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condition; loop again if 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5257800" y="4141909"/>
            <a:ext cx="152400" cy="834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423617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body of loop; also updates the </a:t>
            </a:r>
            <a:r>
              <a:rPr lang="en-US" dirty="0" err="1" smtClean="0">
                <a:solidFill>
                  <a:srgbClr val="FF0000"/>
                </a:solidFill>
              </a:rPr>
              <a:t>lcv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53112" y="2638094"/>
            <a:ext cx="252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condition;  skip loop if 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5486400" y="2508319"/>
            <a:ext cx="152400" cy="8348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3213"/>
            <a:ext cx="826168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 in C/Assembly (accumulator machine code)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90074"/>
            <a:ext cx="8686800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for loop                                             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r>
              <a:rPr lang="en-US" sz="2400" dirty="0"/>
              <a:t>for ( </a:t>
            </a:r>
            <a:r>
              <a:rPr lang="en-US" sz="2400" dirty="0" smtClean="0"/>
              <a:t>x </a:t>
            </a:r>
            <a:r>
              <a:rPr lang="en-US" sz="2400" dirty="0"/>
              <a:t>= 1; </a:t>
            </a:r>
            <a:r>
              <a:rPr lang="en-US" sz="2400" dirty="0" smtClean="0"/>
              <a:t>x </a:t>
            </a:r>
            <a:r>
              <a:rPr lang="en-US" sz="2400" dirty="0"/>
              <a:t>&lt;= </a:t>
            </a:r>
            <a:r>
              <a:rPr lang="en-US" sz="2400" dirty="0" smtClean="0"/>
              <a:t>y; </a:t>
            </a:r>
            <a:r>
              <a:rPr lang="en-US" sz="2400" dirty="0"/>
              <a:t>x</a:t>
            </a:r>
            <a:r>
              <a:rPr lang="en-US" sz="2400" dirty="0" smtClean="0"/>
              <a:t>++ </a:t>
            </a:r>
            <a:r>
              <a:rPr lang="en-US" sz="2400" dirty="0"/>
              <a:t>) </a:t>
            </a:r>
            <a:r>
              <a:rPr lang="en-US" sz="2400" dirty="0" smtClean="0"/>
              <a:t>                 	    load(one)</a:t>
            </a:r>
            <a:endParaRPr lang="en-US" sz="2400" dirty="0"/>
          </a:p>
          <a:p>
            <a:pPr marL="0" indent="0">
              <a:spcBef>
                <a:spcPts val="300"/>
              </a:spcBef>
              <a:spcAft>
                <a:spcPts val="200"/>
              </a:spcAft>
              <a:buNone/>
            </a:pPr>
            <a:r>
              <a:rPr lang="en-US" sz="2400" dirty="0"/>
              <a:t>  </a:t>
            </a:r>
            <a:r>
              <a:rPr lang="en-US" sz="2400" dirty="0" smtClean="0"/>
              <a:t>{                              		                 store(x)</a:t>
            </a:r>
            <a:endParaRPr lang="en-US" sz="2400" dirty="0"/>
          </a:p>
          <a:p>
            <a:pPr marL="0" indent="0">
              <a:spcBef>
                <a:spcPts val="300"/>
              </a:spcBef>
              <a:spcAft>
                <a:spcPts val="200"/>
              </a:spcAft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z *= x;     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label(loop)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  <a:spcAft>
                <a:spcPts val="200"/>
              </a:spcAft>
              <a:buNone/>
            </a:pPr>
            <a:r>
              <a:rPr lang="en-US" sz="2400" dirty="0"/>
              <a:t>   </a:t>
            </a:r>
            <a:r>
              <a:rPr lang="en-US" sz="2400" dirty="0" smtClean="0"/>
              <a:t>}                                            </a:t>
            </a:r>
            <a:r>
              <a:rPr lang="en-US" sz="2400" dirty="0"/>
              <a:t> </a:t>
            </a:r>
            <a:r>
              <a:rPr lang="en-US" sz="2400" dirty="0" smtClean="0"/>
              <a:t>                    sub(y)</a:t>
            </a:r>
          </a:p>
          <a:p>
            <a:pPr marL="0" indent="0">
              <a:spcBef>
                <a:spcPts val="300"/>
              </a:spcBef>
              <a:spcAft>
                <a:spcPts val="2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bgt0(done)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/>
              <a:t> </a:t>
            </a:r>
            <a:r>
              <a:rPr lang="en-US" sz="2400" dirty="0" smtClean="0"/>
              <a:t>                            load(z)                                    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rewritten as while loop                         </a:t>
            </a:r>
            <a:r>
              <a:rPr lang="en-US" sz="2400" dirty="0" smtClean="0"/>
              <a:t>	  </a:t>
            </a:r>
            <a:r>
              <a:rPr lang="en-US" sz="2400" dirty="0" err="1" smtClean="0"/>
              <a:t>mul</a:t>
            </a:r>
            <a:r>
              <a:rPr lang="en-US" sz="2400" dirty="0" smtClean="0"/>
              <a:t>(x)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x</a:t>
            </a:r>
            <a:r>
              <a:rPr lang="en-US" sz="2400" dirty="0" smtClean="0"/>
              <a:t> </a:t>
            </a:r>
            <a:r>
              <a:rPr lang="en-US" sz="2400" dirty="0"/>
              <a:t>= 1;                                        </a:t>
            </a:r>
            <a:r>
              <a:rPr lang="en-US" sz="2400" dirty="0" smtClean="0"/>
              <a:t>		  store(z)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 smtClean="0"/>
              <a:t>  </a:t>
            </a:r>
            <a:r>
              <a:rPr lang="en-US" sz="2400" dirty="0"/>
              <a:t>while ( </a:t>
            </a:r>
            <a:r>
              <a:rPr lang="en-US" sz="2400" dirty="0" smtClean="0"/>
              <a:t>x </a:t>
            </a:r>
            <a:r>
              <a:rPr lang="en-US" sz="2400" dirty="0"/>
              <a:t>&lt;= y</a:t>
            </a:r>
            <a:r>
              <a:rPr lang="en-US" sz="2400" dirty="0" smtClean="0"/>
              <a:t> </a:t>
            </a:r>
            <a:r>
              <a:rPr lang="en-US" sz="2400" dirty="0"/>
              <a:t>) </a:t>
            </a: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                        load(x)	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  </a:t>
            </a:r>
            <a:r>
              <a:rPr lang="en-US" sz="2400" dirty="0" smtClean="0"/>
              <a:t>{                                                                 add(one)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z</a:t>
            </a:r>
            <a:r>
              <a:rPr lang="en-US" sz="2400" dirty="0" smtClean="0"/>
              <a:t> </a:t>
            </a:r>
            <a:r>
              <a:rPr lang="en-US" sz="2400" dirty="0"/>
              <a:t>*= </a:t>
            </a:r>
            <a:r>
              <a:rPr lang="en-US" sz="2400" dirty="0" smtClean="0"/>
              <a:t>x;                                     	  store(x)	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  </a:t>
            </a:r>
            <a:r>
              <a:rPr lang="en-US" sz="2400" dirty="0"/>
              <a:t>x</a:t>
            </a:r>
            <a:r>
              <a:rPr lang="en-US" sz="2400" dirty="0" smtClean="0"/>
              <a:t>++;                                        	  </a:t>
            </a:r>
            <a:r>
              <a:rPr lang="en-US" sz="2400" dirty="0" err="1" smtClean="0">
                <a:solidFill>
                  <a:srgbClr val="FF0000"/>
                </a:solidFill>
              </a:rPr>
              <a:t>ba</a:t>
            </a:r>
            <a:r>
              <a:rPr lang="en-US" sz="2400" dirty="0" smtClean="0">
                <a:solidFill>
                  <a:srgbClr val="FF0000"/>
                </a:solidFill>
              </a:rPr>
              <a:t>(loop)</a:t>
            </a:r>
            <a:r>
              <a:rPr lang="en-US" sz="2400" dirty="0" smtClean="0"/>
              <a:t>		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  }                                             </a:t>
            </a:r>
            <a:r>
              <a:rPr lang="en-US" sz="2400" dirty="0" smtClean="0"/>
              <a:t>      label(done)			                                                 			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6765851" y="2668290"/>
            <a:ext cx="152400" cy="5390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94451" y="2590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condition;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exit loop if 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471557" y="3430290"/>
            <a:ext cx="157843" cy="123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3070" y="38654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 body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496493" y="5182890"/>
            <a:ext cx="152400" cy="6468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58763" y="532163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 </a:t>
            </a:r>
            <a:r>
              <a:rPr lang="en-US" dirty="0" err="1" smtClean="0">
                <a:solidFill>
                  <a:srgbClr val="FF0000"/>
                </a:solidFill>
              </a:rPr>
              <a:t>lcv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3213"/>
            <a:ext cx="8261682" cy="458787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Loops in C/Assembly (accumulator machine code)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90074"/>
            <a:ext cx="8686800" cy="5943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for loop  - alternate implementation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     (eliminates one of the branches in the loop)                                      </a:t>
            </a:r>
            <a:endParaRPr lang="en-US" sz="2400" b="1" dirty="0"/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 smtClean="0"/>
              <a:t>  </a:t>
            </a:r>
            <a:r>
              <a:rPr lang="en-US" sz="2400" dirty="0"/>
              <a:t>for ( </a:t>
            </a:r>
            <a:r>
              <a:rPr lang="en-US" sz="2400" dirty="0" smtClean="0"/>
              <a:t>x </a:t>
            </a:r>
            <a:r>
              <a:rPr lang="en-US" sz="2400" dirty="0"/>
              <a:t>= 1; </a:t>
            </a:r>
            <a:r>
              <a:rPr lang="en-US" sz="2400" dirty="0" smtClean="0"/>
              <a:t>x </a:t>
            </a:r>
            <a:r>
              <a:rPr lang="en-US" sz="2400" dirty="0"/>
              <a:t>&lt;= </a:t>
            </a:r>
            <a:r>
              <a:rPr lang="en-US" sz="2400" dirty="0" smtClean="0"/>
              <a:t>y; </a:t>
            </a:r>
            <a:r>
              <a:rPr lang="en-US" sz="2400" dirty="0"/>
              <a:t>x</a:t>
            </a:r>
            <a:r>
              <a:rPr lang="en-US" sz="2400" dirty="0" smtClean="0"/>
              <a:t>++ </a:t>
            </a:r>
            <a:r>
              <a:rPr lang="en-US" sz="2400" dirty="0"/>
              <a:t>) </a:t>
            </a:r>
            <a:r>
              <a:rPr lang="en-US" sz="2400" dirty="0" smtClean="0"/>
              <a:t>                 	  load(one)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  </a:t>
            </a:r>
            <a:r>
              <a:rPr lang="en-US" sz="2400" dirty="0" smtClean="0"/>
              <a:t>{                              		                store(x)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  </a:t>
            </a:r>
            <a:r>
              <a:rPr lang="en-US" sz="2400" dirty="0" smtClean="0"/>
              <a:t>     z *= x;                                                   sub(y)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   </a:t>
            </a:r>
            <a:r>
              <a:rPr lang="en-US" sz="2400" dirty="0" smtClean="0"/>
              <a:t>}                                            </a:t>
            </a:r>
            <a:r>
              <a:rPr lang="en-US" sz="2400" dirty="0"/>
              <a:t> </a:t>
            </a:r>
            <a:r>
              <a:rPr lang="en-US" sz="2400" dirty="0" smtClean="0"/>
              <a:t>                    bgt0(done)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label(loop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endParaRPr lang="en-US" sz="2400" dirty="0" smtClean="0"/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2400" dirty="0"/>
              <a:t> </a:t>
            </a:r>
            <a:r>
              <a:rPr lang="en-US" sz="2400" dirty="0" smtClean="0"/>
              <a:t>                            load(z)                                                 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rewritten as while loop                         </a:t>
            </a:r>
            <a:r>
              <a:rPr lang="en-US" sz="2400" dirty="0" smtClean="0"/>
              <a:t>	  </a:t>
            </a:r>
            <a:r>
              <a:rPr lang="en-US" sz="2400" dirty="0" err="1" smtClean="0"/>
              <a:t>mul</a:t>
            </a:r>
            <a:r>
              <a:rPr lang="en-US" sz="2400" dirty="0" smtClean="0"/>
              <a:t>(x)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  x</a:t>
            </a:r>
            <a:r>
              <a:rPr lang="en-US" sz="2400" dirty="0" smtClean="0"/>
              <a:t> </a:t>
            </a:r>
            <a:r>
              <a:rPr lang="en-US" sz="2400" dirty="0"/>
              <a:t>= 1;                                        </a:t>
            </a:r>
            <a:r>
              <a:rPr lang="en-US" sz="2400" dirty="0" smtClean="0"/>
              <a:t>		  store(z)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 smtClean="0"/>
              <a:t>  </a:t>
            </a:r>
            <a:r>
              <a:rPr lang="en-US" sz="2400" dirty="0"/>
              <a:t>while ( </a:t>
            </a:r>
            <a:r>
              <a:rPr lang="en-US" sz="2400" dirty="0" smtClean="0"/>
              <a:t>x </a:t>
            </a:r>
            <a:r>
              <a:rPr lang="en-US" sz="2400" dirty="0"/>
              <a:t>&lt;= y</a:t>
            </a:r>
            <a:r>
              <a:rPr lang="en-US" sz="2400" dirty="0" smtClean="0"/>
              <a:t> </a:t>
            </a:r>
            <a:r>
              <a:rPr lang="en-US" sz="2400" dirty="0"/>
              <a:t>) </a:t>
            </a: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                            load(x)	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  </a:t>
            </a:r>
            <a:r>
              <a:rPr lang="en-US" sz="2400" dirty="0" smtClean="0"/>
              <a:t>{                                                                 add(one)</a:t>
            </a:r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</a:t>
            </a:r>
            <a:r>
              <a:rPr lang="en-US" sz="2400" dirty="0"/>
              <a:t>z</a:t>
            </a:r>
            <a:r>
              <a:rPr lang="en-US" sz="2400" dirty="0" smtClean="0"/>
              <a:t> </a:t>
            </a:r>
            <a:r>
              <a:rPr lang="en-US" sz="2400" dirty="0"/>
              <a:t>*= </a:t>
            </a:r>
            <a:r>
              <a:rPr lang="en-US" sz="2400" dirty="0" smtClean="0"/>
              <a:t>x;                                     	  store(x)	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2400" dirty="0"/>
              <a:t>   </a:t>
            </a:r>
            <a:r>
              <a:rPr lang="en-US" sz="2400" dirty="0" smtClean="0"/>
              <a:t>     </a:t>
            </a:r>
            <a:r>
              <a:rPr lang="en-US" sz="2400" dirty="0"/>
              <a:t>x</a:t>
            </a:r>
            <a:r>
              <a:rPr lang="en-US" sz="2400" dirty="0" smtClean="0"/>
              <a:t>++;                                        	  </a:t>
            </a:r>
            <a:r>
              <a:rPr lang="en-US" sz="2400" dirty="0" smtClean="0">
                <a:solidFill>
                  <a:srgbClr val="FF0000"/>
                </a:solidFill>
              </a:rPr>
              <a:t>ble0(loop)</a:t>
            </a:r>
            <a:r>
              <a:rPr lang="en-US" sz="2400" dirty="0" smtClean="0"/>
              <a:t>		</a:t>
            </a: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400" dirty="0"/>
              <a:t>  }                                             </a:t>
            </a:r>
            <a:r>
              <a:rPr lang="en-US" sz="2400" dirty="0" smtClean="0"/>
              <a:t>      label(done)			                                                 			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Brace 4"/>
          <p:cNvSpPr/>
          <p:nvPr/>
        </p:nvSpPr>
        <p:spPr>
          <a:xfrm>
            <a:off x="6739271" y="2438400"/>
            <a:ext cx="144130" cy="685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0400" y="247361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condition;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skip loop if 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471557" y="3581400"/>
            <a:ext cx="157843" cy="108864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3070" y="38654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 body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6471557" y="4840351"/>
            <a:ext cx="157843" cy="8746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39270" y="511871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update </a:t>
            </a:r>
            <a:r>
              <a:rPr lang="en-US" dirty="0" err="1" smtClean="0">
                <a:solidFill>
                  <a:srgbClr val="FF0000"/>
                </a:solidFill>
              </a:rPr>
              <a:t>lcv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3401" y="568314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condition; </a:t>
            </a:r>
          </a:p>
          <a:p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 smtClean="0">
                <a:solidFill>
                  <a:srgbClr val="FF0000"/>
                </a:solidFill>
              </a:rPr>
              <a:t>oop again if true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680201" y="5813004"/>
            <a:ext cx="144130" cy="3866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accumulator machine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program– example 2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7443" y="838200"/>
            <a:ext cx="8295861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fontAlgn="base">
              <a:spcBef>
                <a:spcPct val="0"/>
              </a:spcBef>
              <a:spcAft>
                <a:spcPts val="200"/>
              </a:spcAft>
              <a:buNone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comment(`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accumulator machine program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‘)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comment(` code that implements the loop ')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comment(` sum = 0; ')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comment(` for(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10;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0;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 ){ ')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comment(`     sum = sum +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')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comment(` } ')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label(begin)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 fontAlgn="base">
              <a:spcBef>
                <a:spcPct val="0"/>
              </a:spcBef>
              <a:spcAft>
                <a:spcPts val="200"/>
              </a:spcAft>
              <a:buFontTx/>
              <a:buNone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load(zero)      comment(` sum = 0 ACC &lt;- memory[zero] ') </a:t>
            </a:r>
          </a:p>
          <a:p>
            <a:pPr marL="400050" lvl="1" indent="0" fontAlgn="base">
              <a:spcBef>
                <a:spcPct val="0"/>
              </a:spcBef>
              <a:spcAft>
                <a:spcPts val="200"/>
              </a:spcAft>
              <a:buFontTx/>
              <a:buNone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store(sum)     comment(` memory[sum] &lt;- ACC ')</a:t>
            </a:r>
          </a:p>
          <a:p>
            <a:pPr marL="400050" lvl="1" indent="0" fontAlgn="base">
              <a:spcBef>
                <a:spcPct val="0"/>
              </a:spcBef>
              <a:spcAft>
                <a:spcPts val="200"/>
              </a:spcAft>
              <a:buFontTx/>
              <a:buNone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load(ten)        comment(`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10 ') </a:t>
            </a:r>
          </a:p>
          <a:p>
            <a:pPr marL="400050" lvl="1" indent="0" fontAlgn="base">
              <a:spcBef>
                <a:spcPct val="0"/>
              </a:spcBef>
              <a:spcAft>
                <a:spcPts val="200"/>
              </a:spcAft>
              <a:buFontTx/>
              <a:buNone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store(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ts val="200"/>
              </a:spcAft>
              <a:buFontTx/>
              <a:buNone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label(loop) </a:t>
            </a:r>
          </a:p>
          <a:p>
            <a:pPr marL="400050" lvl="1" indent="0" fontAlgn="base">
              <a:spcBef>
                <a:spcPct val="0"/>
              </a:spcBef>
              <a:spcAft>
                <a:spcPts val="200"/>
              </a:spcAft>
              <a:buFontTx/>
              <a:buNone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load(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          comment(` branch to done if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&lt;= 0 ') </a:t>
            </a:r>
          </a:p>
          <a:p>
            <a:pPr marL="400050" lvl="1" indent="0" fontAlgn="base">
              <a:spcBef>
                <a:spcPct val="0"/>
              </a:spcBef>
              <a:spcAft>
                <a:spcPts val="200"/>
              </a:spcAft>
              <a:buFontTx/>
              <a:buNone/>
              <a:tabLst>
                <a:tab pos="457200" algn="l"/>
              </a:tabLst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ble0(done)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6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2560"/>
            <a:ext cx="8229600" cy="533400"/>
          </a:xfrm>
        </p:spPr>
        <p:txBody>
          <a:bodyPr>
            <a:noAutofit/>
          </a:bodyPr>
          <a:lstStyle/>
          <a:p>
            <a:pPr algn="l"/>
            <a:r>
              <a:rPr lang="en-US" sz="2700" dirty="0">
                <a:latin typeface="Tahoma" pitchFamily="34" charset="0"/>
                <a:ea typeface="Tahoma" pitchFamily="34" charset="0"/>
                <a:cs typeface="Tahoma" pitchFamily="34" charset="0"/>
              </a:rPr>
              <a:t>accumulator machine program– example 2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load(sum) comment(` sum = sum +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')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store(sum)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      comment(`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- 1 ')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sub(one)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400050" lvl="1" indent="0" fontAlgn="base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57200" algn="l"/>
              </a:tabLst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(loop)     comment(` unconditionally go back to loop ') </a:t>
            </a:r>
          </a:p>
          <a:p>
            <a:pPr marL="0" lvl="0" indent="0" fontAlgn="base">
              <a:spcBef>
                <a:spcPct val="0"/>
              </a:spcBef>
              <a:spcAft>
                <a:spcPts val="100"/>
              </a:spcAft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label(done)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halt </a:t>
            </a:r>
          </a:p>
          <a:p>
            <a:pPr marL="0" lvl="0" indent="0" fontAlgn="base">
              <a:spcBef>
                <a:spcPts val="600"/>
              </a:spcBef>
              <a:spcAft>
                <a:spcPts val="100"/>
              </a:spcAft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comment(` data section for program - can be at bottom ')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word(sum,0)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word(i,0)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word(zero,0)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word(one,1) </a:t>
            </a:r>
          </a:p>
          <a:p>
            <a:pPr marL="400050" lvl="1" indent="0" fontAlgn="base">
              <a:spcBef>
                <a:spcPct val="0"/>
              </a:spcBef>
              <a:spcAft>
                <a:spcPts val="100"/>
              </a:spcAft>
              <a:buFontTx/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word(ten,10) </a:t>
            </a:r>
          </a:p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comment(` start execution at label begin ') </a:t>
            </a:r>
          </a:p>
          <a:p>
            <a:pPr marL="0" lvl="0" indent="0" fontAlgn="base">
              <a:spcBef>
                <a:spcPct val="0"/>
              </a:spcBef>
              <a:spcAft>
                <a:spcPts val="100"/>
              </a:spcAft>
              <a:buNone/>
              <a:tabLst>
                <a:tab pos="457200" algn="l"/>
              </a:tabLst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end(begin) 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"/>
            <a:ext cx="8229600" cy="5715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simulator for the accumulator machine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806959"/>
              </p:ext>
            </p:extLst>
          </p:nvPr>
        </p:nvGraphicFramePr>
        <p:xfrm>
          <a:off x="609600" y="1524000"/>
          <a:ext cx="7924799" cy="3611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1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0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86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40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87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CPU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ACC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Memory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8905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BIU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   ----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MDR</a:t>
                      </a:r>
                      <a:r>
                        <a:rPr lang="en-US" sz="2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----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address lines --</a:t>
                      </a:r>
                    </a:p>
                    <a:p>
                      <a:r>
                        <a:rPr lang="en-US" sz="24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</a:t>
                      </a:r>
                      <a:r>
                        <a:rPr lang="en-US" sz="24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lines ------</a:t>
                      </a:r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206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60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----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 lines ---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2063"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41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accumulator machine 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14400"/>
            <a:ext cx="8496300" cy="52117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1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 </a:t>
            </a:r>
            <a:r>
              <a:rPr 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1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</a:t>
            </a:r>
            <a:endParaRPr lang="en-US" sz="18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halt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----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halt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execution </a:t>
            </a: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divide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/memory[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multiply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*memory[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subtract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-memory[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add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acc+memory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load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memory[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store 	memory[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branch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always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pc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blt0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branch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less than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&lt;0 then pc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ble0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branch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less than or equal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&lt;=0 then pc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beq0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branch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equal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==0 then pc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bne0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branch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not equal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/=0 then pc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bge0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branch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greater than or equal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&gt;=0 then pc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bgt0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branch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greater than 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if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&gt;0 then pc =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860425" algn="l"/>
                <a:tab pos="1720850" algn="l"/>
                <a:tab pos="5203825" algn="l"/>
                <a:tab pos="5486400" algn="l"/>
              </a:tabLst>
            </a:pP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	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print 	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display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 memory[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CPU</a:t>
            </a: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PC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(program counter) - points to next instruction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indent="-342900">
              <a:buFont typeface="Arial" pitchFamily="34" charset="0"/>
              <a:buChar char="•"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IR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(instruction register) - holds current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instruction</a:t>
            </a:r>
          </a:p>
          <a:p>
            <a:pPr lvl="1" indent="-342900">
              <a:buFont typeface="Arial" pitchFamily="34" charset="0"/>
              <a:buChar char="•"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BIU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(bus interface unit)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MAR (memory address register) – a CPU register that either stores the memory address from which data will be fetched to the CPU or the address to which data will be sent and stored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MDR (memory data register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 CPU register that contains the data to be stored in memory or the data after a fetch from memory</a:t>
            </a:r>
            <a:r>
              <a:rPr lang="en-US" sz="2400" dirty="0"/>
              <a:t>.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2400" y="161925"/>
            <a:ext cx="8229600" cy="5334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simulator for the accumulator machine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1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14300"/>
            <a:ext cx="8229600" cy="5715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simulator for the accumulator machine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1816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copy the files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 your directory as instructed in the lab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shell script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“./assemble.sh"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(which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specified file and produces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 output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file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"executable")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simulator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“./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(reads program in numeric form from "executable")</a:t>
            </a:r>
          </a:p>
          <a:p>
            <a:pPr marL="857250" lvl="1" indent="-457200">
              <a:spcBef>
                <a:spcPts val="600"/>
              </a:spcBef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click on "RT advance" to see the effect of one register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 or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"Instruction Advance" to see the effect of one instruction</a:t>
            </a:r>
          </a:p>
          <a:p>
            <a:pPr marL="857250" lvl="1" indent="-457200">
              <a:spcBef>
                <a:spcPts val="600"/>
              </a:spcBef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RT Run" will run the program, RT-step by RT-step (you control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interval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step by using the slider labeled "RT Run interval")</a:t>
            </a:r>
          </a:p>
          <a:p>
            <a:pPr marL="857250" lvl="1" indent="-457200">
              <a:spcBef>
                <a:spcPts val="600"/>
              </a:spcBef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Stop" stops the RT-run mode</a:t>
            </a:r>
          </a:p>
          <a:p>
            <a:pPr marL="857250" lvl="1" indent="-457200">
              <a:spcBef>
                <a:spcPts val="600"/>
              </a:spcBef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Reset" reloads the program from the file named" executable"</a:t>
            </a:r>
          </a:p>
          <a:p>
            <a:pPr marL="857250" lvl="1" indent="-457200">
              <a:spcBef>
                <a:spcPts val="600"/>
              </a:spcBef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Quit" exits the simulator</a:t>
            </a:r>
          </a:p>
        </p:txBody>
      </p:sp>
    </p:spTree>
    <p:extLst>
      <p:ext uri="{BB962C8B-B14F-4D97-AF65-F5344CB8AC3E}">
        <p14:creationId xmlns:p14="http://schemas.microsoft.com/office/powerpoint/2010/main" val="27048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assembly language pseudo-ops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90600"/>
            <a:ext cx="8648700" cy="5715000"/>
          </a:xfrm>
        </p:spPr>
        <p:txBody>
          <a:bodyPr>
            <a:noAutofit/>
          </a:bodyPr>
          <a:lstStyle/>
          <a:p>
            <a:pPr marL="0" indent="0">
              <a:spcBef>
                <a:spcPts val="80"/>
              </a:spcBef>
              <a:spcAft>
                <a:spcPts val="1200"/>
              </a:spcAft>
              <a:buNone/>
              <a:tabLst>
                <a:tab pos="1371600" algn="l"/>
                <a:tab pos="2463800" algn="l"/>
                <a:tab pos="3378200" algn="l"/>
              </a:tabLst>
            </a:pPr>
            <a:r>
              <a:rPr lang="en-US" sz="1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9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arg1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19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arg2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</a:t>
            </a:r>
            <a:r>
              <a:rPr lang="en-US" sz="19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meaning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spcBef>
                <a:spcPts val="80"/>
              </a:spcBef>
              <a:spcAft>
                <a:spcPts val="600"/>
              </a:spcAft>
              <a:buNone/>
              <a:tabLst>
                <a:tab pos="1371600" algn="l"/>
                <a:tab pos="2463800" algn="l"/>
                <a:tab pos="3378200" algn="l"/>
              </a:tabLst>
            </a:pP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 	text 		allows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comments within program </a:t>
            </a:r>
            <a:endParaRPr lang="en-US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371600" algn="l"/>
                <a:tab pos="2463800" algn="l"/>
                <a:tab pos="3378200" algn="l"/>
              </a:tabLst>
            </a:pP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	symbol 		defines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address of program (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</a:t>
            </a:r>
          </a:p>
          <a:p>
            <a:pPr marL="0" indent="0">
              <a:spcBef>
                <a:spcPts val="80"/>
              </a:spcBef>
              <a:spcAft>
                <a:spcPts val="600"/>
              </a:spcAft>
              <a:buNone/>
              <a:tabLst>
                <a:tab pos="1371600" algn="l"/>
                <a:tab pos="2463800" algn="l"/>
                <a:tab pos="3378200" algn="l"/>
              </a:tabLst>
            </a:pP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		appear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once, as 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last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of the program) </a:t>
            </a:r>
            <a:endParaRPr lang="en-US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1371600" algn="l"/>
                <a:tab pos="2463800" algn="l"/>
                <a:tab pos="3378200" algn="l"/>
              </a:tabLst>
            </a:pP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 	symbol 		defines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symbolic address within the program </a:t>
            </a:r>
            <a:endParaRPr lang="en-US" sz="19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1371600" algn="l"/>
                <a:tab pos="2463800" algn="l"/>
                <a:tab pos="3378200" algn="l"/>
              </a:tabLst>
            </a:pP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	symbol 	value 	defines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symbol address and allocates a 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marL="0" indent="0">
              <a:spcBef>
                <a:spcPts val="80"/>
              </a:spcBef>
              <a:buNone/>
              <a:tabLst>
                <a:tab pos="1371600" algn="l"/>
                <a:tab pos="2463800" algn="l"/>
                <a:tab pos="3378200" algn="l"/>
              </a:tabLst>
            </a:pP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word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that address with the given </a:t>
            </a:r>
            <a:r>
              <a:rPr lang="en-US" sz="1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487362"/>
          </a:xfrm>
        </p:spPr>
        <p:txBody>
          <a:bodyPr anchor="t">
            <a:noAutofit/>
          </a:bodyPr>
          <a:lstStyle/>
          <a:p>
            <a:pPr marL="0" indent="0" algn="l"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Accumulator machine program - example 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5715000"/>
          </a:xfrm>
        </p:spPr>
        <p:txBody>
          <a:bodyPr>
            <a:noAutofit/>
          </a:bodyPr>
          <a:lstStyle/>
          <a:p>
            <a:pPr marL="0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 first example accumulator machine program ')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 ')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 data section for program -- word(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label,value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 </a:t>
            </a: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word(a, 23) </a:t>
            </a: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word(b, 45) </a:t>
            </a: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word(c, 17) </a:t>
            </a: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word(d, 0) </a:t>
            </a:r>
          </a:p>
          <a:p>
            <a:pPr marL="0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comment(`code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implements the expression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b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c;')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label(start) </a:t>
            </a: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load(a)   comment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 ACC &lt;-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memory[a]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add(b)    comment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 ACC &lt;- ACC +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memory[b]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sub(c)    comment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 ACC &lt;- ACC -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memory[c] ')</a:t>
            </a: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store(d)  comment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memory[d]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 ACC ')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halt     </a:t>
            </a:r>
          </a:p>
          <a:p>
            <a:pPr marL="0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(` start execution at label start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 </a:t>
            </a:r>
          </a:p>
          <a:p>
            <a:pPr marL="400050" lvl="1" indent="0">
              <a:spcBef>
                <a:spcPts val="50"/>
              </a:spcBef>
              <a:buNone/>
              <a:tabLst>
                <a:tab pos="860425" algn="l"/>
                <a:tab pos="1719263" algn="l"/>
                <a:tab pos="2971800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end(start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ccumulator machine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211763"/>
          </a:xfrm>
        </p:spPr>
        <p:txBody>
          <a:bodyPr>
            <a:normAutofit/>
          </a:bodyPr>
          <a:lstStyle/>
          <a:p>
            <a:pPr>
              <a:tabLst>
                <a:tab pos="860425" algn="l"/>
                <a:tab pos="1719263" algn="l"/>
                <a:tab pos="5311775" algn="l"/>
                <a:tab pos="5486400" algn="l"/>
              </a:tabLst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executable is in numeric format -- example assembly 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spcAft>
                <a:spcPts val="600"/>
              </a:spcAft>
              <a:buNone/>
              <a:tabLst>
                <a:tab pos="1143000" algn="l"/>
                <a:tab pos="1719263" algn="l"/>
                <a:tab pos="2460625" algn="l"/>
                <a:tab pos="4919663" algn="l"/>
                <a:tab pos="5311775" algn="l"/>
                <a:tab pos="5486400" algn="l"/>
              </a:tabLst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(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numbers are in decimal rather than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binary)</a:t>
            </a:r>
          </a:p>
          <a:p>
            <a:pPr>
              <a:spcAft>
                <a:spcPts val="600"/>
              </a:spcAft>
              <a:tabLst>
                <a:tab pos="1143000" algn="l"/>
                <a:tab pos="1719263" algn="l"/>
                <a:tab pos="2460625" algn="l"/>
                <a:tab pos="4919663" algn="l"/>
                <a:tab pos="5311775" algn="l"/>
                <a:tab pos="5486400" algn="l"/>
              </a:tabLst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assembler has a location counter variable called "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loc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" that it uses in the first pass to assign 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addresses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5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accumulator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machine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1859"/>
            <a:ext cx="8915400" cy="5177942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  <a:tabLst>
                <a:tab pos="1143000" algn="l"/>
                <a:tab pos="1719263" algn="l"/>
                <a:tab pos="2460625" algn="l"/>
                <a:tab pos="4919663" algn="l"/>
                <a:tab pos="5311775" algn="l"/>
                <a:tab pos="5486400" algn="l"/>
              </a:tabLst>
            </a:pP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instruction 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(built into assembler) </a:t>
            </a:r>
            <a:endParaRPr lang="en-US" sz="24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143000" algn="l"/>
                <a:tab pos="1711325" algn="l"/>
                <a:tab pos="2460625" algn="l"/>
                <a:tab pos="4919663" algn="l"/>
                <a:tab pos="5311775" algn="l"/>
                <a:tab pos="5486400" algn="l"/>
              </a:tabLst>
            </a:pP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4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</a:t>
            </a:r>
            <a:r>
              <a:rPr lang="en-US" sz="2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increment </a:t>
            </a:r>
            <a:endParaRPr lang="en-US" sz="24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100"/>
              </a:spcBef>
              <a:buNone/>
              <a:tabLst>
                <a:tab pos="1143000" algn="l"/>
                <a:tab pos="1711325" algn="l"/>
                <a:tab pos="2460625" algn="l"/>
                <a:tab pos="4114800" algn="l"/>
                <a:tab pos="5311775" algn="l"/>
                <a:tab pos="5486400" algn="l"/>
              </a:tabLst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	40 	       $1          2    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&lt;- add is defined as two words </a:t>
            </a:r>
          </a:p>
          <a:p>
            <a:pPr marL="0" indent="0">
              <a:spcBef>
                <a:spcPts val="100"/>
              </a:spcBef>
              <a:buNone/>
              <a:tabLst>
                <a:tab pos="1143000" algn="l"/>
                <a:tab pos="1719263" algn="l"/>
                <a:tab pos="2460625" algn="l"/>
                <a:tab pos="4114800" algn="l"/>
                <a:tab pos="5311775" algn="l"/>
                <a:tab pos="5486400" algn="l"/>
              </a:tabLst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	30 	       $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       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word is opcode 40 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100"/>
              </a:spcBef>
              <a:buNone/>
              <a:tabLst>
                <a:tab pos="1143000" algn="l"/>
                <a:tab pos="1719263" algn="l"/>
                <a:tab pos="2460625" algn="l"/>
                <a:tab pos="4114800" algn="l"/>
                <a:tab pos="5311775" algn="l"/>
                <a:tab pos="5486400" algn="l"/>
              </a:tabLst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	50 	       $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2       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second word is address of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100"/>
              </a:spcBef>
              <a:buNone/>
              <a:tabLst>
                <a:tab pos="1143000" algn="l"/>
                <a:tab pos="1719263" algn="l"/>
                <a:tab pos="2460625" algn="l"/>
                <a:tab pos="4114800" algn="l"/>
                <a:tab pos="5311775" algn="l"/>
                <a:tab pos="5486400" algn="l"/>
              </a:tabLst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	60 	       $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2       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should be incremented by 2 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100"/>
              </a:spcBef>
              <a:buNone/>
              <a:tabLst>
                <a:tab pos="1143000" algn="l"/>
                <a:tab pos="1719263" algn="l"/>
                <a:tab pos="2460625" algn="l"/>
                <a:tab pos="4114800" algn="l"/>
                <a:tab pos="5311775" algn="l"/>
                <a:tab pos="5486400" algn="l"/>
              </a:tabLst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halt 	00 		             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9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accumulator 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machine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1859"/>
            <a:ext cx="8915400" cy="5254142"/>
          </a:xfrm>
        </p:spPr>
        <p:txBody>
          <a:bodyPr>
            <a:noAutofit/>
          </a:bodyPr>
          <a:lstStyle/>
          <a:p>
            <a:pPr marL="400050" lvl="1" indent="0">
              <a:spcAft>
                <a:spcPts val="600"/>
              </a:spcAft>
              <a:buNone/>
              <a:tabLst>
                <a:tab pos="1143000" algn="l"/>
                <a:tab pos="1719263" algn="l"/>
                <a:tab pos="2460625" algn="l"/>
                <a:tab pos="4114800" algn="l"/>
                <a:tab pos="5311775" algn="l"/>
                <a:tab pos="5486400" algn="l"/>
              </a:tabLst>
            </a:pPr>
            <a:r>
              <a:rPr lang="en-US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 1</a:t>
            </a:r>
            <a:endParaRPr lang="en-US" sz="200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 input --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symbol table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first pass </a:t>
            </a:r>
          </a:p>
          <a:p>
            <a:pPr marL="0" indent="0"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 </a:t>
            </a:r>
            <a:r>
              <a:rPr lang="en-US" sz="20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stmts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en-US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20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</a:t>
            </a:r>
            <a:r>
              <a:rPr lang="en-US" sz="20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spcBef>
                <a:spcPts val="100"/>
              </a:spcBef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word(a,23)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00   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defined as location 00</a:t>
            </a:r>
          </a:p>
          <a:p>
            <a:pPr marL="0" indent="0">
              <a:spcBef>
                <a:spcPts val="100"/>
              </a:spcBef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word(b,45)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b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01   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is defined as location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  <a:p>
            <a:pPr marL="0" indent="0">
              <a:spcBef>
                <a:spcPts val="100"/>
              </a:spcBef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word(c,17)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c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02   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is defined as location 02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</a:p>
          <a:p>
            <a:pPr marL="0" indent="0">
              <a:spcBef>
                <a:spcPts val="100"/>
              </a:spcBef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word(d,0)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03   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is defined as location 03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</a:p>
          <a:p>
            <a:pPr marL="0" indent="0">
              <a:spcBef>
                <a:spcPts val="100"/>
              </a:spcBef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label(start)                   start         04   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defined as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04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...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&lt;&lt;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other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statements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define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labels &gt;&gt; </a:t>
            </a:r>
          </a:p>
          <a:p>
            <a:pPr marL="0" indent="0">
              <a:spcBef>
                <a:spcPts val="0"/>
              </a:spcBef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3657600" algn="l"/>
                <a:tab pos="4518025" algn="l"/>
                <a:tab pos="531177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...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00050" lvl="1" indent="0">
              <a:buNone/>
              <a:tabLst>
                <a:tab pos="1143000" algn="l"/>
                <a:tab pos="1719263" algn="l"/>
                <a:tab pos="2460625" algn="l"/>
                <a:tab pos="4114800" algn="l"/>
                <a:tab pos="5311775" algn="l"/>
                <a:tab pos="5486400" algn="l"/>
              </a:tabLst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1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accumulator machine 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685800"/>
            <a:ext cx="8343900" cy="6019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4518025" algn="l"/>
                <a:tab pos="5311775" algn="l"/>
                <a:tab pos="5486400" algn="l"/>
              </a:tabLst>
            </a:pPr>
            <a:r>
              <a:rPr lang="en-US" sz="20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Pass 2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47663" algn="l"/>
                <a:tab pos="860425" algn="l"/>
                <a:tab pos="1719263" algn="l"/>
                <a:tab pos="2514600" algn="l"/>
                <a:tab pos="3429000" algn="l"/>
                <a:tab pos="4518025" algn="l"/>
                <a:tab pos="5311775" algn="l"/>
                <a:tab pos="5486400" algn="l"/>
              </a:tabLst>
            </a:pPr>
            <a:r>
              <a:rPr lang="en-US" sz="20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second 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 input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sz="20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executable" after second pass </a:t>
            </a:r>
            <a:endParaRPr lang="en-US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u="sng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:)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 language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en-US" sz="2000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</a:t>
            </a:r>
            <a:r>
              <a:rPr lang="en-US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</a:t>
            </a:r>
            <a:r>
              <a:rPr lang="en-US" sz="2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or data </a:t>
            </a:r>
            <a:endParaRPr lang="en-US" sz="2000" u="sn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(00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word(a,23) 		              00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23	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in location a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01:)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word(b,45) 		              01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45	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in location b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02:)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word(c,17) 		              02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17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in location c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(03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word(d,0) 		              03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0 	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in location d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	label(start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04:)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load(b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      04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50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 for load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              05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00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of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06:)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add(c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      06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40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 for add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              07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01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of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08:)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sub(d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      08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30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 for sub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              09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02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of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10:)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store(a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      10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60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 for store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              11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03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 of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 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:) halt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      12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00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opcode for halt 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tabLst>
                <a:tab pos="347663" algn="l"/>
                <a:tab pos="685800" algn="l"/>
                <a:tab pos="1719263" algn="l"/>
                <a:tab pos="2514600" algn="l"/>
                <a:tab pos="2863850" algn="l"/>
                <a:tab pos="3886200" algn="l"/>
                <a:tab pos="4114800" algn="l"/>
                <a:tab pos="4975225" algn="l"/>
                <a:tab pos="5486400" algn="l"/>
              </a:tabLst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13:) end(start)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          13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04    &lt;-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starting address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5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04800"/>
            <a:ext cx="7999412" cy="458788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 structures in assembly language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96" y="951759"/>
            <a:ext cx="8712103" cy="5638800"/>
          </a:xfrm>
        </p:spPr>
        <p:txBody>
          <a:bodyPr>
            <a:noAutofit/>
          </a:bodyPr>
          <a:lstStyle/>
          <a:p>
            <a:pPr marL="55563" lvl="1" indent="0" defTabSz="873125">
              <a:buFont typeface="Wingdings" pitchFamily="2" charset="2"/>
              <a:buNone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x;</a:t>
            </a:r>
          </a:p>
          <a:p>
            <a:pPr marL="55563" lvl="1" indent="0" defTabSz="873125">
              <a:buFont typeface="Wingdings" pitchFamily="2" charset="2"/>
              <a:buNone/>
            </a:pP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y;</a:t>
            </a:r>
          </a:p>
          <a:p>
            <a:pPr marL="55563" lvl="1" indent="0" defTabSz="873125"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if(x == 0)</a:t>
            </a:r>
          </a:p>
          <a:p>
            <a:pPr marL="55563" lvl="1" indent="0" defTabSz="873125">
              <a:buFont typeface="Wingdings" pitchFamily="2" charset="2"/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y = 1;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84188" lvl="1" indent="-180975" defTabSz="873125"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84188" lvl="1" indent="-180975" defTabSz="873125"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/* assume values for x, y, and one */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84188" lvl="1" indent="-180975" defTabSz="873125">
              <a:buFont typeface="Wingdings" pitchFamily="2" charset="2"/>
              <a:buNone/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4725719" y="872524"/>
            <a:ext cx="4410908" cy="2848498"/>
            <a:chOff x="3058" y="480"/>
            <a:chExt cx="2806" cy="1762"/>
          </a:xfrm>
        </p:grpSpPr>
        <p:sp>
          <p:nvSpPr>
            <p:cNvPr id="32772" name="Text Box 5"/>
            <p:cNvSpPr txBox="1">
              <a:spLocks noChangeArrowheads="1"/>
            </p:cNvSpPr>
            <p:nvPr/>
          </p:nvSpPr>
          <p:spPr bwMode="auto">
            <a:xfrm>
              <a:off x="4138" y="2016"/>
              <a:ext cx="62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18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e</a:t>
              </a:r>
              <a:r>
                <a:rPr lang="en-US" sz="18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xit</a:t>
              </a:r>
              <a:endParaRPr lang="en-US" sz="18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73" name="AutoShape 6"/>
            <p:cNvSpPr>
              <a:spLocks noChangeArrowheads="1"/>
            </p:cNvSpPr>
            <p:nvPr/>
          </p:nvSpPr>
          <p:spPr bwMode="auto">
            <a:xfrm>
              <a:off x="3745" y="624"/>
              <a:ext cx="1055" cy="48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 sz="1800">
                <a:ea typeface="SimSun" pitchFamily="2" charset="-122"/>
              </a:endParaRPr>
            </a:p>
          </p:txBody>
        </p:sp>
        <p:sp>
          <p:nvSpPr>
            <p:cNvPr id="32774" name="Text Box 7"/>
            <p:cNvSpPr txBox="1">
              <a:spLocks noChangeArrowheads="1"/>
            </p:cNvSpPr>
            <p:nvPr/>
          </p:nvSpPr>
          <p:spPr bwMode="auto">
            <a:xfrm>
              <a:off x="3871" y="728"/>
              <a:ext cx="79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ea typeface="SimSun" pitchFamily="2" charset="-122"/>
                </a:rPr>
                <a:t>x</a:t>
              </a:r>
              <a:r>
                <a:rPr lang="en-US" sz="2000" b="1" dirty="0" smtClean="0">
                  <a:latin typeface="Courier New" pitchFamily="49" charset="0"/>
                  <a:ea typeface="SimSun" pitchFamily="2" charset="-122"/>
                </a:rPr>
                <a:t> == </a:t>
              </a:r>
              <a:r>
                <a:rPr lang="en-US" sz="2000" b="1" dirty="0">
                  <a:latin typeface="Courier New" pitchFamily="49" charset="0"/>
                  <a:ea typeface="SimSun" pitchFamily="2" charset="-122"/>
                </a:rPr>
                <a:t>0</a:t>
              </a:r>
              <a:r>
                <a:rPr lang="en-US" sz="2000" b="1" dirty="0" smtClean="0">
                  <a:latin typeface="Courier New" pitchFamily="49" charset="0"/>
                  <a:ea typeface="SimSun" pitchFamily="2" charset="-122"/>
                </a:rPr>
                <a:t>?</a:t>
              </a:r>
              <a:endParaRPr lang="en-US" sz="2000" b="1" dirty="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32776" name="Text Box 9"/>
            <p:cNvSpPr txBox="1">
              <a:spLocks noChangeArrowheads="1"/>
            </p:cNvSpPr>
            <p:nvPr/>
          </p:nvSpPr>
          <p:spPr bwMode="auto">
            <a:xfrm>
              <a:off x="4597" y="1296"/>
              <a:ext cx="673" cy="2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r>
                <a:rPr lang="en-US" sz="2300" b="1" dirty="0">
                  <a:latin typeface="Courier New" pitchFamily="49" charset="0"/>
                  <a:ea typeface="SimSun" pitchFamily="2" charset="-122"/>
                </a:rPr>
                <a:t>y</a:t>
              </a:r>
              <a:r>
                <a:rPr lang="en-US" sz="2300" b="1" dirty="0" smtClean="0">
                  <a:latin typeface="Courier New" pitchFamily="49" charset="0"/>
                  <a:ea typeface="SimSun" pitchFamily="2" charset="-122"/>
                </a:rPr>
                <a:t> = 1</a:t>
              </a:r>
              <a:endParaRPr lang="en-US" sz="2300" b="1" dirty="0">
                <a:latin typeface="Courier New" pitchFamily="49" charset="0"/>
                <a:ea typeface="SimSun" pitchFamily="2" charset="-122"/>
              </a:endParaRPr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>
              <a:off x="4944" y="8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H="1">
              <a:off x="4977" y="158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14"/>
            <p:cNvSpPr>
              <a:spLocks noChangeShapeType="1"/>
            </p:cNvSpPr>
            <p:nvPr/>
          </p:nvSpPr>
          <p:spPr bwMode="auto">
            <a:xfrm>
              <a:off x="4294" y="1776"/>
              <a:ext cx="6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>
              <a:off x="4273" y="1104"/>
              <a:ext cx="21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3058" y="1056"/>
              <a:ext cx="1254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f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alse</a:t>
              </a:r>
            </a:p>
            <a:p>
              <a:pPr algn="ctr"/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(</a:t>
              </a:r>
              <a:r>
                <a:rPr lang="en-US" sz="2300" b="1" dirty="0" err="1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do_nothing</a:t>
              </a: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)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84" name="Text Box 17"/>
            <p:cNvSpPr txBox="1">
              <a:spLocks noChangeArrowheads="1"/>
            </p:cNvSpPr>
            <p:nvPr/>
          </p:nvSpPr>
          <p:spPr bwMode="auto">
            <a:xfrm>
              <a:off x="4858" y="634"/>
              <a:ext cx="1006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7294" tIns="43647" rIns="87294" bIns="43647">
              <a:spAutoFit/>
            </a:bodyPr>
            <a:lstStyle>
              <a:lvl1pPr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1pPr>
              <a:lvl2pPr marL="742950" indent="-28575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2pPr>
              <a:lvl3pPr marL="11430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3pPr>
              <a:lvl4pPr marL="16002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4pPr>
              <a:lvl5pPr marL="2057400" indent="-228600" defTabSz="873125" eaLnBrk="0" hangingPunct="0"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5pPr>
              <a:lvl6pPr marL="25146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6pPr>
              <a:lvl7pPr marL="29718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7pPr>
              <a:lvl8pPr marL="34290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8pPr>
              <a:lvl9pPr marL="3886200" indent="-228600" defTabSz="87312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Garamond" pitchFamily="18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true </a:t>
              </a:r>
              <a: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/>
              </a:r>
              <a:br>
                <a:rPr lang="en-US" sz="2300" b="1" dirty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</a:br>
              <a:r>
                <a:rPr lang="en-US" sz="2300" b="1" dirty="0" smtClean="0">
                  <a:solidFill>
                    <a:schemeClr val="folHlink"/>
                  </a:solidFill>
                  <a:latin typeface="Helvetica" charset="0"/>
                  <a:ea typeface="SimSun" pitchFamily="2" charset="-122"/>
                </a:rPr>
                <a:t> (process)</a:t>
              </a:r>
              <a:endParaRPr lang="en-US" sz="2300" b="1" dirty="0">
                <a:solidFill>
                  <a:schemeClr val="folHlink"/>
                </a:solidFill>
                <a:latin typeface="Helvetica" charset="0"/>
                <a:ea typeface="SimSun" pitchFamily="2" charset="-122"/>
              </a:endParaRPr>
            </a:p>
          </p:txBody>
        </p:sp>
        <p:sp>
          <p:nvSpPr>
            <p:cNvPr id="32785" name="Line 18"/>
            <p:cNvSpPr>
              <a:spLocks noChangeShapeType="1"/>
            </p:cNvSpPr>
            <p:nvPr/>
          </p:nvSpPr>
          <p:spPr bwMode="auto">
            <a:xfrm>
              <a:off x="4273" y="4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31750">
            <a:gradFill>
              <a:gsLst>
                <a:gs pos="0">
                  <a:schemeClr val="accent6"/>
                </a:gs>
                <a:gs pos="63000">
                  <a:schemeClr val="accent6"/>
                </a:gs>
                <a:gs pos="39000">
                  <a:schemeClr val="accent4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7464069" y="1493309"/>
            <a:ext cx="22636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02437"/>
              </p:ext>
            </p:extLst>
          </p:nvPr>
        </p:nvGraphicFramePr>
        <p:xfrm>
          <a:off x="914400" y="3810000"/>
          <a:ext cx="7696200" cy="2667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2858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Source Code</a:t>
                      </a:r>
                      <a:endParaRPr lang="en-US" b="0" i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Inefficient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Assembly</a:t>
                      </a:r>
                      <a:endParaRPr lang="en-US" b="0" i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Efficient</a:t>
                      </a:r>
                      <a:r>
                        <a:rPr lang="en-US" b="0" i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Assembly</a:t>
                      </a:r>
                      <a:endParaRPr lang="en-US" b="0" i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4142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x;</a:t>
                      </a:r>
                    </a:p>
                    <a:p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y;</a:t>
                      </a:r>
                    </a:p>
                    <a:p>
                      <a:endParaRPr lang="en-US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if(x == 0)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y = 1;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load(x)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beq0  process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ba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do_nothing</a:t>
                      </a:r>
                      <a:endParaRPr lang="en-US" b="1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label(process)       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load(one)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store(y)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label(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do_nothing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    . . .</a:t>
                      </a:r>
                      <a:endParaRPr lang="en-US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load(x)</a:t>
                      </a:r>
                      <a:endParaRPr lang="en-US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bne0 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do_nothing</a:t>
                      </a:r>
                      <a:endParaRPr lang="en-US" b="1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label(process)   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load(one)       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 store(y)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label(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do_nothing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    . . .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1259</Words>
  <Application>Microsoft Office PowerPoint</Application>
  <PresentationFormat>On-screen Show (4:3)</PresentationFormat>
  <Paragraphs>333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MS PGothic</vt:lpstr>
      <vt:lpstr>SimSun</vt:lpstr>
      <vt:lpstr>Arial</vt:lpstr>
      <vt:lpstr>Calibri</vt:lpstr>
      <vt:lpstr>Courier New</vt:lpstr>
      <vt:lpstr>Helvetica</vt:lpstr>
      <vt:lpstr>Tahoma</vt:lpstr>
      <vt:lpstr>Times New Roman</vt:lpstr>
      <vt:lpstr>Wingdings</vt:lpstr>
      <vt:lpstr>Office Theme</vt:lpstr>
      <vt:lpstr>Accumulator machine</vt:lpstr>
      <vt:lpstr>accumulator machine instruction set</vt:lpstr>
      <vt:lpstr>assembly language pseudo-ops</vt:lpstr>
      <vt:lpstr>Accumulator machine program - example 1</vt:lpstr>
      <vt:lpstr>Accumulator machine</vt:lpstr>
      <vt:lpstr>accumulator machine</vt:lpstr>
      <vt:lpstr>accumulator machine</vt:lpstr>
      <vt:lpstr>accumulator machine </vt:lpstr>
      <vt:lpstr>Control structures in assembly language</vt:lpstr>
      <vt:lpstr>C if statement in ARM</vt:lpstr>
      <vt:lpstr>C if statement in accumulator machine code</vt:lpstr>
      <vt:lpstr>C if-else statement in accumulator machine code</vt:lpstr>
      <vt:lpstr>Loops</vt:lpstr>
      <vt:lpstr>Loops</vt:lpstr>
      <vt:lpstr>Loops in C/Assembly (accumulator machine code)</vt:lpstr>
      <vt:lpstr>Loops in C/Assembly (accumulator machine code)</vt:lpstr>
      <vt:lpstr>accumulator machine program– example 2</vt:lpstr>
      <vt:lpstr>accumulator machine program– example 2 (cont’d)</vt:lpstr>
      <vt:lpstr>Graphical simulator for the accumulator machine</vt:lpstr>
      <vt:lpstr>Graphical simulator for the accumulator machine</vt:lpstr>
      <vt:lpstr>Graphical simulator for the accumulator machine</vt:lpstr>
    </vt:vector>
  </TitlesOfParts>
  <Company>Clemson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 M Lowe</dc:creator>
  <cp:lastModifiedBy>Rose Lowe</cp:lastModifiedBy>
  <cp:revision>82</cp:revision>
  <dcterms:created xsi:type="dcterms:W3CDTF">2013-06-20T05:10:41Z</dcterms:created>
  <dcterms:modified xsi:type="dcterms:W3CDTF">2018-08-16T13:57:56Z</dcterms:modified>
</cp:coreProperties>
</file>