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70" r:id="rId2"/>
    <p:sldId id="260" r:id="rId3"/>
    <p:sldId id="272" r:id="rId4"/>
    <p:sldId id="271" r:id="rId5"/>
    <p:sldId id="261" r:id="rId6"/>
    <p:sldId id="273" r:id="rId7"/>
    <p:sldId id="263" r:id="rId8"/>
    <p:sldId id="274" r:id="rId9"/>
    <p:sldId id="305" r:id="rId10"/>
    <p:sldId id="304" r:id="rId11"/>
    <p:sldId id="306" r:id="rId12"/>
    <p:sldId id="264" r:id="rId13"/>
    <p:sldId id="275" r:id="rId14"/>
    <p:sldId id="307" r:id="rId15"/>
    <p:sldId id="290" r:id="rId16"/>
    <p:sldId id="291" r:id="rId17"/>
    <p:sldId id="292" r:id="rId18"/>
    <p:sldId id="293" r:id="rId1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391" autoAdjust="0"/>
    <p:restoredTop sz="94660"/>
  </p:normalViewPr>
  <p:slideViewPr>
    <p:cSldViewPr>
      <p:cViewPr varScale="1">
        <p:scale>
          <a:sx n="120" d="100"/>
          <a:sy n="120" d="100"/>
        </p:scale>
        <p:origin x="1848"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4D36C1E4-7591-45B7-A912-574F22BD3C16}" type="slidenum">
              <a:rPr lang="en-US" smtClean="0"/>
              <a:t>‹#›</a:t>
            </a:fld>
            <a:endParaRPr lang="en-US"/>
          </a:p>
        </p:txBody>
      </p:sp>
    </p:spTree>
    <p:extLst>
      <p:ext uri="{BB962C8B-B14F-4D97-AF65-F5344CB8AC3E}">
        <p14:creationId xmlns:p14="http://schemas.microsoft.com/office/powerpoint/2010/main" val="2516327743"/>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3A0F246-E50F-42D0-BE9C-2F39EDC0CF3E}" type="slidenum">
              <a:rPr lang="en-US" smtClean="0"/>
              <a:t>‹#›</a:t>
            </a:fld>
            <a:endParaRPr lang="en-US"/>
          </a:p>
        </p:txBody>
      </p:sp>
    </p:spTree>
    <p:extLst>
      <p:ext uri="{BB962C8B-B14F-4D97-AF65-F5344CB8AC3E}">
        <p14:creationId xmlns:p14="http://schemas.microsoft.com/office/powerpoint/2010/main" val="100644700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3A0F246-E50F-42D0-BE9C-2F39EDC0CF3E}" type="slidenum">
              <a:rPr lang="en-US" smtClean="0"/>
              <a:t>7</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386913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416A4E-7468-457E-968A-35A003913889}"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31C-4CE2-4A0F-9C64-12988E1DACAB}" type="slidenum">
              <a:rPr lang="en-US" smtClean="0"/>
              <a:t>‹#›</a:t>
            </a:fld>
            <a:endParaRPr lang="en-US"/>
          </a:p>
        </p:txBody>
      </p:sp>
    </p:spTree>
    <p:extLst>
      <p:ext uri="{BB962C8B-B14F-4D97-AF65-F5344CB8AC3E}">
        <p14:creationId xmlns:p14="http://schemas.microsoft.com/office/powerpoint/2010/main" val="975224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16A4E-7468-457E-968A-35A003913889}"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31C-4CE2-4A0F-9C64-12988E1DACAB}" type="slidenum">
              <a:rPr lang="en-US" smtClean="0"/>
              <a:t>‹#›</a:t>
            </a:fld>
            <a:endParaRPr lang="en-US"/>
          </a:p>
        </p:txBody>
      </p:sp>
    </p:spTree>
    <p:extLst>
      <p:ext uri="{BB962C8B-B14F-4D97-AF65-F5344CB8AC3E}">
        <p14:creationId xmlns:p14="http://schemas.microsoft.com/office/powerpoint/2010/main" val="1132733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16A4E-7468-457E-968A-35A003913889}"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31C-4CE2-4A0F-9C64-12988E1DACAB}" type="slidenum">
              <a:rPr lang="en-US" smtClean="0"/>
              <a:t>‹#›</a:t>
            </a:fld>
            <a:endParaRPr lang="en-US"/>
          </a:p>
        </p:txBody>
      </p:sp>
    </p:spTree>
    <p:extLst>
      <p:ext uri="{BB962C8B-B14F-4D97-AF65-F5344CB8AC3E}">
        <p14:creationId xmlns:p14="http://schemas.microsoft.com/office/powerpoint/2010/main" val="3670937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416A4E-7468-457E-968A-35A003913889}"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31C-4CE2-4A0F-9C64-12988E1DACAB}" type="slidenum">
              <a:rPr lang="en-US" smtClean="0"/>
              <a:t>‹#›</a:t>
            </a:fld>
            <a:endParaRPr lang="en-US"/>
          </a:p>
        </p:txBody>
      </p:sp>
    </p:spTree>
    <p:extLst>
      <p:ext uri="{BB962C8B-B14F-4D97-AF65-F5344CB8AC3E}">
        <p14:creationId xmlns:p14="http://schemas.microsoft.com/office/powerpoint/2010/main" val="1675544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C416A4E-7468-457E-968A-35A003913889}" type="datetimeFigureOut">
              <a:rPr lang="en-US" smtClean="0"/>
              <a:t>8/29/2018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31B31C-4CE2-4A0F-9C64-12988E1DACAB}" type="slidenum">
              <a:rPr lang="en-US" smtClean="0"/>
              <a:t>‹#›</a:t>
            </a:fld>
            <a:endParaRPr lang="en-US"/>
          </a:p>
        </p:txBody>
      </p:sp>
    </p:spTree>
    <p:extLst>
      <p:ext uri="{BB962C8B-B14F-4D97-AF65-F5344CB8AC3E}">
        <p14:creationId xmlns:p14="http://schemas.microsoft.com/office/powerpoint/2010/main" val="2473241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416A4E-7468-457E-968A-35A003913889}"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1B31C-4CE2-4A0F-9C64-12988E1DACAB}" type="slidenum">
              <a:rPr lang="en-US" smtClean="0"/>
              <a:t>‹#›</a:t>
            </a:fld>
            <a:endParaRPr lang="en-US"/>
          </a:p>
        </p:txBody>
      </p:sp>
    </p:spTree>
    <p:extLst>
      <p:ext uri="{BB962C8B-B14F-4D97-AF65-F5344CB8AC3E}">
        <p14:creationId xmlns:p14="http://schemas.microsoft.com/office/powerpoint/2010/main" val="3163143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416A4E-7468-457E-968A-35A003913889}" type="datetimeFigureOut">
              <a:rPr lang="en-US" smtClean="0"/>
              <a:t>8/29/2018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31B31C-4CE2-4A0F-9C64-12988E1DACAB}" type="slidenum">
              <a:rPr lang="en-US" smtClean="0"/>
              <a:t>‹#›</a:t>
            </a:fld>
            <a:endParaRPr lang="en-US"/>
          </a:p>
        </p:txBody>
      </p:sp>
    </p:spTree>
    <p:extLst>
      <p:ext uri="{BB962C8B-B14F-4D97-AF65-F5344CB8AC3E}">
        <p14:creationId xmlns:p14="http://schemas.microsoft.com/office/powerpoint/2010/main" val="170701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416A4E-7468-457E-968A-35A003913889}" type="datetimeFigureOut">
              <a:rPr lang="en-US" smtClean="0"/>
              <a:t>8/29/2018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31B31C-4CE2-4A0F-9C64-12988E1DACAB}" type="slidenum">
              <a:rPr lang="en-US" smtClean="0"/>
              <a:t>‹#›</a:t>
            </a:fld>
            <a:endParaRPr lang="en-US"/>
          </a:p>
        </p:txBody>
      </p:sp>
    </p:spTree>
    <p:extLst>
      <p:ext uri="{BB962C8B-B14F-4D97-AF65-F5344CB8AC3E}">
        <p14:creationId xmlns:p14="http://schemas.microsoft.com/office/powerpoint/2010/main" val="412103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416A4E-7468-457E-968A-35A003913889}" type="datetimeFigureOut">
              <a:rPr lang="en-US" smtClean="0"/>
              <a:t>8/29/2018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31B31C-4CE2-4A0F-9C64-12988E1DACAB}" type="slidenum">
              <a:rPr lang="en-US" smtClean="0"/>
              <a:t>‹#›</a:t>
            </a:fld>
            <a:endParaRPr lang="en-US"/>
          </a:p>
        </p:txBody>
      </p:sp>
    </p:spTree>
    <p:extLst>
      <p:ext uri="{BB962C8B-B14F-4D97-AF65-F5344CB8AC3E}">
        <p14:creationId xmlns:p14="http://schemas.microsoft.com/office/powerpoint/2010/main" val="210329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16A4E-7468-457E-968A-35A003913889}"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1B31C-4CE2-4A0F-9C64-12988E1DACAB}" type="slidenum">
              <a:rPr lang="en-US" smtClean="0"/>
              <a:t>‹#›</a:t>
            </a:fld>
            <a:endParaRPr lang="en-US"/>
          </a:p>
        </p:txBody>
      </p:sp>
    </p:spTree>
    <p:extLst>
      <p:ext uri="{BB962C8B-B14F-4D97-AF65-F5344CB8AC3E}">
        <p14:creationId xmlns:p14="http://schemas.microsoft.com/office/powerpoint/2010/main" val="3725329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C416A4E-7468-457E-968A-35A003913889}" type="datetimeFigureOut">
              <a:rPr lang="en-US" smtClean="0"/>
              <a:t>8/29/2018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31B31C-4CE2-4A0F-9C64-12988E1DACAB}" type="slidenum">
              <a:rPr lang="en-US" smtClean="0"/>
              <a:t>‹#›</a:t>
            </a:fld>
            <a:endParaRPr lang="en-US"/>
          </a:p>
        </p:txBody>
      </p:sp>
    </p:spTree>
    <p:extLst>
      <p:ext uri="{BB962C8B-B14F-4D97-AF65-F5344CB8AC3E}">
        <p14:creationId xmlns:p14="http://schemas.microsoft.com/office/powerpoint/2010/main" val="42328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16A4E-7468-457E-968A-35A003913889}" type="datetimeFigureOut">
              <a:rPr lang="en-US" smtClean="0"/>
              <a:t>8/29/2018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1B31C-4CE2-4A0F-9C64-12988E1DACAB}" type="slidenum">
              <a:rPr lang="en-US" smtClean="0"/>
              <a:t>‹#›</a:t>
            </a:fld>
            <a:endParaRPr lang="en-US"/>
          </a:p>
        </p:txBody>
      </p:sp>
    </p:spTree>
    <p:extLst>
      <p:ext uri="{BB962C8B-B14F-4D97-AF65-F5344CB8AC3E}">
        <p14:creationId xmlns:p14="http://schemas.microsoft.com/office/powerpoint/2010/main" val="2422116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10988" y="914400"/>
            <a:ext cx="8610600" cy="5562600"/>
          </a:xfrm>
        </p:spPr>
        <p:txBody>
          <a:bodyPr>
            <a:noAutofit/>
          </a:bodyPr>
          <a:lstStyle/>
          <a:p>
            <a:r>
              <a:rPr lang="en-US" sz="2400" dirty="0" smtClean="0">
                <a:latin typeface="Tahoma" pitchFamily="34" charset="0"/>
                <a:ea typeface="Tahoma" pitchFamily="34" charset="0"/>
                <a:cs typeface="Tahoma" pitchFamily="34" charset="0"/>
              </a:rPr>
              <a:t>prior </a:t>
            </a:r>
            <a:r>
              <a:rPr lang="en-US" sz="2400" dirty="0">
                <a:latin typeface="Tahoma" pitchFamily="34" charset="0"/>
                <a:ea typeface="Tahoma" pitchFamily="34" charset="0"/>
                <a:cs typeface="Tahoma" pitchFamily="34" charset="0"/>
              </a:rPr>
              <a:t>to von Neumann, special memories (e.g., mercury delay tubes, </a:t>
            </a:r>
            <a:r>
              <a:rPr lang="en-US" sz="2400" dirty="0" smtClean="0">
                <a:latin typeface="Tahoma" pitchFamily="34" charset="0"/>
                <a:ea typeface="Tahoma" pitchFamily="34" charset="0"/>
                <a:cs typeface="Tahoma" pitchFamily="34" charset="0"/>
              </a:rPr>
              <a:t>vacuum tubes</a:t>
            </a:r>
            <a:r>
              <a:rPr lang="en-US" sz="2400" dirty="0">
                <a:latin typeface="Tahoma" pitchFamily="34" charset="0"/>
                <a:ea typeface="Tahoma" pitchFamily="34" charset="0"/>
                <a:cs typeface="Tahoma" pitchFamily="34" charset="0"/>
              </a:rPr>
              <a:t>) were used to store data, and programs were either stored </a:t>
            </a:r>
            <a:r>
              <a:rPr lang="en-US" sz="2400" dirty="0" smtClean="0">
                <a:latin typeface="Tahoma" pitchFamily="34" charset="0"/>
                <a:ea typeface="Tahoma" pitchFamily="34" charset="0"/>
                <a:cs typeface="Tahoma" pitchFamily="34" charset="0"/>
              </a:rPr>
              <a:t>in separate </a:t>
            </a:r>
            <a:r>
              <a:rPr lang="en-US" sz="2400" dirty="0">
                <a:latin typeface="Tahoma" pitchFamily="34" charset="0"/>
                <a:ea typeface="Tahoma" pitchFamily="34" charset="0"/>
                <a:cs typeface="Tahoma" pitchFamily="34" charset="0"/>
              </a:rPr>
              <a:t>memories or physically wired-up on </a:t>
            </a:r>
            <a:r>
              <a:rPr lang="en-US" sz="2400" dirty="0" err="1">
                <a:latin typeface="Tahoma" pitchFamily="34" charset="0"/>
                <a:ea typeface="Tahoma" pitchFamily="34" charset="0"/>
                <a:cs typeface="Tahoma" pitchFamily="34" charset="0"/>
              </a:rPr>
              <a:t>plugboards</a:t>
            </a:r>
            <a:endParaRPr lang="en-US" sz="2400" dirty="0">
              <a:latin typeface="Tahoma" pitchFamily="34" charset="0"/>
              <a:ea typeface="Tahoma" pitchFamily="34" charset="0"/>
              <a:cs typeface="Tahoma" pitchFamily="34" charset="0"/>
            </a:endParaRPr>
          </a:p>
          <a:p>
            <a:pPr marL="0" indent="0">
              <a:buNone/>
            </a:pPr>
            <a:endParaRPr lang="en-US" sz="2400" dirty="0">
              <a:latin typeface="Tahoma" pitchFamily="34" charset="0"/>
              <a:ea typeface="Tahoma" pitchFamily="34" charset="0"/>
              <a:cs typeface="Tahoma" pitchFamily="34" charset="0"/>
            </a:endParaRPr>
          </a:p>
          <a:p>
            <a:r>
              <a:rPr lang="en-US" sz="2400" dirty="0" smtClean="0">
                <a:latin typeface="Tahoma" pitchFamily="34" charset="0"/>
                <a:ea typeface="Tahoma" pitchFamily="34" charset="0"/>
                <a:cs typeface="Tahoma" pitchFamily="34" charset="0"/>
              </a:rPr>
              <a:t>von </a:t>
            </a:r>
            <a:r>
              <a:rPr lang="en-US" sz="2400" dirty="0">
                <a:latin typeface="Tahoma" pitchFamily="34" charset="0"/>
                <a:ea typeface="Tahoma" pitchFamily="34" charset="0"/>
                <a:cs typeface="Tahoma" pitchFamily="34" charset="0"/>
              </a:rPr>
              <a:t>Neumann is credited with the idea of "stored program" computers, </a:t>
            </a:r>
            <a:r>
              <a:rPr lang="en-US" sz="2400" dirty="0" smtClean="0">
                <a:latin typeface="Tahoma" pitchFamily="34" charset="0"/>
                <a:ea typeface="Tahoma" pitchFamily="34" charset="0"/>
                <a:cs typeface="Tahoma" pitchFamily="34" charset="0"/>
              </a:rPr>
              <a:t>where the </a:t>
            </a:r>
            <a:r>
              <a:rPr lang="en-US" sz="2400" dirty="0">
                <a:latin typeface="Tahoma" pitchFamily="34" charset="0"/>
                <a:ea typeface="Tahoma" pitchFamily="34" charset="0"/>
                <a:cs typeface="Tahoma" pitchFamily="34" charset="0"/>
              </a:rPr>
              <a:t>program is stored in the same memory as the data and indeed can </a:t>
            </a:r>
            <a:r>
              <a:rPr lang="en-US" sz="2400" dirty="0" smtClean="0">
                <a:latin typeface="Tahoma" pitchFamily="34" charset="0"/>
                <a:ea typeface="Tahoma" pitchFamily="34" charset="0"/>
                <a:cs typeface="Tahoma" pitchFamily="34" charset="0"/>
              </a:rPr>
              <a:t>be treated </a:t>
            </a:r>
            <a:r>
              <a:rPr lang="en-US" sz="2400" dirty="0">
                <a:latin typeface="Tahoma" pitchFamily="34" charset="0"/>
                <a:ea typeface="Tahoma" pitchFamily="34" charset="0"/>
                <a:cs typeface="Tahoma" pitchFamily="34" charset="0"/>
              </a:rPr>
              <a:t>like data</a:t>
            </a:r>
          </a:p>
          <a:p>
            <a:pPr marL="0" indent="0">
              <a:buNone/>
            </a:pPr>
            <a:r>
              <a:rPr lang="en-US" sz="2400" dirty="0" smtClean="0">
                <a:latin typeface="Tahoma" pitchFamily="34" charset="0"/>
                <a:ea typeface="Tahoma" pitchFamily="34" charset="0"/>
                <a:cs typeface="Tahoma" pitchFamily="34" charset="0"/>
              </a:rPr>
              <a:t>   </a:t>
            </a:r>
            <a:r>
              <a:rPr lang="en-US" sz="2200" dirty="0">
                <a:latin typeface="Tahoma" pitchFamily="34" charset="0"/>
                <a:ea typeface="Tahoma" pitchFamily="34" charset="0"/>
                <a:cs typeface="Tahoma" pitchFamily="34" charset="0"/>
              </a:rPr>
              <a:t>(the idea originated with ENIAC pioneers Eckert and </a:t>
            </a:r>
            <a:r>
              <a:rPr lang="en-US" sz="2200" dirty="0" err="1">
                <a:latin typeface="Tahoma" pitchFamily="34" charset="0"/>
                <a:ea typeface="Tahoma" pitchFamily="34" charset="0"/>
                <a:cs typeface="Tahoma" pitchFamily="34" charset="0"/>
              </a:rPr>
              <a:t>Mauchly</a:t>
            </a:r>
            <a:r>
              <a:rPr lang="en-US" sz="2200" dirty="0">
                <a:latin typeface="Tahoma" pitchFamily="34" charset="0"/>
                <a:ea typeface="Tahoma" pitchFamily="34" charset="0"/>
                <a:cs typeface="Tahoma" pitchFamily="34" charset="0"/>
              </a:rPr>
              <a:t>)</a:t>
            </a:r>
          </a:p>
          <a:p>
            <a:pPr marL="0" indent="0">
              <a:buNone/>
            </a:pPr>
            <a:endParaRPr lang="en-US" sz="2400" dirty="0">
              <a:latin typeface="Tahoma" pitchFamily="34" charset="0"/>
              <a:ea typeface="Tahoma" pitchFamily="34" charset="0"/>
              <a:cs typeface="Tahoma" pitchFamily="34" charset="0"/>
            </a:endParaRP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228600"/>
            <a:ext cx="3830279" cy="523220"/>
          </a:xfrm>
          <a:prstGeom prst="rect">
            <a:avLst/>
          </a:prstGeom>
        </p:spPr>
        <p:txBody>
          <a:bodyPr wrap="none">
            <a:spAutoFit/>
          </a:bodyPr>
          <a:lstStyle/>
          <a:p>
            <a:r>
              <a:rPr lang="en-US" sz="2800" dirty="0">
                <a:latin typeface="Tahoma" pitchFamily="34" charset="0"/>
                <a:ea typeface="Tahoma" pitchFamily="34" charset="0"/>
                <a:cs typeface="Tahoma" pitchFamily="34" charset="0"/>
              </a:rPr>
              <a:t>von Neumann machine</a:t>
            </a:r>
          </a:p>
        </p:txBody>
      </p:sp>
    </p:spTree>
    <p:extLst>
      <p:ext uri="{BB962C8B-B14F-4D97-AF65-F5344CB8AC3E}">
        <p14:creationId xmlns:p14="http://schemas.microsoft.com/office/powerpoint/2010/main" val="2173431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762000"/>
            <a:ext cx="8610600" cy="5562600"/>
          </a:xfrm>
        </p:spPr>
        <p:txBody>
          <a:bodyPr>
            <a:noAutofit/>
          </a:bodyPr>
          <a:lstStyle/>
          <a:p>
            <a:pPr marL="0" indent="0">
              <a:spcBef>
                <a:spcPts val="0"/>
              </a:spcBef>
              <a:spcAft>
                <a:spcPts val="600"/>
              </a:spcAft>
              <a:buNone/>
            </a:pPr>
            <a:r>
              <a:rPr lang="en-US" sz="2400" dirty="0">
                <a:latin typeface="Tahoma" pitchFamily="34" charset="0"/>
                <a:ea typeface="Tahoma" pitchFamily="34" charset="0"/>
                <a:cs typeface="Tahoma" pitchFamily="34" charset="0"/>
              </a:rPr>
              <a:t>S</a:t>
            </a:r>
            <a:r>
              <a:rPr lang="en-US" sz="2400" dirty="0" smtClean="0">
                <a:latin typeface="Tahoma" pitchFamily="34" charset="0"/>
                <a:ea typeface="Tahoma" pitchFamily="34" charset="0"/>
                <a:cs typeface="Tahoma" pitchFamily="34" charset="0"/>
              </a:rPr>
              <a:t>tack </a:t>
            </a:r>
            <a:r>
              <a:rPr lang="en-US" sz="2400" dirty="0">
                <a:latin typeface="Tahoma" pitchFamily="34" charset="0"/>
                <a:ea typeface="Tahoma" pitchFamily="34" charset="0"/>
                <a:cs typeface="Tahoma" pitchFamily="34" charset="0"/>
              </a:rPr>
              <a:t>M</a:t>
            </a:r>
            <a:r>
              <a:rPr lang="en-US" sz="2400" dirty="0" smtClean="0">
                <a:latin typeface="Tahoma" pitchFamily="34" charset="0"/>
                <a:ea typeface="Tahoma" pitchFamily="34" charset="0"/>
                <a:cs typeface="Tahoma" pitchFamily="34" charset="0"/>
              </a:rPr>
              <a:t>achine</a:t>
            </a:r>
          </a:p>
          <a:p>
            <a:pPr marL="0" indent="0">
              <a:spcBef>
                <a:spcPts val="0"/>
              </a:spcBef>
              <a:spcAft>
                <a:spcPts val="1200"/>
              </a:spcAft>
              <a:buNone/>
            </a:pPr>
            <a:endParaRPr lang="en-US" sz="2400" dirty="0">
              <a:latin typeface="Tahoma" pitchFamily="34" charset="0"/>
              <a:ea typeface="Tahoma" pitchFamily="34" charset="0"/>
              <a:cs typeface="Tahoma" pitchFamily="34" charset="0"/>
            </a:endParaRP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57576" y="1367646"/>
            <a:ext cx="3124200" cy="539586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835826" y="1367646"/>
            <a:ext cx="876300" cy="369332"/>
          </a:xfrm>
          <a:prstGeom prst="rect">
            <a:avLst/>
          </a:prstGeom>
          <a:noFill/>
        </p:spPr>
        <p:txBody>
          <a:bodyPr wrap="square" lIns="0" tIns="0" rIns="0" bIns="0" rtlCol="0">
            <a:spAutoFit/>
          </a:bodyPr>
          <a:lstStyle/>
          <a:p>
            <a:pPr algn="ctr"/>
            <a:r>
              <a:rPr lang="en-US" sz="2400" dirty="0" smtClean="0"/>
              <a:t>CPU</a:t>
            </a:r>
            <a:endParaRPr lang="en-US" sz="2400" dirty="0"/>
          </a:p>
        </p:txBody>
      </p:sp>
      <p:cxnSp>
        <p:nvCxnSpPr>
          <p:cNvPr id="7" name="Straight Connector 6"/>
          <p:cNvCxnSpPr/>
          <p:nvPr/>
        </p:nvCxnSpPr>
        <p:spPr>
          <a:xfrm rot="16200000">
            <a:off x="1574229" y="3027290"/>
            <a:ext cx="523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a:off x="1574231" y="2219518"/>
            <a:ext cx="523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2460472" y="2475406"/>
            <a:ext cx="4" cy="322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835832" y="2798130"/>
            <a:ext cx="624640" cy="4799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35828" y="1932002"/>
            <a:ext cx="624648" cy="5434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1866383" y="2551194"/>
            <a:ext cx="173131" cy="2342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04154" y="2415833"/>
            <a:ext cx="97591" cy="2342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38113" y="2196292"/>
            <a:ext cx="279232" cy="830997"/>
          </a:xfrm>
          <a:prstGeom prst="rect">
            <a:avLst/>
          </a:prstGeom>
          <a:noFill/>
        </p:spPr>
        <p:txBody>
          <a:bodyPr wrap="square" lIns="0" tIns="0" rIns="0" bIns="0" rtlCol="0">
            <a:spAutoFit/>
          </a:bodyPr>
          <a:lstStyle/>
          <a:p>
            <a:pPr algn="ctr"/>
            <a:r>
              <a:rPr lang="en-US" dirty="0" smtClean="0"/>
              <a:t>A</a:t>
            </a:r>
          </a:p>
          <a:p>
            <a:pPr algn="ctr"/>
            <a:r>
              <a:rPr lang="en-US" dirty="0" smtClean="0"/>
              <a:t>L</a:t>
            </a:r>
          </a:p>
          <a:p>
            <a:pPr algn="ctr"/>
            <a:r>
              <a:rPr lang="en-US" dirty="0" smtClean="0"/>
              <a:t>U</a:t>
            </a:r>
            <a:endParaRPr lang="en-US" dirty="0"/>
          </a:p>
        </p:txBody>
      </p:sp>
      <p:sp>
        <p:nvSpPr>
          <p:cNvPr id="15" name="Rectangle 14"/>
          <p:cNvSpPr/>
          <p:nvPr/>
        </p:nvSpPr>
        <p:spPr>
          <a:xfrm>
            <a:off x="1622265" y="3629205"/>
            <a:ext cx="1295400" cy="1416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1873178" y="4676210"/>
            <a:ext cx="876300" cy="369332"/>
          </a:xfrm>
          <a:prstGeom prst="rect">
            <a:avLst/>
          </a:prstGeom>
          <a:noFill/>
        </p:spPr>
        <p:txBody>
          <a:bodyPr wrap="square" lIns="0" tIns="0" rIns="0" bIns="0" rtlCol="0">
            <a:spAutoFit/>
          </a:bodyPr>
          <a:lstStyle/>
          <a:p>
            <a:pPr algn="ctr"/>
            <a:r>
              <a:rPr lang="en-US" sz="2400" dirty="0" smtClean="0"/>
              <a:t>STACK</a:t>
            </a:r>
            <a:endParaRPr lang="en-US" sz="2400" dirty="0"/>
          </a:p>
        </p:txBody>
      </p:sp>
      <p:sp>
        <p:nvSpPr>
          <p:cNvPr id="17" name="TextBox 16"/>
          <p:cNvSpPr txBox="1"/>
          <p:nvPr/>
        </p:nvSpPr>
        <p:spPr>
          <a:xfrm>
            <a:off x="1883203" y="5410200"/>
            <a:ext cx="856247" cy="369332"/>
          </a:xfrm>
          <a:prstGeom prst="rect">
            <a:avLst/>
          </a:prstGeom>
          <a:noFill/>
          <a:ln w="19050">
            <a:solidFill>
              <a:schemeClr val="tx1"/>
            </a:solidFill>
          </a:ln>
        </p:spPr>
        <p:txBody>
          <a:bodyPr wrap="square" lIns="0" tIns="0" rIns="0" bIns="0" rtlCol="0">
            <a:spAutoFit/>
          </a:bodyPr>
          <a:lstStyle/>
          <a:p>
            <a:pPr algn="ctr"/>
            <a:r>
              <a:rPr lang="en-US" sz="2400" dirty="0" smtClean="0"/>
              <a:t>PC</a:t>
            </a:r>
            <a:endParaRPr lang="en-US" sz="2400" dirty="0"/>
          </a:p>
        </p:txBody>
      </p:sp>
      <p:sp>
        <p:nvSpPr>
          <p:cNvPr id="18" name="TextBox 17"/>
          <p:cNvSpPr txBox="1"/>
          <p:nvPr/>
        </p:nvSpPr>
        <p:spPr>
          <a:xfrm>
            <a:off x="1873178" y="6102820"/>
            <a:ext cx="876300" cy="369332"/>
          </a:xfrm>
          <a:prstGeom prst="rect">
            <a:avLst/>
          </a:prstGeom>
          <a:noFill/>
          <a:ln w="19050">
            <a:solidFill>
              <a:schemeClr val="tx1"/>
            </a:solidFill>
          </a:ln>
        </p:spPr>
        <p:txBody>
          <a:bodyPr wrap="square" lIns="0" tIns="0" rIns="0" bIns="0" rtlCol="0">
            <a:spAutoFit/>
          </a:bodyPr>
          <a:lstStyle/>
          <a:p>
            <a:pPr algn="ctr"/>
            <a:r>
              <a:rPr lang="en-US" sz="2400" dirty="0" smtClean="0"/>
              <a:t>IR</a:t>
            </a:r>
            <a:endParaRPr lang="en-US" sz="2400" dirty="0"/>
          </a:p>
        </p:txBody>
      </p:sp>
      <p:cxnSp>
        <p:nvCxnSpPr>
          <p:cNvPr id="20" name="Straight Connector 19"/>
          <p:cNvCxnSpPr/>
          <p:nvPr/>
        </p:nvCxnSpPr>
        <p:spPr>
          <a:xfrm>
            <a:off x="1663627" y="4010504"/>
            <a:ext cx="1295397"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1663629" y="4337373"/>
            <a:ext cx="1295397" cy="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2460466" y="2620978"/>
            <a:ext cx="761999" cy="1"/>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3222465" y="2620979"/>
            <a:ext cx="0" cy="1259194"/>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flipH="1">
            <a:off x="2917665" y="3880173"/>
            <a:ext cx="30480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flipH="1">
            <a:off x="1165065" y="4184973"/>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flipH="1">
            <a:off x="1469865" y="3880173"/>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V="1">
            <a:off x="1469865" y="3038103"/>
            <a:ext cx="0" cy="84207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flipV="1">
            <a:off x="1469865" y="3016477"/>
            <a:ext cx="365961" cy="216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flipV="1">
            <a:off x="1165065" y="2219518"/>
            <a:ext cx="0" cy="1965455"/>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a:off x="1165065" y="2219518"/>
            <a:ext cx="67076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Rectangle 66"/>
          <p:cNvSpPr/>
          <p:nvPr/>
        </p:nvSpPr>
        <p:spPr>
          <a:xfrm>
            <a:off x="396339" y="162580"/>
            <a:ext cx="3741152" cy="523220"/>
          </a:xfrm>
          <a:prstGeom prst="rect">
            <a:avLst/>
          </a:prstGeom>
        </p:spPr>
        <p:txBody>
          <a:bodyPr wrap="none">
            <a:spAutoFit/>
          </a:bodyPr>
          <a:lstStyle/>
          <a:p>
            <a:pPr>
              <a:spcBef>
                <a:spcPts val="176"/>
              </a:spcBef>
              <a:spcAft>
                <a:spcPts val="1800"/>
              </a:spcAft>
            </a:pPr>
            <a:r>
              <a:rPr lang="en-US" sz="2800" dirty="0">
                <a:latin typeface="Tahoma" pitchFamily="34" charset="0"/>
                <a:ea typeface="Tahoma" pitchFamily="34" charset="0"/>
                <a:cs typeface="Tahoma" pitchFamily="34" charset="0"/>
              </a:rPr>
              <a:t>Varieties of processors</a:t>
            </a:r>
          </a:p>
        </p:txBody>
      </p:sp>
      <p:graphicFrame>
        <p:nvGraphicFramePr>
          <p:cNvPr id="76" name="Table 75"/>
          <p:cNvGraphicFramePr>
            <a:graphicFrameLocks noGrp="1"/>
          </p:cNvGraphicFramePr>
          <p:nvPr>
            <p:extLst>
              <p:ext uri="{D42A27DB-BD31-4B8C-83A1-F6EECF244321}">
                <p14:modId xmlns:p14="http://schemas.microsoft.com/office/powerpoint/2010/main" val="280778995"/>
              </p:ext>
            </p:extLst>
          </p:nvPr>
        </p:nvGraphicFramePr>
        <p:xfrm>
          <a:off x="5003132" y="5096980"/>
          <a:ext cx="3836068" cy="1752600"/>
        </p:xfrm>
        <a:graphic>
          <a:graphicData uri="http://schemas.openxmlformats.org/drawingml/2006/table">
            <a:tbl>
              <a:tblPr firstRow="1" bandRow="1">
                <a:tableStyleId>{2D5ABB26-0587-4C30-8999-92F81FD0307C}</a:tableStyleId>
              </a:tblPr>
              <a:tblGrid>
                <a:gridCol w="1092868">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37160">
                <a:tc>
                  <a:txBody>
                    <a:bodyPr/>
                    <a:lstStyle/>
                    <a:p>
                      <a:r>
                        <a:rPr lang="en-US" sz="1700" dirty="0" smtClean="0"/>
                        <a:t>ALU</a:t>
                      </a:r>
                      <a:endParaRPr lang="en-US" sz="1700" dirty="0"/>
                    </a:p>
                  </a:txBody>
                  <a:tcPr/>
                </a:tc>
                <a:tc>
                  <a:txBody>
                    <a:bodyPr/>
                    <a:lstStyle/>
                    <a:p>
                      <a:r>
                        <a:rPr lang="en-US" sz="1700" dirty="0" smtClean="0"/>
                        <a:t>Arithmetic Logic Unit</a:t>
                      </a:r>
                      <a:endParaRPr lang="en-US" sz="1700" dirty="0"/>
                    </a:p>
                  </a:txBody>
                  <a:tcPr/>
                </a:tc>
                <a:extLst>
                  <a:ext uri="{0D108BD9-81ED-4DB2-BD59-A6C34878D82A}">
                    <a16:rowId xmlns:a16="http://schemas.microsoft.com/office/drawing/2014/main" val="10000"/>
                  </a:ext>
                </a:extLst>
              </a:tr>
              <a:tr h="338819">
                <a:tc>
                  <a:txBody>
                    <a:bodyPr/>
                    <a:lstStyle/>
                    <a:p>
                      <a:r>
                        <a:rPr lang="en-US" sz="1700" dirty="0" smtClean="0"/>
                        <a:t>PC</a:t>
                      </a:r>
                      <a:endParaRPr lang="en-US" sz="1700" dirty="0"/>
                    </a:p>
                  </a:txBody>
                  <a:tcPr/>
                </a:tc>
                <a:tc>
                  <a:txBody>
                    <a:bodyPr/>
                    <a:lstStyle/>
                    <a:p>
                      <a:r>
                        <a:rPr lang="en-US" sz="1700" dirty="0" smtClean="0"/>
                        <a:t>Program Counter</a:t>
                      </a:r>
                      <a:endParaRPr lang="en-US" sz="1700" dirty="0"/>
                    </a:p>
                  </a:txBody>
                  <a:tcPr/>
                </a:tc>
                <a:extLst>
                  <a:ext uri="{0D108BD9-81ED-4DB2-BD59-A6C34878D82A}">
                    <a16:rowId xmlns:a16="http://schemas.microsoft.com/office/drawing/2014/main" val="10001"/>
                  </a:ext>
                </a:extLst>
              </a:tr>
              <a:tr h="338819">
                <a:tc>
                  <a:txBody>
                    <a:bodyPr/>
                    <a:lstStyle/>
                    <a:p>
                      <a:r>
                        <a:rPr lang="en-US" sz="1700" dirty="0" smtClean="0"/>
                        <a:t>MAR</a:t>
                      </a:r>
                      <a:endParaRPr lang="en-US" sz="1700" dirty="0"/>
                    </a:p>
                  </a:txBody>
                  <a:tcPr/>
                </a:tc>
                <a:tc>
                  <a:txBody>
                    <a:bodyPr/>
                    <a:lstStyle/>
                    <a:p>
                      <a:r>
                        <a:rPr lang="en-US" sz="1700" dirty="0" smtClean="0"/>
                        <a:t>Memory Address Register</a:t>
                      </a:r>
                      <a:endParaRPr lang="en-US" sz="1700" dirty="0"/>
                    </a:p>
                  </a:txBody>
                  <a:tcPr/>
                </a:tc>
                <a:extLst>
                  <a:ext uri="{0D108BD9-81ED-4DB2-BD59-A6C34878D82A}">
                    <a16:rowId xmlns:a16="http://schemas.microsoft.com/office/drawing/2014/main" val="10002"/>
                  </a:ext>
                </a:extLst>
              </a:tr>
              <a:tr h="338819">
                <a:tc>
                  <a:txBody>
                    <a:bodyPr/>
                    <a:lstStyle/>
                    <a:p>
                      <a:r>
                        <a:rPr lang="en-US" sz="1700" dirty="0" smtClean="0"/>
                        <a:t>MDR</a:t>
                      </a:r>
                      <a:endParaRPr lang="en-US" sz="1700" dirty="0"/>
                    </a:p>
                  </a:txBody>
                  <a:tcPr/>
                </a:tc>
                <a:tc>
                  <a:txBody>
                    <a:bodyPr/>
                    <a:lstStyle/>
                    <a:p>
                      <a:r>
                        <a:rPr lang="en-US" sz="1700" dirty="0" smtClean="0"/>
                        <a:t>Memory</a:t>
                      </a:r>
                      <a:r>
                        <a:rPr lang="en-US" sz="1700" baseline="0" dirty="0" smtClean="0"/>
                        <a:t> Data Register</a:t>
                      </a:r>
                      <a:endParaRPr lang="en-US" sz="1700" dirty="0"/>
                    </a:p>
                  </a:txBody>
                  <a:tcPr/>
                </a:tc>
                <a:extLst>
                  <a:ext uri="{0D108BD9-81ED-4DB2-BD59-A6C34878D82A}">
                    <a16:rowId xmlns:a16="http://schemas.microsoft.com/office/drawing/2014/main" val="10003"/>
                  </a:ext>
                </a:extLst>
              </a:tr>
              <a:tr h="338819">
                <a:tc>
                  <a:txBody>
                    <a:bodyPr/>
                    <a:lstStyle/>
                    <a:p>
                      <a:r>
                        <a:rPr lang="en-US" sz="1700" dirty="0" smtClean="0"/>
                        <a:t>IR</a:t>
                      </a:r>
                      <a:endParaRPr lang="en-US" sz="1700" dirty="0"/>
                    </a:p>
                  </a:txBody>
                  <a:tcPr/>
                </a:tc>
                <a:tc>
                  <a:txBody>
                    <a:bodyPr/>
                    <a:lstStyle/>
                    <a:p>
                      <a:r>
                        <a:rPr lang="en-US" sz="1700" dirty="0" smtClean="0"/>
                        <a:t>Instruction Register</a:t>
                      </a:r>
                      <a:endParaRPr lang="en-US" sz="1700" dirty="0"/>
                    </a:p>
                  </a:txBody>
                  <a:tcPr/>
                </a:tc>
                <a:extLst>
                  <a:ext uri="{0D108BD9-81ED-4DB2-BD59-A6C34878D82A}">
                    <a16:rowId xmlns:a16="http://schemas.microsoft.com/office/drawing/2014/main" val="10004"/>
                  </a:ext>
                </a:extLst>
              </a:tr>
            </a:tbl>
          </a:graphicData>
        </a:graphic>
      </p:graphicFrame>
      <p:sp>
        <p:nvSpPr>
          <p:cNvPr id="77" name="Rectangle 76"/>
          <p:cNvSpPr/>
          <p:nvPr/>
        </p:nvSpPr>
        <p:spPr>
          <a:xfrm>
            <a:off x="4892842" y="1443477"/>
            <a:ext cx="381000" cy="1244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4890837" y="1542918"/>
            <a:ext cx="290763" cy="1015663"/>
          </a:xfrm>
          <a:prstGeom prst="rect">
            <a:avLst/>
          </a:prstGeom>
          <a:noFill/>
          <a:ln w="19050">
            <a:noFill/>
          </a:ln>
        </p:spPr>
        <p:txBody>
          <a:bodyPr wrap="square" rtlCol="0">
            <a:spAutoFit/>
          </a:bodyPr>
          <a:lstStyle/>
          <a:p>
            <a:pPr>
              <a:spcBef>
                <a:spcPts val="600"/>
              </a:spcBef>
            </a:pPr>
            <a:r>
              <a:rPr lang="en-US" sz="2000" dirty="0" smtClean="0"/>
              <a:t>M</a:t>
            </a:r>
          </a:p>
          <a:p>
            <a:r>
              <a:rPr lang="en-US" sz="2000" dirty="0"/>
              <a:t>A</a:t>
            </a:r>
            <a:endParaRPr lang="en-US" sz="2000" dirty="0" smtClean="0"/>
          </a:p>
          <a:p>
            <a:pPr>
              <a:spcAft>
                <a:spcPts val="1200"/>
              </a:spcAft>
            </a:pPr>
            <a:r>
              <a:rPr lang="en-US" sz="2000" dirty="0"/>
              <a:t>R</a:t>
            </a:r>
          </a:p>
        </p:txBody>
      </p:sp>
      <p:sp>
        <p:nvSpPr>
          <p:cNvPr id="79" name="Rectangle 78"/>
          <p:cNvSpPr/>
          <p:nvPr/>
        </p:nvSpPr>
        <p:spPr>
          <a:xfrm>
            <a:off x="4955005" y="3705035"/>
            <a:ext cx="381000" cy="1416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TextBox 79"/>
          <p:cNvSpPr txBox="1"/>
          <p:nvPr/>
        </p:nvSpPr>
        <p:spPr>
          <a:xfrm>
            <a:off x="4953000" y="3804476"/>
            <a:ext cx="290763" cy="1015663"/>
          </a:xfrm>
          <a:prstGeom prst="rect">
            <a:avLst/>
          </a:prstGeom>
          <a:noFill/>
          <a:ln w="19050">
            <a:noFill/>
          </a:ln>
        </p:spPr>
        <p:txBody>
          <a:bodyPr wrap="square" rtlCol="0">
            <a:spAutoFit/>
          </a:bodyPr>
          <a:lstStyle/>
          <a:p>
            <a:pPr>
              <a:spcBef>
                <a:spcPts val="600"/>
              </a:spcBef>
            </a:pPr>
            <a:r>
              <a:rPr lang="en-US" sz="2000" dirty="0" smtClean="0"/>
              <a:t>M</a:t>
            </a:r>
          </a:p>
          <a:p>
            <a:r>
              <a:rPr lang="en-US" sz="2000" dirty="0" smtClean="0"/>
              <a:t>D</a:t>
            </a:r>
          </a:p>
          <a:p>
            <a:pPr>
              <a:spcAft>
                <a:spcPts val="1200"/>
              </a:spcAft>
            </a:pPr>
            <a:r>
              <a:rPr lang="en-US" sz="2000" dirty="0"/>
              <a:t>R</a:t>
            </a:r>
          </a:p>
        </p:txBody>
      </p:sp>
      <p:sp>
        <p:nvSpPr>
          <p:cNvPr id="81" name="Rectangle 80"/>
          <p:cNvSpPr/>
          <p:nvPr/>
        </p:nvSpPr>
        <p:spPr>
          <a:xfrm>
            <a:off x="6093994" y="1439127"/>
            <a:ext cx="1219200" cy="36778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TextBox 81"/>
          <p:cNvSpPr txBox="1"/>
          <p:nvPr/>
        </p:nvSpPr>
        <p:spPr>
          <a:xfrm>
            <a:off x="6148136" y="2949231"/>
            <a:ext cx="1110916" cy="307777"/>
          </a:xfrm>
          <a:prstGeom prst="rect">
            <a:avLst/>
          </a:prstGeom>
          <a:noFill/>
          <a:ln w="19050">
            <a:noFill/>
          </a:ln>
        </p:spPr>
        <p:txBody>
          <a:bodyPr wrap="square" lIns="0" tIns="0" rIns="0" bIns="0" rtlCol="0">
            <a:spAutoFit/>
          </a:bodyPr>
          <a:lstStyle/>
          <a:p>
            <a:pPr algn="ctr"/>
            <a:r>
              <a:rPr lang="en-US" sz="2000" dirty="0" smtClean="0"/>
              <a:t>Memory</a:t>
            </a:r>
            <a:endParaRPr lang="en-US" sz="2000" dirty="0"/>
          </a:p>
        </p:txBody>
      </p:sp>
      <p:cxnSp>
        <p:nvCxnSpPr>
          <p:cNvPr id="84" name="Straight Arrow Connector 83"/>
          <p:cNvCxnSpPr/>
          <p:nvPr/>
        </p:nvCxnSpPr>
        <p:spPr>
          <a:xfrm>
            <a:off x="4116695" y="2015638"/>
            <a:ext cx="76010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a:xfrm>
            <a:off x="5273842" y="2036107"/>
            <a:ext cx="8201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p:nvPr/>
        </p:nvCxnSpPr>
        <p:spPr>
          <a:xfrm flipV="1">
            <a:off x="4116695" y="4268899"/>
            <a:ext cx="836305" cy="17825"/>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a:off x="5336005" y="4286724"/>
            <a:ext cx="757989" cy="0"/>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183528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762000"/>
            <a:ext cx="8610600" cy="5562600"/>
          </a:xfrm>
        </p:spPr>
        <p:txBody>
          <a:bodyPr>
            <a:noAutofit/>
          </a:bodyPr>
          <a:lstStyle/>
          <a:p>
            <a:pPr marL="0" indent="0">
              <a:spcBef>
                <a:spcPts val="0"/>
              </a:spcBef>
              <a:spcAft>
                <a:spcPts val="600"/>
              </a:spcAft>
              <a:buNone/>
            </a:pPr>
            <a:r>
              <a:rPr lang="en-US" sz="2400" dirty="0" smtClean="0">
                <a:latin typeface="Tahoma" pitchFamily="34" charset="0"/>
                <a:ea typeface="Tahoma" pitchFamily="34" charset="0"/>
                <a:cs typeface="Tahoma" pitchFamily="34" charset="0"/>
              </a:rPr>
              <a:t>Load/Store Machine</a:t>
            </a:r>
          </a:p>
          <a:p>
            <a:pPr marL="0" indent="0">
              <a:spcBef>
                <a:spcPts val="0"/>
              </a:spcBef>
              <a:spcAft>
                <a:spcPts val="1200"/>
              </a:spcAft>
              <a:buNone/>
            </a:pPr>
            <a:endParaRPr lang="en-US" sz="2400" dirty="0">
              <a:latin typeface="Tahoma" pitchFamily="34" charset="0"/>
              <a:ea typeface="Tahoma" pitchFamily="34" charset="0"/>
              <a:cs typeface="Tahoma" pitchFamily="34" charset="0"/>
            </a:endParaRP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57576" y="1367646"/>
            <a:ext cx="3124200" cy="539586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835826" y="1367646"/>
            <a:ext cx="876300" cy="369332"/>
          </a:xfrm>
          <a:prstGeom prst="rect">
            <a:avLst/>
          </a:prstGeom>
          <a:noFill/>
        </p:spPr>
        <p:txBody>
          <a:bodyPr wrap="square" lIns="0" tIns="0" rIns="0" bIns="0" rtlCol="0">
            <a:spAutoFit/>
          </a:bodyPr>
          <a:lstStyle/>
          <a:p>
            <a:pPr algn="ctr"/>
            <a:r>
              <a:rPr lang="en-US" sz="2400" dirty="0" smtClean="0"/>
              <a:t>CPU</a:t>
            </a:r>
            <a:endParaRPr lang="en-US" sz="2400" dirty="0"/>
          </a:p>
        </p:txBody>
      </p:sp>
      <p:cxnSp>
        <p:nvCxnSpPr>
          <p:cNvPr id="7" name="Straight Connector 6"/>
          <p:cNvCxnSpPr/>
          <p:nvPr/>
        </p:nvCxnSpPr>
        <p:spPr>
          <a:xfrm rot="16200000">
            <a:off x="1574229" y="3027290"/>
            <a:ext cx="523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a:off x="1574231" y="2219518"/>
            <a:ext cx="523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2460472" y="2475406"/>
            <a:ext cx="4" cy="322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835832" y="2798130"/>
            <a:ext cx="624640" cy="4799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35828" y="1932002"/>
            <a:ext cx="624648" cy="5434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1866383" y="2551194"/>
            <a:ext cx="173131" cy="2342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04154" y="2415833"/>
            <a:ext cx="97591" cy="2342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38113" y="2196292"/>
            <a:ext cx="279232" cy="830997"/>
          </a:xfrm>
          <a:prstGeom prst="rect">
            <a:avLst/>
          </a:prstGeom>
          <a:noFill/>
        </p:spPr>
        <p:txBody>
          <a:bodyPr wrap="square" lIns="0" tIns="0" rIns="0" bIns="0" rtlCol="0">
            <a:spAutoFit/>
          </a:bodyPr>
          <a:lstStyle/>
          <a:p>
            <a:pPr algn="ctr"/>
            <a:r>
              <a:rPr lang="en-US" dirty="0" smtClean="0"/>
              <a:t>A</a:t>
            </a:r>
          </a:p>
          <a:p>
            <a:pPr algn="ctr"/>
            <a:r>
              <a:rPr lang="en-US" dirty="0" smtClean="0"/>
              <a:t>L</a:t>
            </a:r>
          </a:p>
          <a:p>
            <a:pPr algn="ctr"/>
            <a:r>
              <a:rPr lang="en-US" dirty="0" smtClean="0"/>
              <a:t>U</a:t>
            </a:r>
            <a:endParaRPr lang="en-US" dirty="0"/>
          </a:p>
        </p:txBody>
      </p:sp>
      <p:sp>
        <p:nvSpPr>
          <p:cNvPr id="15" name="Rectangle 14"/>
          <p:cNvSpPr/>
          <p:nvPr/>
        </p:nvSpPr>
        <p:spPr>
          <a:xfrm>
            <a:off x="1622265" y="3560730"/>
            <a:ext cx="1295400" cy="1416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1697604" y="3984563"/>
            <a:ext cx="1264819" cy="307777"/>
          </a:xfrm>
          <a:prstGeom prst="rect">
            <a:avLst/>
          </a:prstGeom>
          <a:noFill/>
        </p:spPr>
        <p:txBody>
          <a:bodyPr wrap="square" lIns="0" tIns="0" rIns="0" bIns="0" rtlCol="0">
            <a:spAutoFit/>
          </a:bodyPr>
          <a:lstStyle/>
          <a:p>
            <a:pPr algn="ctr"/>
            <a:r>
              <a:rPr lang="en-US" sz="2000" dirty="0" smtClean="0"/>
              <a:t>REGISTER</a:t>
            </a:r>
            <a:endParaRPr lang="en-US" sz="2000" dirty="0"/>
          </a:p>
        </p:txBody>
      </p:sp>
      <p:sp>
        <p:nvSpPr>
          <p:cNvPr id="17" name="TextBox 16"/>
          <p:cNvSpPr txBox="1"/>
          <p:nvPr/>
        </p:nvSpPr>
        <p:spPr>
          <a:xfrm>
            <a:off x="1883203" y="5410200"/>
            <a:ext cx="856247" cy="369332"/>
          </a:xfrm>
          <a:prstGeom prst="rect">
            <a:avLst/>
          </a:prstGeom>
          <a:noFill/>
          <a:ln w="19050">
            <a:solidFill>
              <a:schemeClr val="tx1"/>
            </a:solidFill>
          </a:ln>
        </p:spPr>
        <p:txBody>
          <a:bodyPr wrap="square" lIns="0" tIns="0" rIns="0" bIns="0" rtlCol="0">
            <a:spAutoFit/>
          </a:bodyPr>
          <a:lstStyle/>
          <a:p>
            <a:pPr algn="ctr"/>
            <a:r>
              <a:rPr lang="en-US" sz="2400" dirty="0" smtClean="0"/>
              <a:t>PC</a:t>
            </a:r>
            <a:endParaRPr lang="en-US" sz="2400" dirty="0"/>
          </a:p>
        </p:txBody>
      </p:sp>
      <p:sp>
        <p:nvSpPr>
          <p:cNvPr id="18" name="TextBox 17"/>
          <p:cNvSpPr txBox="1"/>
          <p:nvPr/>
        </p:nvSpPr>
        <p:spPr>
          <a:xfrm>
            <a:off x="1873178" y="6102820"/>
            <a:ext cx="876300" cy="369332"/>
          </a:xfrm>
          <a:prstGeom prst="rect">
            <a:avLst/>
          </a:prstGeom>
          <a:noFill/>
          <a:ln w="19050">
            <a:solidFill>
              <a:schemeClr val="tx1"/>
            </a:solidFill>
          </a:ln>
        </p:spPr>
        <p:txBody>
          <a:bodyPr wrap="square" lIns="0" tIns="0" rIns="0" bIns="0" rtlCol="0">
            <a:spAutoFit/>
          </a:bodyPr>
          <a:lstStyle/>
          <a:p>
            <a:pPr algn="ctr"/>
            <a:r>
              <a:rPr lang="en-US" sz="2400" dirty="0" smtClean="0"/>
              <a:t>IR</a:t>
            </a:r>
            <a:endParaRPr lang="en-US" sz="2400" dirty="0"/>
          </a:p>
        </p:txBody>
      </p:sp>
      <p:cxnSp>
        <p:nvCxnSpPr>
          <p:cNvPr id="34" name="Straight Connector 33"/>
          <p:cNvCxnSpPr/>
          <p:nvPr/>
        </p:nvCxnSpPr>
        <p:spPr>
          <a:xfrm>
            <a:off x="2460466" y="2620978"/>
            <a:ext cx="761999" cy="1"/>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3222465" y="2620979"/>
            <a:ext cx="0" cy="1259194"/>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flipH="1">
            <a:off x="2917665" y="3880173"/>
            <a:ext cx="30480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flipH="1">
            <a:off x="1165065" y="4537982"/>
            <a:ext cx="457200" cy="0"/>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flipH="1">
            <a:off x="1469865" y="3880173"/>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V="1">
            <a:off x="1469865" y="3038103"/>
            <a:ext cx="0" cy="842070"/>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flipV="1">
            <a:off x="1469865" y="3016477"/>
            <a:ext cx="365961" cy="216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flipV="1">
            <a:off x="1165065" y="2219519"/>
            <a:ext cx="0" cy="2305393"/>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a:off x="1165065" y="2219518"/>
            <a:ext cx="67076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Rectangle 66"/>
          <p:cNvSpPr/>
          <p:nvPr/>
        </p:nvSpPr>
        <p:spPr>
          <a:xfrm>
            <a:off x="403400" y="175500"/>
            <a:ext cx="3741152" cy="523220"/>
          </a:xfrm>
          <a:prstGeom prst="rect">
            <a:avLst/>
          </a:prstGeom>
        </p:spPr>
        <p:txBody>
          <a:bodyPr wrap="none">
            <a:spAutoFit/>
          </a:bodyPr>
          <a:lstStyle/>
          <a:p>
            <a:pPr>
              <a:spcBef>
                <a:spcPts val="176"/>
              </a:spcBef>
              <a:spcAft>
                <a:spcPts val="1800"/>
              </a:spcAft>
            </a:pPr>
            <a:r>
              <a:rPr lang="en-US" sz="2800" dirty="0">
                <a:latin typeface="Tahoma" pitchFamily="34" charset="0"/>
                <a:ea typeface="Tahoma" pitchFamily="34" charset="0"/>
                <a:cs typeface="Tahoma" pitchFamily="34" charset="0"/>
              </a:rPr>
              <a:t>Varieties of processors</a:t>
            </a:r>
          </a:p>
        </p:txBody>
      </p:sp>
      <p:graphicFrame>
        <p:nvGraphicFramePr>
          <p:cNvPr id="76" name="Table 75"/>
          <p:cNvGraphicFramePr>
            <a:graphicFrameLocks noGrp="1"/>
          </p:cNvGraphicFramePr>
          <p:nvPr>
            <p:extLst>
              <p:ext uri="{D42A27DB-BD31-4B8C-83A1-F6EECF244321}">
                <p14:modId xmlns:p14="http://schemas.microsoft.com/office/powerpoint/2010/main" val="1842562001"/>
              </p:ext>
            </p:extLst>
          </p:nvPr>
        </p:nvGraphicFramePr>
        <p:xfrm>
          <a:off x="5003132" y="5096980"/>
          <a:ext cx="3836068" cy="1752600"/>
        </p:xfrm>
        <a:graphic>
          <a:graphicData uri="http://schemas.openxmlformats.org/drawingml/2006/table">
            <a:tbl>
              <a:tblPr firstRow="1" bandRow="1">
                <a:tableStyleId>{2D5ABB26-0587-4C30-8999-92F81FD0307C}</a:tableStyleId>
              </a:tblPr>
              <a:tblGrid>
                <a:gridCol w="1092868">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37160">
                <a:tc>
                  <a:txBody>
                    <a:bodyPr/>
                    <a:lstStyle/>
                    <a:p>
                      <a:r>
                        <a:rPr lang="en-US" sz="1700" dirty="0" smtClean="0"/>
                        <a:t>ALU</a:t>
                      </a:r>
                      <a:endParaRPr lang="en-US" sz="1700" dirty="0"/>
                    </a:p>
                  </a:txBody>
                  <a:tcPr/>
                </a:tc>
                <a:tc>
                  <a:txBody>
                    <a:bodyPr/>
                    <a:lstStyle/>
                    <a:p>
                      <a:r>
                        <a:rPr lang="en-US" sz="1700" dirty="0" smtClean="0"/>
                        <a:t>Arithmetic Logic Unit</a:t>
                      </a:r>
                      <a:endParaRPr lang="en-US" sz="1700" dirty="0"/>
                    </a:p>
                  </a:txBody>
                  <a:tcPr/>
                </a:tc>
                <a:extLst>
                  <a:ext uri="{0D108BD9-81ED-4DB2-BD59-A6C34878D82A}">
                    <a16:rowId xmlns:a16="http://schemas.microsoft.com/office/drawing/2014/main" val="10000"/>
                  </a:ext>
                </a:extLst>
              </a:tr>
              <a:tr h="338819">
                <a:tc>
                  <a:txBody>
                    <a:bodyPr/>
                    <a:lstStyle/>
                    <a:p>
                      <a:r>
                        <a:rPr lang="en-US" sz="1700" dirty="0" smtClean="0"/>
                        <a:t>PC</a:t>
                      </a:r>
                      <a:endParaRPr lang="en-US" sz="1700" dirty="0"/>
                    </a:p>
                  </a:txBody>
                  <a:tcPr/>
                </a:tc>
                <a:tc>
                  <a:txBody>
                    <a:bodyPr/>
                    <a:lstStyle/>
                    <a:p>
                      <a:r>
                        <a:rPr lang="en-US" sz="1700" dirty="0" smtClean="0"/>
                        <a:t>Program Counter</a:t>
                      </a:r>
                      <a:endParaRPr lang="en-US" sz="1700" dirty="0"/>
                    </a:p>
                  </a:txBody>
                  <a:tcPr/>
                </a:tc>
                <a:extLst>
                  <a:ext uri="{0D108BD9-81ED-4DB2-BD59-A6C34878D82A}">
                    <a16:rowId xmlns:a16="http://schemas.microsoft.com/office/drawing/2014/main" val="10001"/>
                  </a:ext>
                </a:extLst>
              </a:tr>
              <a:tr h="338819">
                <a:tc>
                  <a:txBody>
                    <a:bodyPr/>
                    <a:lstStyle/>
                    <a:p>
                      <a:r>
                        <a:rPr lang="en-US" sz="1700" dirty="0" smtClean="0"/>
                        <a:t>MAR</a:t>
                      </a:r>
                      <a:endParaRPr lang="en-US" sz="1700" dirty="0"/>
                    </a:p>
                  </a:txBody>
                  <a:tcPr/>
                </a:tc>
                <a:tc>
                  <a:txBody>
                    <a:bodyPr/>
                    <a:lstStyle/>
                    <a:p>
                      <a:r>
                        <a:rPr lang="en-US" sz="1700" dirty="0" smtClean="0"/>
                        <a:t>Memory Address Register</a:t>
                      </a:r>
                      <a:endParaRPr lang="en-US" sz="1700" dirty="0"/>
                    </a:p>
                  </a:txBody>
                  <a:tcPr/>
                </a:tc>
                <a:extLst>
                  <a:ext uri="{0D108BD9-81ED-4DB2-BD59-A6C34878D82A}">
                    <a16:rowId xmlns:a16="http://schemas.microsoft.com/office/drawing/2014/main" val="10002"/>
                  </a:ext>
                </a:extLst>
              </a:tr>
              <a:tr h="338819">
                <a:tc>
                  <a:txBody>
                    <a:bodyPr/>
                    <a:lstStyle/>
                    <a:p>
                      <a:r>
                        <a:rPr lang="en-US" sz="1700" dirty="0" smtClean="0"/>
                        <a:t>MDR</a:t>
                      </a:r>
                      <a:endParaRPr lang="en-US" sz="1700" dirty="0"/>
                    </a:p>
                  </a:txBody>
                  <a:tcPr/>
                </a:tc>
                <a:tc>
                  <a:txBody>
                    <a:bodyPr/>
                    <a:lstStyle/>
                    <a:p>
                      <a:r>
                        <a:rPr lang="en-US" sz="1700" dirty="0" smtClean="0"/>
                        <a:t>Memory</a:t>
                      </a:r>
                      <a:r>
                        <a:rPr lang="en-US" sz="1700" baseline="0" dirty="0" smtClean="0"/>
                        <a:t> Data Register</a:t>
                      </a:r>
                      <a:endParaRPr lang="en-US" sz="1700" dirty="0"/>
                    </a:p>
                  </a:txBody>
                  <a:tcPr/>
                </a:tc>
                <a:extLst>
                  <a:ext uri="{0D108BD9-81ED-4DB2-BD59-A6C34878D82A}">
                    <a16:rowId xmlns:a16="http://schemas.microsoft.com/office/drawing/2014/main" val="10003"/>
                  </a:ext>
                </a:extLst>
              </a:tr>
              <a:tr h="338819">
                <a:tc>
                  <a:txBody>
                    <a:bodyPr/>
                    <a:lstStyle/>
                    <a:p>
                      <a:r>
                        <a:rPr lang="en-US" sz="1700" dirty="0" smtClean="0"/>
                        <a:t>IR</a:t>
                      </a:r>
                      <a:endParaRPr lang="en-US" sz="1700" dirty="0"/>
                    </a:p>
                  </a:txBody>
                  <a:tcPr/>
                </a:tc>
                <a:tc>
                  <a:txBody>
                    <a:bodyPr/>
                    <a:lstStyle/>
                    <a:p>
                      <a:r>
                        <a:rPr lang="en-US" sz="1700" dirty="0" smtClean="0"/>
                        <a:t>Instruction Register</a:t>
                      </a:r>
                      <a:endParaRPr lang="en-US" sz="1700" dirty="0"/>
                    </a:p>
                  </a:txBody>
                  <a:tcPr/>
                </a:tc>
                <a:extLst>
                  <a:ext uri="{0D108BD9-81ED-4DB2-BD59-A6C34878D82A}">
                    <a16:rowId xmlns:a16="http://schemas.microsoft.com/office/drawing/2014/main" val="10004"/>
                  </a:ext>
                </a:extLst>
              </a:tr>
            </a:tbl>
          </a:graphicData>
        </a:graphic>
      </p:graphicFrame>
      <p:sp>
        <p:nvSpPr>
          <p:cNvPr id="77" name="Rectangle 76"/>
          <p:cNvSpPr/>
          <p:nvPr/>
        </p:nvSpPr>
        <p:spPr>
          <a:xfrm>
            <a:off x="4892842" y="1443477"/>
            <a:ext cx="381000" cy="1244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4890837" y="1542918"/>
            <a:ext cx="290763" cy="1015663"/>
          </a:xfrm>
          <a:prstGeom prst="rect">
            <a:avLst/>
          </a:prstGeom>
          <a:noFill/>
          <a:ln w="19050">
            <a:noFill/>
          </a:ln>
        </p:spPr>
        <p:txBody>
          <a:bodyPr wrap="square" rtlCol="0">
            <a:spAutoFit/>
          </a:bodyPr>
          <a:lstStyle/>
          <a:p>
            <a:pPr>
              <a:spcBef>
                <a:spcPts val="600"/>
              </a:spcBef>
            </a:pPr>
            <a:r>
              <a:rPr lang="en-US" sz="2000" dirty="0" smtClean="0"/>
              <a:t>M</a:t>
            </a:r>
          </a:p>
          <a:p>
            <a:r>
              <a:rPr lang="en-US" sz="2000" dirty="0"/>
              <a:t>A</a:t>
            </a:r>
            <a:endParaRPr lang="en-US" sz="2000" dirty="0" smtClean="0"/>
          </a:p>
          <a:p>
            <a:pPr>
              <a:spcAft>
                <a:spcPts val="1200"/>
              </a:spcAft>
            </a:pPr>
            <a:r>
              <a:rPr lang="en-US" sz="2000" dirty="0"/>
              <a:t>R</a:t>
            </a:r>
          </a:p>
        </p:txBody>
      </p:sp>
      <p:sp>
        <p:nvSpPr>
          <p:cNvPr id="79" name="Rectangle 78"/>
          <p:cNvSpPr/>
          <p:nvPr/>
        </p:nvSpPr>
        <p:spPr>
          <a:xfrm>
            <a:off x="4955005" y="3705035"/>
            <a:ext cx="381000" cy="141633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TextBox 79"/>
          <p:cNvSpPr txBox="1"/>
          <p:nvPr/>
        </p:nvSpPr>
        <p:spPr>
          <a:xfrm>
            <a:off x="4953000" y="3804476"/>
            <a:ext cx="290763" cy="1015663"/>
          </a:xfrm>
          <a:prstGeom prst="rect">
            <a:avLst/>
          </a:prstGeom>
          <a:noFill/>
          <a:ln w="19050">
            <a:noFill/>
          </a:ln>
        </p:spPr>
        <p:txBody>
          <a:bodyPr wrap="square" rtlCol="0">
            <a:spAutoFit/>
          </a:bodyPr>
          <a:lstStyle/>
          <a:p>
            <a:pPr>
              <a:spcBef>
                <a:spcPts val="600"/>
              </a:spcBef>
            </a:pPr>
            <a:r>
              <a:rPr lang="en-US" sz="2000" dirty="0" smtClean="0"/>
              <a:t>M</a:t>
            </a:r>
          </a:p>
          <a:p>
            <a:r>
              <a:rPr lang="en-US" sz="2000" dirty="0" smtClean="0"/>
              <a:t>D</a:t>
            </a:r>
          </a:p>
          <a:p>
            <a:pPr>
              <a:spcAft>
                <a:spcPts val="1200"/>
              </a:spcAft>
            </a:pPr>
            <a:r>
              <a:rPr lang="en-US" sz="2000" dirty="0"/>
              <a:t>R</a:t>
            </a:r>
          </a:p>
        </p:txBody>
      </p:sp>
      <p:sp>
        <p:nvSpPr>
          <p:cNvPr id="81" name="Rectangle 80"/>
          <p:cNvSpPr/>
          <p:nvPr/>
        </p:nvSpPr>
        <p:spPr>
          <a:xfrm>
            <a:off x="6093994" y="1439127"/>
            <a:ext cx="1219200" cy="36778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TextBox 81"/>
          <p:cNvSpPr txBox="1"/>
          <p:nvPr/>
        </p:nvSpPr>
        <p:spPr>
          <a:xfrm>
            <a:off x="6148136" y="2949231"/>
            <a:ext cx="1110916" cy="307777"/>
          </a:xfrm>
          <a:prstGeom prst="rect">
            <a:avLst/>
          </a:prstGeom>
          <a:noFill/>
          <a:ln w="19050">
            <a:noFill/>
          </a:ln>
        </p:spPr>
        <p:txBody>
          <a:bodyPr wrap="square" lIns="0" tIns="0" rIns="0" bIns="0" rtlCol="0">
            <a:spAutoFit/>
          </a:bodyPr>
          <a:lstStyle/>
          <a:p>
            <a:pPr algn="ctr"/>
            <a:r>
              <a:rPr lang="en-US" sz="2000" dirty="0" smtClean="0"/>
              <a:t>Memory</a:t>
            </a:r>
            <a:endParaRPr lang="en-US" sz="2000" dirty="0"/>
          </a:p>
        </p:txBody>
      </p:sp>
      <p:cxnSp>
        <p:nvCxnSpPr>
          <p:cNvPr id="84" name="Straight Arrow Connector 83"/>
          <p:cNvCxnSpPr/>
          <p:nvPr/>
        </p:nvCxnSpPr>
        <p:spPr>
          <a:xfrm>
            <a:off x="4116695" y="2015638"/>
            <a:ext cx="76010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a:xfrm>
            <a:off x="5273842" y="2036107"/>
            <a:ext cx="8201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1" name="Straight Arrow Connector 90"/>
          <p:cNvCxnSpPr/>
          <p:nvPr/>
        </p:nvCxnSpPr>
        <p:spPr>
          <a:xfrm flipV="1">
            <a:off x="4116695" y="4268899"/>
            <a:ext cx="836305" cy="17825"/>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a:off x="5336005" y="4286724"/>
            <a:ext cx="757989" cy="0"/>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
        <p:nvSpPr>
          <p:cNvPr id="42" name="TextBox 41"/>
          <p:cNvSpPr txBox="1"/>
          <p:nvPr/>
        </p:nvSpPr>
        <p:spPr>
          <a:xfrm>
            <a:off x="1684935" y="4371024"/>
            <a:ext cx="1264819" cy="307777"/>
          </a:xfrm>
          <a:prstGeom prst="rect">
            <a:avLst/>
          </a:prstGeom>
          <a:noFill/>
        </p:spPr>
        <p:txBody>
          <a:bodyPr wrap="square" lIns="0" tIns="0" rIns="0" bIns="0" rtlCol="0">
            <a:spAutoFit/>
          </a:bodyPr>
          <a:lstStyle/>
          <a:p>
            <a:pPr algn="ctr"/>
            <a:r>
              <a:rPr lang="en-US" sz="2000" dirty="0" smtClean="0"/>
              <a:t>FILE</a:t>
            </a:r>
            <a:endParaRPr lang="en-US" sz="2000" dirty="0"/>
          </a:p>
        </p:txBody>
      </p:sp>
    </p:spTree>
    <p:extLst>
      <p:ext uri="{BB962C8B-B14F-4D97-AF65-F5344CB8AC3E}">
        <p14:creationId xmlns:p14="http://schemas.microsoft.com/office/powerpoint/2010/main" val="3853381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228600"/>
            <a:ext cx="8610600" cy="6096000"/>
          </a:xfrm>
        </p:spPr>
        <p:txBody>
          <a:bodyPr>
            <a:noAutofit/>
          </a:bodyPr>
          <a:lstStyle/>
          <a:p>
            <a:pPr marL="0" indent="0">
              <a:spcAft>
                <a:spcPts val="1200"/>
              </a:spcAft>
              <a:buNone/>
            </a:pPr>
            <a:r>
              <a:rPr lang="en-US" sz="2400" dirty="0" smtClean="0">
                <a:latin typeface="Tahoma" pitchFamily="34" charset="0"/>
                <a:ea typeface="Tahoma" pitchFamily="34" charset="0"/>
                <a:cs typeface="Tahoma" pitchFamily="34" charset="0"/>
              </a:rPr>
              <a:t>Closer </a:t>
            </a:r>
            <a:r>
              <a:rPr lang="en-US" sz="2400" dirty="0">
                <a:latin typeface="Tahoma" pitchFamily="34" charset="0"/>
                <a:ea typeface="Tahoma" pitchFamily="34" charset="0"/>
                <a:cs typeface="Tahoma" pitchFamily="34" charset="0"/>
              </a:rPr>
              <a:t>view of CPU - central processing </a:t>
            </a:r>
            <a:r>
              <a:rPr lang="en-US" sz="2400" dirty="0" smtClean="0">
                <a:latin typeface="Tahoma" pitchFamily="34" charset="0"/>
                <a:ea typeface="Tahoma" pitchFamily="34" charset="0"/>
                <a:cs typeface="Tahoma" pitchFamily="34" charset="0"/>
              </a:rPr>
              <a:t>unit</a:t>
            </a:r>
            <a:endParaRPr lang="en-US" sz="2400" dirty="0">
              <a:latin typeface="Tahoma" pitchFamily="34" charset="0"/>
              <a:ea typeface="Tahoma" pitchFamily="34" charset="0"/>
              <a:cs typeface="Tahoma" pitchFamily="34" charset="0"/>
            </a:endParaRPr>
          </a:p>
          <a:p>
            <a:pPr marL="0" indent="0">
              <a:buNone/>
            </a:pPr>
            <a:r>
              <a:rPr lang="en-US" sz="2400" dirty="0" smtClean="0">
                <a:latin typeface="Tahoma" pitchFamily="34" charset="0"/>
                <a:ea typeface="Tahoma" pitchFamily="34" charset="0"/>
                <a:cs typeface="Tahoma" pitchFamily="34" charset="0"/>
              </a:rPr>
              <a:t>data </a:t>
            </a:r>
            <a:r>
              <a:rPr lang="en-US" sz="2400" dirty="0">
                <a:latin typeface="Tahoma" pitchFamily="34" charset="0"/>
                <a:ea typeface="Tahoma" pitchFamily="34" charset="0"/>
                <a:cs typeface="Tahoma" pitchFamily="34" charset="0"/>
              </a:rPr>
              <a:t>path</a:t>
            </a:r>
          </a:p>
          <a:p>
            <a:pPr lvl="1" indent="-342900">
              <a:buFont typeface="Arial" pitchFamily="34" charset="0"/>
              <a:buChar char="•"/>
            </a:pPr>
            <a:r>
              <a:rPr lang="en-US" sz="2400" dirty="0" smtClean="0">
                <a:latin typeface="Tahoma" pitchFamily="34" charset="0"/>
                <a:ea typeface="Tahoma" pitchFamily="34" charset="0"/>
                <a:cs typeface="Tahoma" pitchFamily="34" charset="0"/>
              </a:rPr>
              <a:t>data </a:t>
            </a:r>
            <a:r>
              <a:rPr lang="en-US" sz="2400" dirty="0">
                <a:latin typeface="Tahoma" pitchFamily="34" charset="0"/>
                <a:ea typeface="Tahoma" pitchFamily="34" charset="0"/>
                <a:cs typeface="Tahoma" pitchFamily="34" charset="0"/>
              </a:rPr>
              <a:t>registers such as ACC (accumulator) or set of </a:t>
            </a:r>
            <a:r>
              <a:rPr lang="en-US" sz="2400" dirty="0" smtClean="0">
                <a:latin typeface="Tahoma" pitchFamily="34" charset="0"/>
                <a:ea typeface="Tahoma" pitchFamily="34" charset="0"/>
                <a:cs typeface="Tahoma" pitchFamily="34" charset="0"/>
              </a:rPr>
              <a:t>general </a:t>
            </a:r>
            <a:r>
              <a:rPr lang="en-US" sz="2400" dirty="0">
                <a:latin typeface="Tahoma" pitchFamily="34" charset="0"/>
                <a:ea typeface="Tahoma" pitchFamily="34" charset="0"/>
                <a:cs typeface="Tahoma" pitchFamily="34" charset="0"/>
              </a:rPr>
              <a:t>registers</a:t>
            </a:r>
          </a:p>
          <a:p>
            <a:pPr lvl="1" indent="-342900">
              <a:buFont typeface="Arial" pitchFamily="34" charset="0"/>
              <a:buChar char="•"/>
            </a:pPr>
            <a:r>
              <a:rPr lang="en-US" sz="2400" dirty="0" smtClean="0">
                <a:latin typeface="Tahoma" pitchFamily="34" charset="0"/>
                <a:ea typeface="Tahoma" pitchFamily="34" charset="0"/>
                <a:cs typeface="Tahoma" pitchFamily="34" charset="0"/>
              </a:rPr>
              <a:t>address </a:t>
            </a:r>
            <a:r>
              <a:rPr lang="en-US" sz="2400" dirty="0">
                <a:latin typeface="Tahoma" pitchFamily="34" charset="0"/>
                <a:ea typeface="Tahoma" pitchFamily="34" charset="0"/>
                <a:cs typeface="Tahoma" pitchFamily="34" charset="0"/>
              </a:rPr>
              <a:t>registers such as SP (stack pointer) and </a:t>
            </a:r>
            <a:r>
              <a:rPr lang="en-US" sz="2400" dirty="0" err="1">
                <a:latin typeface="Tahoma" pitchFamily="34" charset="0"/>
                <a:ea typeface="Tahoma" pitchFamily="34" charset="0"/>
                <a:cs typeface="Tahoma" pitchFamily="34" charset="0"/>
              </a:rPr>
              <a:t>Xn</a:t>
            </a:r>
            <a:r>
              <a:rPr lang="en-US" sz="2400" dirty="0">
                <a:latin typeface="Tahoma" pitchFamily="34" charset="0"/>
                <a:ea typeface="Tahoma" pitchFamily="34" charset="0"/>
                <a:cs typeface="Tahoma" pitchFamily="34" charset="0"/>
              </a:rPr>
              <a:t> (index </a:t>
            </a:r>
            <a:r>
              <a:rPr lang="en-US" sz="2400" dirty="0" smtClean="0">
                <a:latin typeface="Tahoma" pitchFamily="34" charset="0"/>
                <a:ea typeface="Tahoma" pitchFamily="34" charset="0"/>
                <a:cs typeface="Tahoma" pitchFamily="34" charset="0"/>
              </a:rPr>
              <a:t>registers)</a:t>
            </a:r>
          </a:p>
          <a:p>
            <a:pPr lvl="1" indent="-342900">
              <a:buFont typeface="Arial" pitchFamily="34" charset="0"/>
              <a:buChar char="•"/>
            </a:pPr>
            <a:r>
              <a:rPr lang="en-US" sz="2400" dirty="0" smtClean="0">
                <a:latin typeface="Tahoma" pitchFamily="34" charset="0"/>
                <a:ea typeface="Tahoma" pitchFamily="34" charset="0"/>
                <a:cs typeface="Tahoma" pitchFamily="34" charset="0"/>
              </a:rPr>
              <a:t>ALU </a:t>
            </a:r>
            <a:r>
              <a:rPr lang="en-US" sz="2400" dirty="0">
                <a:latin typeface="Tahoma" pitchFamily="34" charset="0"/>
                <a:ea typeface="Tahoma" pitchFamily="34" charset="0"/>
                <a:cs typeface="Tahoma" pitchFamily="34" charset="0"/>
              </a:rPr>
              <a:t>(arithmetic and logic unit) which executes operations</a:t>
            </a:r>
          </a:p>
          <a:p>
            <a:pPr lvl="1" indent="-342900">
              <a:buFont typeface="Arial" pitchFamily="34" charset="0"/>
              <a:buChar char="•"/>
            </a:pPr>
            <a:r>
              <a:rPr lang="en-US" sz="2400" dirty="0" smtClean="0">
                <a:latin typeface="Tahoma" pitchFamily="34" charset="0"/>
                <a:ea typeface="Tahoma" pitchFamily="34" charset="0"/>
                <a:cs typeface="Tahoma" pitchFamily="34" charset="0"/>
              </a:rPr>
              <a:t>internal </a:t>
            </a:r>
            <a:r>
              <a:rPr lang="en-US" sz="2400" dirty="0">
                <a:latin typeface="Tahoma" pitchFamily="34" charset="0"/>
                <a:ea typeface="Tahoma" pitchFamily="34" charset="0"/>
                <a:cs typeface="Tahoma" pitchFamily="34" charset="0"/>
              </a:rPr>
              <a:t>buses (transfer paths)</a:t>
            </a:r>
          </a:p>
          <a:p>
            <a:pPr marL="0" indent="0">
              <a:buNone/>
            </a:pPr>
            <a:endParaRPr lang="en-US" sz="2400" dirty="0">
              <a:latin typeface="Tahoma" pitchFamily="34" charset="0"/>
              <a:ea typeface="Tahoma" pitchFamily="34" charset="0"/>
              <a:cs typeface="Tahoma" pitchFamily="34" charset="0"/>
            </a:endParaRPr>
          </a:p>
          <a:p>
            <a:pPr marL="0" indent="0">
              <a:buNone/>
            </a:pPr>
            <a:r>
              <a:rPr lang="en-US" sz="2400" dirty="0">
                <a:latin typeface="Tahoma" pitchFamily="34" charset="0"/>
                <a:ea typeface="Tahoma" pitchFamily="34" charset="0"/>
                <a:cs typeface="Tahoma" pitchFamily="34" charset="0"/>
              </a:rPr>
              <a:t>  </a:t>
            </a: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6633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228600"/>
            <a:ext cx="8610600" cy="6096000"/>
          </a:xfrm>
        </p:spPr>
        <p:txBody>
          <a:bodyPr>
            <a:noAutofit/>
          </a:bodyPr>
          <a:lstStyle/>
          <a:p>
            <a:pPr marL="0" indent="0">
              <a:spcAft>
                <a:spcPts val="1200"/>
              </a:spcAft>
              <a:buNone/>
            </a:pPr>
            <a:r>
              <a:rPr lang="en-US" sz="2400" dirty="0" smtClean="0">
                <a:latin typeface="Tahoma" pitchFamily="34" charset="0"/>
                <a:ea typeface="Tahoma" pitchFamily="34" charset="0"/>
                <a:cs typeface="Tahoma" pitchFamily="34" charset="0"/>
              </a:rPr>
              <a:t>Closer </a:t>
            </a:r>
            <a:r>
              <a:rPr lang="en-US" sz="2400" dirty="0">
                <a:latin typeface="Tahoma" pitchFamily="34" charset="0"/>
                <a:ea typeface="Tahoma" pitchFamily="34" charset="0"/>
                <a:cs typeface="Tahoma" pitchFamily="34" charset="0"/>
              </a:rPr>
              <a:t>view of CPU - central processing unit </a:t>
            </a:r>
            <a:endParaRPr lang="en-US" sz="2400" dirty="0" smtClean="0">
              <a:latin typeface="Tahoma" pitchFamily="34" charset="0"/>
              <a:ea typeface="Tahoma" pitchFamily="34" charset="0"/>
              <a:cs typeface="Tahoma" pitchFamily="34" charset="0"/>
            </a:endParaRPr>
          </a:p>
          <a:p>
            <a:pPr marL="0" indent="0">
              <a:buNone/>
            </a:pPr>
            <a:r>
              <a:rPr lang="en-US" sz="2400" dirty="0" smtClean="0">
                <a:latin typeface="Tahoma" pitchFamily="34" charset="0"/>
                <a:ea typeface="Tahoma" pitchFamily="34" charset="0"/>
                <a:cs typeface="Tahoma" pitchFamily="34" charset="0"/>
              </a:rPr>
              <a:t>memory </a:t>
            </a:r>
            <a:r>
              <a:rPr lang="en-US" sz="2400" dirty="0">
                <a:latin typeface="Tahoma" pitchFamily="34" charset="0"/>
                <a:ea typeface="Tahoma" pitchFamily="34" charset="0"/>
                <a:cs typeface="Tahoma" pitchFamily="34" charset="0"/>
              </a:rPr>
              <a:t>bus interface / BIU (bus interface unit)</a:t>
            </a:r>
          </a:p>
          <a:p>
            <a:pPr lvl="1">
              <a:buFont typeface="Arial" pitchFamily="34" charset="0"/>
              <a:buChar char="•"/>
            </a:pPr>
            <a:r>
              <a:rPr lang="en-US" sz="2400" dirty="0" smtClean="0">
                <a:latin typeface="Tahoma" pitchFamily="34" charset="0"/>
                <a:ea typeface="Tahoma" pitchFamily="34" charset="0"/>
                <a:cs typeface="Tahoma" pitchFamily="34" charset="0"/>
              </a:rPr>
              <a:t>MAR </a:t>
            </a:r>
            <a:r>
              <a:rPr lang="en-US" sz="2400" dirty="0">
                <a:latin typeface="Tahoma" pitchFamily="34" charset="0"/>
                <a:ea typeface="Tahoma" pitchFamily="34" charset="0"/>
                <a:cs typeface="Tahoma" pitchFamily="34" charset="0"/>
              </a:rPr>
              <a:t>(memory address </a:t>
            </a:r>
            <a:r>
              <a:rPr lang="en-US" sz="2400" dirty="0" smtClean="0">
                <a:latin typeface="Tahoma" pitchFamily="34" charset="0"/>
                <a:ea typeface="Tahoma" pitchFamily="34" charset="0"/>
                <a:cs typeface="Tahoma" pitchFamily="34" charset="0"/>
              </a:rPr>
              <a:t>register) – a CPU register </a:t>
            </a:r>
            <a:r>
              <a:rPr lang="en-US" sz="2400" dirty="0">
                <a:latin typeface="Tahoma" panose="020B0604030504040204" pitchFamily="34" charset="0"/>
                <a:ea typeface="Tahoma" panose="020B0604030504040204" pitchFamily="34" charset="0"/>
                <a:cs typeface="Tahoma" panose="020B0604030504040204" pitchFamily="34" charset="0"/>
              </a:rPr>
              <a:t>that either stores </a:t>
            </a:r>
            <a:r>
              <a:rPr lang="en-US" sz="2400" dirty="0" smtClean="0">
                <a:latin typeface="Tahoma" panose="020B0604030504040204" pitchFamily="34" charset="0"/>
                <a:ea typeface="Tahoma" panose="020B0604030504040204" pitchFamily="34" charset="0"/>
                <a:cs typeface="Tahoma" panose="020B0604030504040204" pitchFamily="34" charset="0"/>
              </a:rPr>
              <a:t>the memory address from </a:t>
            </a:r>
            <a:r>
              <a:rPr lang="en-US" sz="2400" dirty="0">
                <a:latin typeface="Tahoma" panose="020B0604030504040204" pitchFamily="34" charset="0"/>
                <a:ea typeface="Tahoma" panose="020B0604030504040204" pitchFamily="34" charset="0"/>
                <a:cs typeface="Tahoma" panose="020B0604030504040204" pitchFamily="34" charset="0"/>
              </a:rPr>
              <a:t>which data will be fetched to the CPU or the address to which data will be sent and stored</a:t>
            </a:r>
          </a:p>
          <a:p>
            <a:pPr lvl="1">
              <a:buFont typeface="Arial" pitchFamily="34" charset="0"/>
              <a:buChar char="•"/>
            </a:pPr>
            <a:r>
              <a:rPr lang="en-US" sz="2400" dirty="0" smtClean="0">
                <a:latin typeface="Tahoma" pitchFamily="34" charset="0"/>
                <a:ea typeface="Tahoma" pitchFamily="34" charset="0"/>
                <a:cs typeface="Tahoma" pitchFamily="34" charset="0"/>
              </a:rPr>
              <a:t>MDR </a:t>
            </a:r>
            <a:r>
              <a:rPr lang="en-US" sz="2400" dirty="0">
                <a:latin typeface="Tahoma" pitchFamily="34" charset="0"/>
                <a:ea typeface="Tahoma" pitchFamily="34" charset="0"/>
                <a:cs typeface="Tahoma" pitchFamily="34" charset="0"/>
              </a:rPr>
              <a:t>(memory data </a:t>
            </a:r>
            <a:r>
              <a:rPr lang="en-US" sz="2400" dirty="0" smtClean="0">
                <a:latin typeface="Tahoma" pitchFamily="34" charset="0"/>
                <a:ea typeface="Tahoma" pitchFamily="34" charset="0"/>
                <a:cs typeface="Tahoma" pitchFamily="34" charset="0"/>
              </a:rPr>
              <a:t>register -- </a:t>
            </a:r>
            <a:r>
              <a:rPr lang="en-US" sz="2400" dirty="0">
                <a:latin typeface="Tahoma" pitchFamily="34" charset="0"/>
                <a:ea typeface="Tahoma" pitchFamily="34" charset="0"/>
                <a:cs typeface="Tahoma" pitchFamily="34" charset="0"/>
              </a:rPr>
              <a:t>perhaps better called memory _buffer_ </a:t>
            </a:r>
            <a:r>
              <a:rPr lang="en-US" sz="2400" dirty="0" err="1" smtClean="0">
                <a:latin typeface="Tahoma" pitchFamily="34" charset="0"/>
                <a:ea typeface="Tahoma" pitchFamily="34" charset="0"/>
                <a:cs typeface="Tahoma" pitchFamily="34" charset="0"/>
              </a:rPr>
              <a:t>reg</a:t>
            </a:r>
            <a:r>
              <a:rPr lang="en-US" sz="2400" dirty="0" smtClean="0">
                <a:latin typeface="Tahoma" pitchFamily="34" charset="0"/>
                <a:ea typeface="Tahoma" pitchFamily="34" charset="0"/>
                <a:cs typeface="Tahoma" pitchFamily="34" charset="0"/>
              </a:rPr>
              <a:t>) – a CPU register </a:t>
            </a:r>
            <a:r>
              <a:rPr lang="en-US" sz="2400" dirty="0">
                <a:latin typeface="Tahoma" pitchFamily="34" charset="0"/>
                <a:ea typeface="Tahoma" pitchFamily="34" charset="0"/>
                <a:cs typeface="Tahoma" pitchFamily="34" charset="0"/>
              </a:rPr>
              <a:t>that contains the data to be stored in memory or the data after a fetch from memory</a:t>
            </a:r>
            <a:r>
              <a:rPr lang="en-US" sz="2400" dirty="0" smtClean="0"/>
              <a:t>.</a:t>
            </a:r>
            <a:endParaRPr lang="en-US" sz="2400" dirty="0">
              <a:latin typeface="Tahoma" pitchFamily="34" charset="0"/>
              <a:ea typeface="Tahoma" pitchFamily="34" charset="0"/>
              <a:cs typeface="Tahoma" pitchFamily="34" charset="0"/>
            </a:endParaRPr>
          </a:p>
          <a:p>
            <a:pPr marL="0" indent="0">
              <a:buNone/>
            </a:pPr>
            <a:endParaRPr lang="en-US" sz="2400" dirty="0">
              <a:latin typeface="Tahoma" pitchFamily="34" charset="0"/>
              <a:ea typeface="Tahoma" pitchFamily="34" charset="0"/>
              <a:cs typeface="Tahoma" pitchFamily="34" charset="0"/>
            </a:endParaRP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4282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228600"/>
            <a:ext cx="8610600" cy="6096000"/>
          </a:xfrm>
        </p:spPr>
        <p:txBody>
          <a:bodyPr>
            <a:noAutofit/>
          </a:bodyPr>
          <a:lstStyle/>
          <a:p>
            <a:pPr marL="0" indent="0">
              <a:spcAft>
                <a:spcPts val="1200"/>
              </a:spcAft>
              <a:buNone/>
            </a:pPr>
            <a:r>
              <a:rPr lang="en-US" sz="2400" dirty="0" smtClean="0">
                <a:latin typeface="Tahoma" pitchFamily="34" charset="0"/>
                <a:ea typeface="Tahoma" pitchFamily="34" charset="0"/>
                <a:cs typeface="Tahoma" pitchFamily="34" charset="0"/>
              </a:rPr>
              <a:t>Closer </a:t>
            </a:r>
            <a:r>
              <a:rPr lang="en-US" sz="2400" dirty="0">
                <a:latin typeface="Tahoma" pitchFamily="34" charset="0"/>
                <a:ea typeface="Tahoma" pitchFamily="34" charset="0"/>
                <a:cs typeface="Tahoma" pitchFamily="34" charset="0"/>
              </a:rPr>
              <a:t>view of CPU - central processing unit </a:t>
            </a:r>
            <a:endParaRPr lang="en-US" sz="2400" dirty="0" smtClean="0">
              <a:latin typeface="Tahoma" pitchFamily="34" charset="0"/>
              <a:ea typeface="Tahoma" pitchFamily="34" charset="0"/>
              <a:cs typeface="Tahoma" pitchFamily="34" charset="0"/>
            </a:endParaRPr>
          </a:p>
          <a:p>
            <a:pPr marL="0" indent="0">
              <a:buNone/>
            </a:pPr>
            <a:r>
              <a:rPr lang="en-US" sz="2400" dirty="0" smtClean="0">
                <a:latin typeface="Tahoma" pitchFamily="34" charset="0"/>
                <a:ea typeface="Tahoma" pitchFamily="34" charset="0"/>
                <a:cs typeface="Tahoma" pitchFamily="34" charset="0"/>
              </a:rPr>
              <a:t>control</a:t>
            </a:r>
            <a:endParaRPr lang="en-US" sz="2400" dirty="0">
              <a:latin typeface="Tahoma" pitchFamily="34" charset="0"/>
              <a:ea typeface="Tahoma" pitchFamily="34" charset="0"/>
              <a:cs typeface="Tahoma" pitchFamily="34" charset="0"/>
            </a:endParaRPr>
          </a:p>
          <a:p>
            <a:pPr lvl="1" indent="-342900">
              <a:buFont typeface="Arial" pitchFamily="34" charset="0"/>
              <a:buChar char="•"/>
            </a:pPr>
            <a:r>
              <a:rPr lang="en-US" sz="2400" dirty="0" smtClean="0">
                <a:latin typeface="Tahoma" pitchFamily="34" charset="0"/>
                <a:ea typeface="Tahoma" pitchFamily="34" charset="0"/>
                <a:cs typeface="Tahoma" pitchFamily="34" charset="0"/>
              </a:rPr>
              <a:t>PC </a:t>
            </a:r>
            <a:r>
              <a:rPr lang="en-US" sz="2400" dirty="0">
                <a:latin typeface="Tahoma" pitchFamily="34" charset="0"/>
                <a:ea typeface="Tahoma" pitchFamily="34" charset="0"/>
                <a:cs typeface="Tahoma" pitchFamily="34" charset="0"/>
              </a:rPr>
              <a:t>(program counter) - points to next instruction (x86 calls it the IP </a:t>
            </a:r>
            <a:r>
              <a:rPr lang="en-US" sz="2400" dirty="0" smtClean="0">
                <a:latin typeface="Tahoma" pitchFamily="34" charset="0"/>
                <a:ea typeface="Tahoma" pitchFamily="34" charset="0"/>
                <a:cs typeface="Tahoma" pitchFamily="34" charset="0"/>
              </a:rPr>
              <a:t>== instruction </a:t>
            </a:r>
            <a:r>
              <a:rPr lang="en-US" sz="2400" dirty="0">
                <a:latin typeface="Tahoma" pitchFamily="34" charset="0"/>
                <a:ea typeface="Tahoma" pitchFamily="34" charset="0"/>
                <a:cs typeface="Tahoma" pitchFamily="34" charset="0"/>
              </a:rPr>
              <a:t>pointer)</a:t>
            </a:r>
          </a:p>
          <a:p>
            <a:pPr lvl="1" indent="-342900">
              <a:buFont typeface="Arial" pitchFamily="34" charset="0"/>
              <a:buChar char="•"/>
            </a:pPr>
            <a:r>
              <a:rPr lang="en-US" sz="2400" dirty="0" smtClean="0">
                <a:latin typeface="Tahoma" pitchFamily="34" charset="0"/>
                <a:ea typeface="Tahoma" pitchFamily="34" charset="0"/>
                <a:cs typeface="Tahoma" pitchFamily="34" charset="0"/>
              </a:rPr>
              <a:t>IR </a:t>
            </a:r>
            <a:r>
              <a:rPr lang="en-US" sz="2400" dirty="0">
                <a:latin typeface="Tahoma" pitchFamily="34" charset="0"/>
                <a:ea typeface="Tahoma" pitchFamily="34" charset="0"/>
                <a:cs typeface="Tahoma" pitchFamily="34" charset="0"/>
              </a:rPr>
              <a:t>(instruction register) - holds current </a:t>
            </a:r>
            <a:r>
              <a:rPr lang="en-US" sz="2400" dirty="0" smtClean="0">
                <a:latin typeface="Tahoma" pitchFamily="34" charset="0"/>
                <a:ea typeface="Tahoma" pitchFamily="34" charset="0"/>
                <a:cs typeface="Tahoma" pitchFamily="34" charset="0"/>
              </a:rPr>
              <a:t>instruction</a:t>
            </a:r>
          </a:p>
          <a:p>
            <a:pPr lvl="1" indent="-342900">
              <a:buFont typeface="Arial" pitchFamily="34" charset="0"/>
              <a:buChar char="•"/>
            </a:pPr>
            <a:r>
              <a:rPr lang="en-US" sz="2400" dirty="0" smtClean="0">
                <a:latin typeface="Tahoma" pitchFamily="34" charset="0"/>
                <a:ea typeface="Tahoma" pitchFamily="34" charset="0"/>
                <a:cs typeface="Tahoma" pitchFamily="34" charset="0"/>
              </a:rPr>
              <a:t>PSR </a:t>
            </a:r>
            <a:r>
              <a:rPr lang="en-US" sz="2400" dirty="0">
                <a:latin typeface="Tahoma" pitchFamily="34" charset="0"/>
                <a:ea typeface="Tahoma" pitchFamily="34" charset="0"/>
                <a:cs typeface="Tahoma" pitchFamily="34" charset="0"/>
              </a:rPr>
              <a:t>(processor status register) - indicates results of previous </a:t>
            </a:r>
            <a:r>
              <a:rPr lang="en-US" sz="2400" dirty="0" smtClean="0">
                <a:latin typeface="Tahoma" pitchFamily="34" charset="0"/>
                <a:ea typeface="Tahoma" pitchFamily="34" charset="0"/>
                <a:cs typeface="Tahoma" pitchFamily="34" charset="0"/>
              </a:rPr>
              <a:t>operation (</a:t>
            </a:r>
            <a:r>
              <a:rPr lang="en-US" sz="2400" dirty="0">
                <a:latin typeface="Tahoma" pitchFamily="34" charset="0"/>
                <a:ea typeface="Tahoma" pitchFamily="34" charset="0"/>
                <a:cs typeface="Tahoma" pitchFamily="34" charset="0"/>
              </a:rPr>
              <a:t>called </a:t>
            </a:r>
            <a:r>
              <a:rPr lang="en-US" sz="2400" dirty="0" smtClean="0">
                <a:latin typeface="Tahoma" pitchFamily="34" charset="0"/>
                <a:ea typeface="Tahoma" pitchFamily="34" charset="0"/>
                <a:cs typeface="Tahoma" pitchFamily="34" charset="0"/>
              </a:rPr>
              <a:t>condition </a:t>
            </a:r>
            <a:r>
              <a:rPr lang="en-US" sz="2400" dirty="0">
                <a:latin typeface="Tahoma" pitchFamily="34" charset="0"/>
                <a:ea typeface="Tahoma" pitchFamily="34" charset="0"/>
                <a:cs typeface="Tahoma" pitchFamily="34" charset="0"/>
              </a:rPr>
              <a:t>codes or flags)</a:t>
            </a: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4243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487362"/>
          </a:xfrm>
        </p:spPr>
        <p:txBody>
          <a:bodyPr>
            <a:noAutofit/>
          </a:bodyPr>
          <a:lstStyle/>
          <a:p>
            <a:pPr algn="l">
              <a:spcAft>
                <a:spcPts val="1200"/>
              </a:spcAft>
            </a:pPr>
            <a:r>
              <a:rPr lang="en-US" sz="2400" dirty="0"/>
              <a:t>closer view of CPU - central processing </a:t>
            </a:r>
            <a:r>
              <a:rPr lang="en-US" sz="2400" dirty="0" smtClean="0"/>
              <a:t>unit</a:t>
            </a:r>
            <a:endParaRPr lang="en-US" sz="24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166883470"/>
              </p:ext>
            </p:extLst>
          </p:nvPr>
        </p:nvGraphicFramePr>
        <p:xfrm>
          <a:off x="3037368" y="1042763"/>
          <a:ext cx="2663456" cy="1677818"/>
        </p:xfrm>
        <a:graphic>
          <a:graphicData uri="http://schemas.openxmlformats.org/drawingml/2006/table">
            <a:tbl>
              <a:tblPr/>
              <a:tblGrid>
                <a:gridCol w="2663456">
                  <a:extLst>
                    <a:ext uri="{9D8B030D-6E8A-4147-A177-3AD203B41FA5}">
                      <a16:colId xmlns:a16="http://schemas.microsoft.com/office/drawing/2014/main" val="20000"/>
                    </a:ext>
                  </a:extLst>
                </a:gridCol>
              </a:tblGrid>
              <a:tr h="549349">
                <a:tc>
                  <a:txBody>
                    <a:bodyPr/>
                    <a:lstStyle/>
                    <a:p>
                      <a:pPr algn="ctr"/>
                      <a:r>
                        <a:rPr lang="en-US" sz="1600" dirty="0" smtClean="0"/>
                        <a:t>PC (program counter)</a:t>
                      </a:r>
                      <a:endParaRPr lang="en-US" sz="1600" dirty="0"/>
                    </a:p>
                  </a:txBody>
                  <a:tcPr anchor="ctr">
                    <a:lnL w="12700" cmpd="sng">
                      <a:solidFill>
                        <a:schemeClr val="tx1"/>
                      </a:solidFill>
                      <a:prstDash val="sysDash"/>
                    </a:lnL>
                    <a:lnR w="12700" cmpd="sng">
                      <a:solidFill>
                        <a:schemeClr val="tx1"/>
                      </a:solidFill>
                      <a:prstDash val="sysDash"/>
                    </a:lnR>
                    <a:lnT w="12700" cmpd="sng">
                      <a:solidFill>
                        <a:schemeClr val="tx1"/>
                      </a:solidFill>
                      <a:prstDash val="sysDash"/>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0"/>
                  </a:ext>
                </a:extLst>
              </a:tr>
              <a:tr h="549349">
                <a:tc>
                  <a:txBody>
                    <a:bodyPr/>
                    <a:lstStyle/>
                    <a:p>
                      <a:pPr algn="ctr"/>
                      <a:r>
                        <a:rPr lang="en-US" sz="1600" dirty="0" smtClean="0"/>
                        <a:t>IR (instruction</a:t>
                      </a:r>
                      <a:r>
                        <a:rPr lang="en-US" sz="1600" baseline="0" dirty="0" smtClean="0"/>
                        <a:t> register)</a:t>
                      </a:r>
                      <a:endParaRPr lang="en-US" sz="1600" dirty="0"/>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001"/>
                  </a:ext>
                </a:extLst>
              </a:tr>
              <a:tr h="549349">
                <a:tc>
                  <a:txBody>
                    <a:bodyPr/>
                    <a:lstStyle/>
                    <a:p>
                      <a:pPr algn="ctr"/>
                      <a:r>
                        <a:rPr lang="en-US" sz="1600" dirty="0" smtClean="0"/>
                        <a:t>PSR (processor status register)</a:t>
                      </a:r>
                      <a:endParaRPr lang="en-US" sz="1600" dirty="0"/>
                    </a:p>
                  </a:txBody>
                  <a:tcPr anchor="ctr">
                    <a:lnL w="12700" cap="flat" cmpd="sng" algn="ctr">
                      <a:solidFill>
                        <a:schemeClr val="tx1"/>
                      </a:solidFill>
                      <a:prstDash val="sysDash"/>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mpd="sng">
                      <a:solidFill>
                        <a:schemeClr val="tx1"/>
                      </a:solidFill>
                      <a:prstDash val="sysDash"/>
                    </a:lnB>
                  </a:tcPr>
                </a:tc>
                <a:extLst>
                  <a:ext uri="{0D108BD9-81ED-4DB2-BD59-A6C34878D82A}">
                    <a16:rowId xmlns:a16="http://schemas.microsoft.com/office/drawing/2014/main" val="10002"/>
                  </a:ext>
                </a:extLst>
              </a:tr>
            </a:tbl>
          </a:graphicData>
        </a:graphic>
      </p:graphicFrame>
      <p:sp>
        <p:nvSpPr>
          <p:cNvPr id="4" name="Rectangle 3"/>
          <p:cNvSpPr/>
          <p:nvPr/>
        </p:nvSpPr>
        <p:spPr>
          <a:xfrm>
            <a:off x="1143000" y="914400"/>
            <a:ext cx="5791200" cy="5638800"/>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5856768" y="1280223"/>
            <a:ext cx="38100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829300" y="2066260"/>
            <a:ext cx="38100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313968" y="1051623"/>
            <a:ext cx="533400" cy="923330"/>
          </a:xfrm>
          <a:prstGeom prst="rect">
            <a:avLst/>
          </a:prstGeom>
          <a:noFill/>
        </p:spPr>
        <p:txBody>
          <a:bodyPr wrap="square" rtlCol="0">
            <a:spAutoFit/>
          </a:bodyPr>
          <a:lstStyle/>
          <a:p>
            <a:r>
              <a:rPr lang="en-US" dirty="0" smtClean="0"/>
              <a:t>…</a:t>
            </a:r>
          </a:p>
          <a:p>
            <a:endParaRPr lang="en-US" dirty="0"/>
          </a:p>
          <a:p>
            <a:r>
              <a:rPr lang="en-US" dirty="0" smtClean="0"/>
              <a:t>…</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750060480"/>
              </p:ext>
            </p:extLst>
          </p:nvPr>
        </p:nvGraphicFramePr>
        <p:xfrm>
          <a:off x="1919842" y="3173119"/>
          <a:ext cx="711052" cy="459858"/>
        </p:xfrm>
        <a:graphic>
          <a:graphicData uri="http://schemas.openxmlformats.org/drawingml/2006/table">
            <a:tbl>
              <a:tblPr/>
              <a:tblGrid>
                <a:gridCol w="711052">
                  <a:extLst>
                    <a:ext uri="{9D8B030D-6E8A-4147-A177-3AD203B41FA5}">
                      <a16:colId xmlns:a16="http://schemas.microsoft.com/office/drawing/2014/main" val="20000"/>
                    </a:ext>
                  </a:extLst>
                </a:gridCol>
              </a:tblGrid>
              <a:tr h="459858">
                <a:tc>
                  <a:txBody>
                    <a:bodyPr/>
                    <a:lstStyle/>
                    <a:p>
                      <a:pPr algn="ctr"/>
                      <a:r>
                        <a:rPr lang="en-US" sz="1600" dirty="0" smtClean="0"/>
                        <a:t>ACC</a:t>
                      </a:r>
                      <a:endParaRPr lang="en-US" sz="1600" dirty="0"/>
                    </a:p>
                  </a:txBody>
                  <a:tcPr anchor="ctr">
                    <a:lnL w="12700" cmpd="sng">
                      <a:solidFill>
                        <a:schemeClr val="tx1"/>
                      </a:solidFill>
                      <a:prstDash val="sysDash"/>
                    </a:lnL>
                    <a:lnR w="12700" cmpd="sng">
                      <a:solidFill>
                        <a:schemeClr val="tx1"/>
                      </a:solidFill>
                      <a:prstDash val="sysDash"/>
                    </a:lnR>
                    <a:lnT w="12700" cmpd="sng">
                      <a:solidFill>
                        <a:schemeClr val="tx1"/>
                      </a:solidFill>
                      <a:prstDash val="sysDash"/>
                    </a:lnT>
                    <a:lnB w="12700" cmpd="sng">
                      <a:solidFill>
                        <a:schemeClr val="tx1"/>
                      </a:solidFill>
                      <a:prstDash val="sysDash"/>
                    </a:lnB>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21354171"/>
              </p:ext>
            </p:extLst>
          </p:nvPr>
        </p:nvGraphicFramePr>
        <p:xfrm>
          <a:off x="3723168" y="3085986"/>
          <a:ext cx="2911549" cy="457200"/>
        </p:xfrm>
        <a:graphic>
          <a:graphicData uri="http://schemas.openxmlformats.org/drawingml/2006/table">
            <a:tbl>
              <a:tblPr/>
              <a:tblGrid>
                <a:gridCol w="2911549">
                  <a:extLst>
                    <a:ext uri="{9D8B030D-6E8A-4147-A177-3AD203B41FA5}">
                      <a16:colId xmlns:a16="http://schemas.microsoft.com/office/drawing/2014/main" val="20000"/>
                    </a:ext>
                  </a:extLst>
                </a:gridCol>
              </a:tblGrid>
              <a:tr h="457200">
                <a:tc>
                  <a:txBody>
                    <a:bodyPr/>
                    <a:lstStyle/>
                    <a:p>
                      <a:r>
                        <a:rPr lang="en-US" sz="1600" dirty="0" smtClean="0"/>
                        <a:t>MAR (memory address register)</a:t>
                      </a:r>
                      <a:endParaRPr lang="en-US" sz="1600" dirty="0"/>
                    </a:p>
                  </a:txBody>
                  <a:tcPr anchor="ctr">
                    <a:lnL w="12700" cmpd="sng">
                      <a:solidFill>
                        <a:schemeClr val="tx1"/>
                      </a:solidFill>
                      <a:prstDash val="sysDash"/>
                    </a:lnL>
                    <a:lnR w="12700" cmpd="sng">
                      <a:solidFill>
                        <a:schemeClr val="tx1"/>
                      </a:solidFill>
                      <a:prstDash val="sysDash"/>
                    </a:lnR>
                    <a:lnT w="12700" cmpd="sng">
                      <a:solidFill>
                        <a:schemeClr val="tx1"/>
                      </a:solidFill>
                      <a:prstDash val="sysDash"/>
                    </a:lnT>
                    <a:lnB w="12700" cmpd="sng">
                      <a:solidFill>
                        <a:schemeClr val="tx1"/>
                      </a:solidFill>
                      <a:prstDash val="sysDash"/>
                    </a:lnB>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439840557"/>
              </p:ext>
            </p:extLst>
          </p:nvPr>
        </p:nvGraphicFramePr>
        <p:xfrm>
          <a:off x="3733800" y="3825587"/>
          <a:ext cx="2961168" cy="457200"/>
        </p:xfrm>
        <a:graphic>
          <a:graphicData uri="http://schemas.openxmlformats.org/drawingml/2006/table">
            <a:tbl>
              <a:tblPr/>
              <a:tblGrid>
                <a:gridCol w="2961168">
                  <a:extLst>
                    <a:ext uri="{9D8B030D-6E8A-4147-A177-3AD203B41FA5}">
                      <a16:colId xmlns:a16="http://schemas.microsoft.com/office/drawing/2014/main" val="20000"/>
                    </a:ext>
                  </a:extLst>
                </a:gridCol>
              </a:tblGrid>
              <a:tr h="457200">
                <a:tc>
                  <a:txBody>
                    <a:bodyPr/>
                    <a:lstStyle/>
                    <a:p>
                      <a:pPr algn="ctr"/>
                      <a:r>
                        <a:rPr lang="en-US" sz="1600" dirty="0" smtClean="0"/>
                        <a:t>MDR (memory data register)</a:t>
                      </a:r>
                      <a:endParaRPr lang="en-US" sz="1600" dirty="0"/>
                    </a:p>
                  </a:txBody>
                  <a:tcPr anchor="ctr">
                    <a:lnL w="12700" cmpd="sng">
                      <a:solidFill>
                        <a:schemeClr val="tx1"/>
                      </a:solidFill>
                      <a:prstDash val="sysDash"/>
                    </a:lnL>
                    <a:lnR w="12700" cmpd="sng">
                      <a:solidFill>
                        <a:schemeClr val="tx1"/>
                      </a:solidFill>
                      <a:prstDash val="sysDash"/>
                    </a:lnR>
                    <a:lnT w="12700" cmpd="sng">
                      <a:solidFill>
                        <a:schemeClr val="tx1"/>
                      </a:solidFill>
                      <a:prstDash val="sysDash"/>
                    </a:lnT>
                    <a:lnB w="12700" cmpd="sng">
                      <a:solidFill>
                        <a:schemeClr val="tx1"/>
                      </a:solidFill>
                      <a:prstDash val="sysDash"/>
                    </a:lnB>
                  </a:tcPr>
                </a:tc>
                <a:extLst>
                  <a:ext uri="{0D108BD9-81ED-4DB2-BD59-A6C34878D82A}">
                    <a16:rowId xmlns:a16="http://schemas.microsoft.com/office/drawing/2014/main" val="10000"/>
                  </a:ext>
                </a:extLst>
              </a:tr>
            </a:tbl>
          </a:graphicData>
        </a:graphic>
      </p:graphicFrame>
      <p:cxnSp>
        <p:nvCxnSpPr>
          <p:cNvPr id="14" name="Straight Arrow Connector 13"/>
          <p:cNvCxnSpPr/>
          <p:nvPr/>
        </p:nvCxnSpPr>
        <p:spPr>
          <a:xfrm>
            <a:off x="2660577" y="3415596"/>
            <a:ext cx="381000"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133061" y="3219054"/>
            <a:ext cx="262270" cy="276999"/>
          </a:xfrm>
          <a:prstGeom prst="rect">
            <a:avLst/>
          </a:prstGeom>
          <a:noFill/>
        </p:spPr>
        <p:txBody>
          <a:bodyPr wrap="square" lIns="0" tIns="0" rIns="0" bIns="0" rtlCol="0">
            <a:spAutoFit/>
          </a:bodyPr>
          <a:lstStyle/>
          <a:p>
            <a:r>
              <a:rPr lang="en-US" dirty="0" smtClean="0"/>
              <a:t>…</a:t>
            </a:r>
            <a:endParaRPr lang="en-US" dirty="0"/>
          </a:p>
        </p:txBody>
      </p:sp>
      <p:cxnSp>
        <p:nvCxnSpPr>
          <p:cNvPr id="17" name="Straight Arrow Connector 16"/>
          <p:cNvCxnSpPr/>
          <p:nvPr/>
        </p:nvCxnSpPr>
        <p:spPr>
          <a:xfrm>
            <a:off x="3418368" y="3404963"/>
            <a:ext cx="3048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694968" y="3357554"/>
            <a:ext cx="4572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301467" y="3080412"/>
            <a:ext cx="914400" cy="1107996"/>
          </a:xfrm>
          <a:prstGeom prst="rect">
            <a:avLst/>
          </a:prstGeom>
          <a:noFill/>
        </p:spPr>
        <p:txBody>
          <a:bodyPr wrap="square" lIns="0" tIns="0" rIns="0" bIns="0" rtlCol="0">
            <a:spAutoFit/>
          </a:bodyPr>
          <a:lstStyle/>
          <a:p>
            <a:pPr>
              <a:lnSpc>
                <a:spcPct val="150000"/>
              </a:lnSpc>
            </a:pPr>
            <a:r>
              <a:rPr lang="en-US" sz="1600" dirty="0"/>
              <a:t>t</a:t>
            </a:r>
            <a:r>
              <a:rPr lang="en-US" sz="1600" dirty="0" smtClean="0"/>
              <a:t>o and</a:t>
            </a:r>
          </a:p>
          <a:p>
            <a:pPr>
              <a:lnSpc>
                <a:spcPct val="150000"/>
              </a:lnSpc>
            </a:pPr>
            <a:r>
              <a:rPr lang="en-US" sz="1600" dirty="0" smtClean="0"/>
              <a:t>  from</a:t>
            </a:r>
          </a:p>
          <a:p>
            <a:pPr>
              <a:lnSpc>
                <a:spcPct val="150000"/>
              </a:lnSpc>
            </a:pPr>
            <a:r>
              <a:rPr lang="en-US" sz="1600" dirty="0" smtClean="0"/>
              <a:t>memory </a:t>
            </a:r>
            <a:endParaRPr lang="en-US" sz="1600" dirty="0"/>
          </a:p>
        </p:txBody>
      </p:sp>
      <p:cxnSp>
        <p:nvCxnSpPr>
          <p:cNvPr id="20" name="Straight Arrow Connector 19"/>
          <p:cNvCxnSpPr/>
          <p:nvPr/>
        </p:nvCxnSpPr>
        <p:spPr>
          <a:xfrm>
            <a:off x="6754776" y="4054187"/>
            <a:ext cx="513021" cy="0"/>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405963" y="4017611"/>
            <a:ext cx="327837" cy="25079"/>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3143693" y="3854010"/>
            <a:ext cx="262270" cy="276999"/>
          </a:xfrm>
          <a:prstGeom prst="rect">
            <a:avLst/>
          </a:prstGeom>
          <a:noFill/>
        </p:spPr>
        <p:txBody>
          <a:bodyPr wrap="square" lIns="0" tIns="0" rIns="0" bIns="0" rtlCol="0">
            <a:spAutoFit/>
          </a:bodyPr>
          <a:lstStyle/>
          <a:p>
            <a:r>
              <a:rPr lang="en-US" dirty="0" smtClean="0"/>
              <a:t>…</a:t>
            </a:r>
            <a:endParaRPr lang="en-US" dirty="0"/>
          </a:p>
        </p:txBody>
      </p:sp>
      <p:cxnSp>
        <p:nvCxnSpPr>
          <p:cNvPr id="29" name="Straight Connector 28"/>
          <p:cNvCxnSpPr/>
          <p:nvPr/>
        </p:nvCxnSpPr>
        <p:spPr>
          <a:xfrm flipH="1" flipV="1">
            <a:off x="2772662" y="3999847"/>
            <a:ext cx="317647" cy="62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2779085" y="4006114"/>
            <a:ext cx="0" cy="34137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286000" y="3634202"/>
            <a:ext cx="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Flowchart: Merge 40"/>
          <p:cNvSpPr/>
          <p:nvPr/>
        </p:nvSpPr>
        <p:spPr>
          <a:xfrm>
            <a:off x="2476499" y="4876800"/>
            <a:ext cx="163033" cy="152400"/>
          </a:xfrm>
          <a:prstGeom prst="flowChartMerg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p:cNvGrpSpPr/>
          <p:nvPr/>
        </p:nvGrpSpPr>
        <p:grpSpPr>
          <a:xfrm>
            <a:off x="1936676" y="4358987"/>
            <a:ext cx="1153633" cy="609600"/>
            <a:chOff x="1905000" y="4953000"/>
            <a:chExt cx="1153633" cy="609600"/>
          </a:xfrm>
        </p:grpSpPr>
        <p:cxnSp>
          <p:nvCxnSpPr>
            <p:cNvPr id="58" name="Straight Connector 57"/>
            <p:cNvCxnSpPr/>
            <p:nvPr/>
          </p:nvCxnSpPr>
          <p:spPr>
            <a:xfrm>
              <a:off x="1905000" y="49530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2601433" y="4953000"/>
              <a:ext cx="4572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2286000" y="5562600"/>
              <a:ext cx="4549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905000" y="4953000"/>
              <a:ext cx="381000"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H="1">
              <a:off x="2740986" y="4953000"/>
              <a:ext cx="317647" cy="609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2362200" y="4953000"/>
              <a:ext cx="151293"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41" idx="3"/>
            </p:cNvCxnSpPr>
            <p:nvPr/>
          </p:nvCxnSpPr>
          <p:spPr>
            <a:xfrm flipH="1">
              <a:off x="2513493" y="4953000"/>
              <a:ext cx="85281" cy="2286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aphicFrame>
        <p:nvGraphicFramePr>
          <p:cNvPr id="80" name="Table 79"/>
          <p:cNvGraphicFramePr>
            <a:graphicFrameLocks noGrp="1"/>
          </p:cNvGraphicFramePr>
          <p:nvPr>
            <p:extLst>
              <p:ext uri="{D42A27DB-BD31-4B8C-83A1-F6EECF244321}">
                <p14:modId xmlns:p14="http://schemas.microsoft.com/office/powerpoint/2010/main" val="3914729289"/>
              </p:ext>
            </p:extLst>
          </p:nvPr>
        </p:nvGraphicFramePr>
        <p:xfrm>
          <a:off x="2877658" y="4663787"/>
          <a:ext cx="576595" cy="335280"/>
        </p:xfrm>
        <a:graphic>
          <a:graphicData uri="http://schemas.openxmlformats.org/drawingml/2006/table">
            <a:tbl>
              <a:tblPr/>
              <a:tblGrid>
                <a:gridCol w="576595">
                  <a:extLst>
                    <a:ext uri="{9D8B030D-6E8A-4147-A177-3AD203B41FA5}">
                      <a16:colId xmlns:a16="http://schemas.microsoft.com/office/drawing/2014/main" val="20000"/>
                    </a:ext>
                  </a:extLst>
                </a:gridCol>
              </a:tblGrid>
              <a:tr h="304800">
                <a:tc>
                  <a:txBody>
                    <a:bodyPr/>
                    <a:lstStyle/>
                    <a:p>
                      <a:pPr algn="ctr"/>
                      <a:r>
                        <a:rPr lang="en-US" sz="1600" dirty="0" smtClean="0"/>
                        <a:t>ALU</a:t>
                      </a:r>
                      <a:endParaRPr lang="en-US" sz="1600" dirty="0"/>
                    </a:p>
                  </a:txBody>
                  <a:tcPr anchor="ctr">
                    <a:lnL w="12700" cmpd="sng">
                      <a:noFill/>
                      <a:prstDash val="sysDash"/>
                    </a:lnL>
                    <a:lnR w="12700" cmpd="sng">
                      <a:noFill/>
                      <a:prstDash val="sysDash"/>
                    </a:lnR>
                    <a:lnT w="12700" cmpd="sng">
                      <a:noFill/>
                      <a:prstDash val="sysDash"/>
                    </a:lnT>
                    <a:lnB w="12700" cmpd="sng">
                      <a:noFill/>
                      <a:prstDash val="sysDash"/>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cxnSp>
        <p:nvCxnSpPr>
          <p:cNvPr id="82" name="Straight Connector 81"/>
          <p:cNvCxnSpPr/>
          <p:nvPr/>
        </p:nvCxnSpPr>
        <p:spPr>
          <a:xfrm>
            <a:off x="2545169" y="4968587"/>
            <a:ext cx="0" cy="3048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1676400" y="5273387"/>
            <a:ext cx="8687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V="1">
            <a:off x="1676400" y="3415597"/>
            <a:ext cx="0" cy="18577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a:off x="1676400" y="3400420"/>
            <a:ext cx="26027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1826806" y="5466907"/>
            <a:ext cx="0" cy="762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V="1">
            <a:off x="1961485" y="5466907"/>
            <a:ext cx="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8" name="TextBox 107"/>
          <p:cNvSpPr txBox="1"/>
          <p:nvPr/>
        </p:nvSpPr>
        <p:spPr>
          <a:xfrm>
            <a:off x="2087304" y="5337542"/>
            <a:ext cx="262270" cy="276999"/>
          </a:xfrm>
          <a:prstGeom prst="rect">
            <a:avLst/>
          </a:prstGeom>
          <a:noFill/>
        </p:spPr>
        <p:txBody>
          <a:bodyPr wrap="square" lIns="0" tIns="0" rIns="0" bIns="0" rtlCol="0">
            <a:spAutoFit/>
          </a:bodyPr>
          <a:lstStyle/>
          <a:p>
            <a:r>
              <a:rPr lang="en-US" dirty="0" smtClean="0"/>
              <a:t>…</a:t>
            </a:r>
            <a:endParaRPr lang="en-US" dirty="0"/>
          </a:p>
        </p:txBody>
      </p:sp>
      <p:cxnSp>
        <p:nvCxnSpPr>
          <p:cNvPr id="109" name="Straight Arrow Connector 108"/>
          <p:cNvCxnSpPr/>
          <p:nvPr/>
        </p:nvCxnSpPr>
        <p:spPr>
          <a:xfrm flipV="1">
            <a:off x="2451026" y="5436781"/>
            <a:ext cx="0" cy="50681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2585705" y="5436782"/>
            <a:ext cx="0" cy="31986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flipH="1">
            <a:off x="2573966" y="5748605"/>
            <a:ext cx="368594"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469522" y="5943600"/>
            <a:ext cx="55942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3057526" y="5563939"/>
            <a:ext cx="1514474" cy="246221"/>
          </a:xfrm>
          <a:prstGeom prst="rect">
            <a:avLst/>
          </a:prstGeom>
          <a:noFill/>
        </p:spPr>
        <p:txBody>
          <a:bodyPr wrap="square" lIns="0" tIns="0" rIns="0" bIns="0" rtlCol="0">
            <a:spAutoFit/>
          </a:bodyPr>
          <a:lstStyle/>
          <a:p>
            <a:r>
              <a:rPr lang="en-US" sz="1600" dirty="0" smtClean="0"/>
              <a:t>Move PC to MAR</a:t>
            </a:r>
            <a:endParaRPr lang="en-US" sz="1600" dirty="0"/>
          </a:p>
        </p:txBody>
      </p:sp>
      <p:sp>
        <p:nvSpPr>
          <p:cNvPr id="131" name="TextBox 130"/>
          <p:cNvSpPr txBox="1"/>
          <p:nvPr/>
        </p:nvSpPr>
        <p:spPr>
          <a:xfrm>
            <a:off x="3090309" y="5810160"/>
            <a:ext cx="1253091" cy="246221"/>
          </a:xfrm>
          <a:prstGeom prst="rect">
            <a:avLst/>
          </a:prstGeom>
          <a:noFill/>
        </p:spPr>
        <p:txBody>
          <a:bodyPr wrap="square" lIns="0" tIns="0" rIns="0" bIns="0" rtlCol="0">
            <a:spAutoFit/>
          </a:bodyPr>
          <a:lstStyle/>
          <a:p>
            <a:r>
              <a:rPr lang="en-US" sz="1600" dirty="0"/>
              <a:t>r</a:t>
            </a:r>
            <a:r>
              <a:rPr lang="en-US" sz="1600" dirty="0" smtClean="0"/>
              <a:t>ead memory</a:t>
            </a:r>
            <a:endParaRPr lang="en-US" sz="1600" dirty="0"/>
          </a:p>
        </p:txBody>
      </p:sp>
      <p:sp>
        <p:nvSpPr>
          <p:cNvPr id="133" name="TextBox 132"/>
          <p:cNvSpPr txBox="1"/>
          <p:nvPr/>
        </p:nvSpPr>
        <p:spPr>
          <a:xfrm>
            <a:off x="1868449" y="6049293"/>
            <a:ext cx="449227" cy="246221"/>
          </a:xfrm>
          <a:prstGeom prst="rect">
            <a:avLst/>
          </a:prstGeom>
          <a:noFill/>
        </p:spPr>
        <p:txBody>
          <a:bodyPr wrap="square" lIns="0" tIns="0" rIns="0" bIns="0" rtlCol="0">
            <a:spAutoFit/>
          </a:bodyPr>
          <a:lstStyle/>
          <a:p>
            <a:r>
              <a:rPr lang="en-US" sz="1600" dirty="0" smtClean="0"/>
              <a:t>. . .</a:t>
            </a:r>
            <a:endParaRPr lang="en-US" sz="1600" dirty="0"/>
          </a:p>
        </p:txBody>
      </p:sp>
      <p:sp>
        <p:nvSpPr>
          <p:cNvPr id="134" name="TextBox 133"/>
          <p:cNvSpPr txBox="1"/>
          <p:nvPr/>
        </p:nvSpPr>
        <p:spPr>
          <a:xfrm>
            <a:off x="4852212" y="5360182"/>
            <a:ext cx="1902564" cy="861774"/>
          </a:xfrm>
          <a:prstGeom prst="rect">
            <a:avLst/>
          </a:prstGeom>
          <a:noFill/>
        </p:spPr>
        <p:txBody>
          <a:bodyPr wrap="square" lIns="0" tIns="0" rIns="0" bIns="0" rtlCol="0">
            <a:spAutoFit/>
          </a:bodyPr>
          <a:lstStyle/>
          <a:p>
            <a:r>
              <a:rPr lang="en-US" sz="1400" dirty="0" smtClean="0"/>
              <a:t>Control signals to cause </a:t>
            </a:r>
            <a:r>
              <a:rPr lang="en-US" sz="1400" dirty="0" err="1" smtClean="0"/>
              <a:t>datapath</a:t>
            </a:r>
            <a:r>
              <a:rPr lang="en-US" sz="1400" dirty="0" smtClean="0"/>
              <a:t> actions</a:t>
            </a:r>
          </a:p>
          <a:p>
            <a:r>
              <a:rPr lang="en-US" sz="1400" dirty="0"/>
              <a:t>a</a:t>
            </a:r>
            <a:r>
              <a:rPr lang="en-US" sz="1400" dirty="0" smtClean="0"/>
              <a:t>re generated by logic in the control unit</a:t>
            </a:r>
            <a:endParaRPr lang="en-US" sz="1400" dirty="0"/>
          </a:p>
        </p:txBody>
      </p:sp>
    </p:spTree>
    <p:extLst>
      <p:ext uri="{BB962C8B-B14F-4D97-AF65-F5344CB8AC3E}">
        <p14:creationId xmlns:p14="http://schemas.microsoft.com/office/powerpoint/2010/main" val="23660309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pPr algn="l"/>
            <a:r>
              <a:rPr lang="en-US" sz="2400" dirty="0">
                <a:latin typeface="Tahoma" pitchFamily="34" charset="0"/>
                <a:ea typeface="Tahoma" pitchFamily="34" charset="0"/>
                <a:cs typeface="Tahoma" pitchFamily="34" charset="0"/>
              </a:rPr>
              <a:t>fetch-execute cycle</a:t>
            </a:r>
          </a:p>
        </p:txBody>
      </p:sp>
      <p:sp>
        <p:nvSpPr>
          <p:cNvPr id="6" name="Content Placeholder 5"/>
          <p:cNvSpPr>
            <a:spLocks noGrp="1"/>
          </p:cNvSpPr>
          <p:nvPr>
            <p:ph idx="1"/>
          </p:nvPr>
        </p:nvSpPr>
        <p:spPr>
          <a:xfrm>
            <a:off x="457200" y="838200"/>
            <a:ext cx="8229600" cy="5181600"/>
          </a:xfrm>
        </p:spPr>
        <p:txBody>
          <a:bodyPr>
            <a:noAutofit/>
          </a:bodyPr>
          <a:lstStyle/>
          <a:p>
            <a:r>
              <a:rPr lang="en-US" sz="2400" dirty="0">
                <a:latin typeface="Tahoma" pitchFamily="34" charset="0"/>
                <a:ea typeface="Tahoma" pitchFamily="34" charset="0"/>
                <a:cs typeface="Tahoma" pitchFamily="34" charset="0"/>
              </a:rPr>
              <a:t>each instruction generates a sequence of control signals (instruction fetch is the same for each instruction) </a:t>
            </a:r>
            <a:endParaRPr lang="en-US" sz="2400" dirty="0" smtClean="0">
              <a:latin typeface="Tahoma" pitchFamily="34" charset="0"/>
              <a:ea typeface="Tahoma" pitchFamily="34" charset="0"/>
              <a:cs typeface="Tahoma" pitchFamily="34" charset="0"/>
            </a:endParaRPr>
          </a:p>
          <a:p>
            <a:r>
              <a:rPr lang="en-US" sz="2400" dirty="0" smtClean="0">
                <a:latin typeface="Tahoma" pitchFamily="34" charset="0"/>
                <a:ea typeface="Tahoma" pitchFamily="34" charset="0"/>
                <a:cs typeface="Tahoma" pitchFamily="34" charset="0"/>
              </a:rPr>
              <a:t>the </a:t>
            </a:r>
            <a:r>
              <a:rPr lang="en-US" sz="2400" dirty="0">
                <a:latin typeface="Tahoma" pitchFamily="34" charset="0"/>
                <a:ea typeface="Tahoma" pitchFamily="34" charset="0"/>
                <a:cs typeface="Tahoma" pitchFamily="34" charset="0"/>
              </a:rPr>
              <a:t>control signals determine the register transfers in data path </a:t>
            </a:r>
            <a:endParaRPr lang="en-US" sz="2400" dirty="0" smtClean="0">
              <a:latin typeface="Tahoma" pitchFamily="34" charset="0"/>
              <a:ea typeface="Tahoma" pitchFamily="34" charset="0"/>
              <a:cs typeface="Tahoma" pitchFamily="34" charset="0"/>
            </a:endParaRPr>
          </a:p>
          <a:p>
            <a:r>
              <a:rPr lang="en-US" sz="2400" dirty="0" smtClean="0">
                <a:latin typeface="Tahoma" pitchFamily="34" charset="0"/>
                <a:ea typeface="Tahoma" pitchFamily="34" charset="0"/>
                <a:cs typeface="Tahoma" pitchFamily="34" charset="0"/>
              </a:rPr>
              <a:t>timing </a:t>
            </a:r>
            <a:r>
              <a:rPr lang="en-US" sz="2400" dirty="0">
                <a:latin typeface="Tahoma" pitchFamily="34" charset="0"/>
                <a:ea typeface="Tahoma" pitchFamily="34" charset="0"/>
                <a:cs typeface="Tahoma" pitchFamily="34" charset="0"/>
              </a:rPr>
              <a:t>- how long should the control signals be active? data signals must travel from a register, across the bus, through the ALU, to a register =&gt; minimum clock cycle time </a:t>
            </a:r>
            <a:endParaRPr lang="en-US" sz="2400" dirty="0" smtClean="0">
              <a:latin typeface="Tahoma" pitchFamily="34" charset="0"/>
              <a:ea typeface="Tahoma" pitchFamily="34" charset="0"/>
              <a:cs typeface="Tahoma" pitchFamily="34" charset="0"/>
            </a:endParaRPr>
          </a:p>
        </p:txBody>
      </p:sp>
      <p:sp>
        <p:nvSpPr>
          <p:cNvPr id="41" name="Flowchart: Merge 40"/>
          <p:cNvSpPr/>
          <p:nvPr/>
        </p:nvSpPr>
        <p:spPr>
          <a:xfrm>
            <a:off x="2476499" y="4876800"/>
            <a:ext cx="163033" cy="152400"/>
          </a:xfrm>
          <a:prstGeom prst="flowChartMerg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74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554"/>
            <a:ext cx="8229600" cy="663999"/>
          </a:xfrm>
        </p:spPr>
        <p:txBody>
          <a:bodyPr>
            <a:normAutofit/>
          </a:bodyPr>
          <a:lstStyle/>
          <a:p>
            <a:pPr algn="l"/>
            <a:r>
              <a:rPr lang="en-US" sz="2400" dirty="0">
                <a:latin typeface="Tahoma" pitchFamily="34" charset="0"/>
                <a:ea typeface="Tahoma" pitchFamily="34" charset="0"/>
                <a:cs typeface="Tahoma" pitchFamily="34" charset="0"/>
              </a:rPr>
              <a:t>fetch-execute </a:t>
            </a:r>
            <a:r>
              <a:rPr lang="en-US" sz="2400" dirty="0" smtClean="0">
                <a:latin typeface="Tahoma" pitchFamily="34" charset="0"/>
                <a:ea typeface="Tahoma" pitchFamily="34" charset="0"/>
                <a:cs typeface="Tahoma" pitchFamily="34" charset="0"/>
              </a:rPr>
              <a:t>flowchart</a:t>
            </a:r>
            <a:endParaRPr lang="en-US" sz="2400" dirty="0">
              <a:latin typeface="Tahoma" pitchFamily="34" charset="0"/>
              <a:ea typeface="Tahoma" pitchFamily="34" charset="0"/>
              <a:cs typeface="Tahoma" pitchFamily="34" charset="0"/>
            </a:endParaRPr>
          </a:p>
        </p:txBody>
      </p:sp>
      <p:sp>
        <p:nvSpPr>
          <p:cNvPr id="41" name="Flowchart: Merge 40"/>
          <p:cNvSpPr/>
          <p:nvPr/>
        </p:nvSpPr>
        <p:spPr>
          <a:xfrm>
            <a:off x="2476499" y="4876800"/>
            <a:ext cx="163033" cy="152400"/>
          </a:xfrm>
          <a:prstGeom prst="flowChartMerg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063158" y="1113679"/>
            <a:ext cx="952500" cy="276999"/>
          </a:xfrm>
          <a:prstGeom prst="rect">
            <a:avLst/>
          </a:prstGeom>
          <a:noFill/>
          <a:ln w="19050">
            <a:solidFill>
              <a:schemeClr val="tx1"/>
            </a:solidFill>
            <a:prstDash val="sysDash"/>
          </a:ln>
        </p:spPr>
        <p:txBody>
          <a:bodyPr wrap="square" lIns="0" tIns="0" rIns="0" bIns="0" rtlCol="0">
            <a:spAutoFit/>
          </a:bodyPr>
          <a:lstStyle/>
          <a:p>
            <a:pPr algn="ctr"/>
            <a:r>
              <a:rPr lang="en-US" dirty="0" smtClean="0"/>
              <a:t>fetch</a:t>
            </a:r>
            <a:endParaRPr lang="en-US" dirty="0"/>
          </a:p>
        </p:txBody>
      </p:sp>
      <p:sp>
        <p:nvSpPr>
          <p:cNvPr id="7" name="TextBox 6"/>
          <p:cNvSpPr txBox="1"/>
          <p:nvPr/>
        </p:nvSpPr>
        <p:spPr>
          <a:xfrm>
            <a:off x="2093285" y="1756790"/>
            <a:ext cx="952499" cy="276999"/>
          </a:xfrm>
          <a:prstGeom prst="rect">
            <a:avLst/>
          </a:prstGeom>
          <a:noFill/>
          <a:ln w="19050">
            <a:solidFill>
              <a:schemeClr val="tx1"/>
            </a:solidFill>
            <a:prstDash val="sysDash"/>
          </a:ln>
        </p:spPr>
        <p:txBody>
          <a:bodyPr wrap="square" lIns="0" tIns="0" rIns="0" bIns="0" rtlCol="0">
            <a:spAutoFit/>
          </a:bodyPr>
          <a:lstStyle/>
          <a:p>
            <a:pPr algn="ctr"/>
            <a:r>
              <a:rPr lang="en-US" dirty="0" smtClean="0"/>
              <a:t>decode</a:t>
            </a:r>
            <a:endParaRPr lang="en-US" dirty="0"/>
          </a:p>
        </p:txBody>
      </p:sp>
      <p:sp>
        <p:nvSpPr>
          <p:cNvPr id="8" name="TextBox 7"/>
          <p:cNvSpPr txBox="1"/>
          <p:nvPr/>
        </p:nvSpPr>
        <p:spPr>
          <a:xfrm>
            <a:off x="1611720" y="2891849"/>
            <a:ext cx="1219200" cy="553998"/>
          </a:xfrm>
          <a:prstGeom prst="rect">
            <a:avLst/>
          </a:prstGeom>
          <a:noFill/>
          <a:ln w="19050">
            <a:solidFill>
              <a:schemeClr val="tx1"/>
            </a:solidFill>
            <a:prstDash val="sysDash"/>
          </a:ln>
        </p:spPr>
        <p:txBody>
          <a:bodyPr wrap="square" lIns="0" tIns="0" rIns="0" bIns="0" rtlCol="0">
            <a:spAutoFit/>
          </a:bodyPr>
          <a:lstStyle/>
          <a:p>
            <a:pPr algn="ctr"/>
            <a:r>
              <a:rPr lang="en-US" dirty="0"/>
              <a:t>e</a:t>
            </a:r>
            <a:r>
              <a:rPr lang="en-US" dirty="0" smtClean="0"/>
              <a:t>xecute</a:t>
            </a:r>
          </a:p>
          <a:p>
            <a:pPr algn="ctr"/>
            <a:r>
              <a:rPr lang="en-US" dirty="0" smtClean="0"/>
              <a:t>load</a:t>
            </a:r>
            <a:endParaRPr lang="en-US" dirty="0"/>
          </a:p>
        </p:txBody>
      </p:sp>
      <p:sp>
        <p:nvSpPr>
          <p:cNvPr id="9" name="TextBox 8"/>
          <p:cNvSpPr txBox="1"/>
          <p:nvPr/>
        </p:nvSpPr>
        <p:spPr>
          <a:xfrm>
            <a:off x="3312486" y="2916658"/>
            <a:ext cx="1219200" cy="553998"/>
          </a:xfrm>
          <a:prstGeom prst="rect">
            <a:avLst/>
          </a:prstGeom>
          <a:noFill/>
          <a:ln w="19050">
            <a:solidFill>
              <a:schemeClr val="tx1"/>
            </a:solidFill>
            <a:prstDash val="sysDash"/>
          </a:ln>
        </p:spPr>
        <p:txBody>
          <a:bodyPr wrap="square" lIns="0" tIns="0" rIns="0" bIns="0" rtlCol="0">
            <a:spAutoFit/>
          </a:bodyPr>
          <a:lstStyle/>
          <a:p>
            <a:pPr algn="ctr"/>
            <a:r>
              <a:rPr lang="en-US" dirty="0"/>
              <a:t>e</a:t>
            </a:r>
            <a:r>
              <a:rPr lang="en-US" dirty="0" smtClean="0"/>
              <a:t>xecute</a:t>
            </a:r>
          </a:p>
          <a:p>
            <a:pPr algn="ctr"/>
            <a:r>
              <a:rPr lang="en-US" dirty="0" smtClean="0"/>
              <a:t>add</a:t>
            </a:r>
            <a:endParaRPr lang="en-US" dirty="0"/>
          </a:p>
        </p:txBody>
      </p:sp>
      <p:sp>
        <p:nvSpPr>
          <p:cNvPr id="10" name="TextBox 9"/>
          <p:cNvSpPr txBox="1"/>
          <p:nvPr/>
        </p:nvSpPr>
        <p:spPr>
          <a:xfrm>
            <a:off x="4947135" y="2889685"/>
            <a:ext cx="1219200" cy="553998"/>
          </a:xfrm>
          <a:prstGeom prst="rect">
            <a:avLst/>
          </a:prstGeom>
          <a:noFill/>
          <a:ln w="19050">
            <a:solidFill>
              <a:schemeClr val="tx1"/>
            </a:solidFill>
            <a:prstDash val="sysDash"/>
          </a:ln>
        </p:spPr>
        <p:txBody>
          <a:bodyPr wrap="square" lIns="0" tIns="0" rIns="0" bIns="0" rtlCol="0">
            <a:spAutoFit/>
          </a:bodyPr>
          <a:lstStyle/>
          <a:p>
            <a:pPr algn="ctr"/>
            <a:r>
              <a:rPr lang="en-US" dirty="0"/>
              <a:t>e</a:t>
            </a:r>
            <a:r>
              <a:rPr lang="en-US" dirty="0" smtClean="0"/>
              <a:t>xecute </a:t>
            </a:r>
          </a:p>
          <a:p>
            <a:pPr algn="ctr"/>
            <a:r>
              <a:rPr lang="en-US" dirty="0" smtClean="0"/>
              <a:t>store</a:t>
            </a:r>
            <a:endParaRPr lang="en-US" dirty="0"/>
          </a:p>
        </p:txBody>
      </p:sp>
      <p:cxnSp>
        <p:nvCxnSpPr>
          <p:cNvPr id="5" name="Straight Arrow Connector 4"/>
          <p:cNvCxnSpPr>
            <a:stCxn id="3" idx="2"/>
          </p:cNvCxnSpPr>
          <p:nvPr/>
        </p:nvCxnSpPr>
        <p:spPr>
          <a:xfrm>
            <a:off x="2539408" y="1390678"/>
            <a:ext cx="0" cy="3282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32839" y="2518544"/>
            <a:ext cx="1" cy="2888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Rectangle 1"/>
          <p:cNvSpPr>
            <a:spLocks noChangeArrowheads="1"/>
          </p:cNvSpPr>
          <p:nvPr/>
        </p:nvSpPr>
        <p:spPr bwMode="auto">
          <a:xfrm>
            <a:off x="2093285" y="2249983"/>
            <a:ext cx="48141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cxnSp>
        <p:nvCxnSpPr>
          <p:cNvPr id="15" name="Straight Arrow Connector 14"/>
          <p:cNvCxnSpPr/>
          <p:nvPr/>
        </p:nvCxnSpPr>
        <p:spPr>
          <a:xfrm flipH="1">
            <a:off x="3856963" y="2518544"/>
            <a:ext cx="1" cy="2888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556735" y="2518544"/>
            <a:ext cx="1" cy="2888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412320" y="2918497"/>
            <a:ext cx="475610" cy="369332"/>
          </a:xfrm>
          <a:prstGeom prst="rect">
            <a:avLst/>
          </a:prstGeom>
          <a:noFill/>
        </p:spPr>
        <p:txBody>
          <a:bodyPr wrap="square" rtlCol="0">
            <a:spAutoFit/>
          </a:bodyPr>
          <a:lstStyle/>
          <a:p>
            <a:r>
              <a:rPr lang="en-US" dirty="0" smtClean="0">
                <a:latin typeface="Arial Unicode MS" pitchFamily="34" charset="-128"/>
                <a:cs typeface="Arial" pitchFamily="34" charset="0"/>
              </a:rPr>
              <a:t>...</a:t>
            </a:r>
          </a:p>
        </p:txBody>
      </p:sp>
      <p:sp>
        <p:nvSpPr>
          <p:cNvPr id="17" name="Rectangle 16"/>
          <p:cNvSpPr/>
          <p:nvPr/>
        </p:nvSpPr>
        <p:spPr>
          <a:xfrm>
            <a:off x="4383487" y="3244334"/>
            <a:ext cx="377026" cy="369332"/>
          </a:xfrm>
          <a:prstGeom prst="rect">
            <a:avLst/>
          </a:prstGeom>
        </p:spPr>
        <p:txBody>
          <a:bodyPr wrap="none">
            <a:spAutoFit/>
          </a:bodyPr>
          <a:lstStyle/>
          <a:p>
            <a:r>
              <a:rPr lang="en-US" dirty="0">
                <a:latin typeface="Arial Unicode MS" pitchFamily="34" charset="-128"/>
                <a:cs typeface="Arial" pitchFamily="34" charset="0"/>
              </a:rPr>
              <a:t>...</a:t>
            </a:r>
            <a:endParaRPr lang="en-US" dirty="0"/>
          </a:p>
        </p:txBody>
      </p:sp>
      <p:sp>
        <p:nvSpPr>
          <p:cNvPr id="21" name="Rectangle 1"/>
          <p:cNvSpPr>
            <a:spLocks noChangeArrowheads="1"/>
          </p:cNvSpPr>
          <p:nvPr/>
        </p:nvSpPr>
        <p:spPr bwMode="auto">
          <a:xfrm>
            <a:off x="2093285" y="3606645"/>
            <a:ext cx="48141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Unicode MS" pitchFamily="34" charset="-128"/>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cxnSp>
        <p:nvCxnSpPr>
          <p:cNvPr id="22" name="Straight Arrow Connector 21"/>
          <p:cNvCxnSpPr/>
          <p:nvPr/>
        </p:nvCxnSpPr>
        <p:spPr>
          <a:xfrm flipH="1">
            <a:off x="3829051" y="3831550"/>
            <a:ext cx="1" cy="2888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528823" y="3831550"/>
            <a:ext cx="1" cy="2888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34004" y="2325238"/>
            <a:ext cx="1535716" cy="1231106"/>
          </a:xfrm>
          <a:prstGeom prst="rect">
            <a:avLst/>
          </a:prstGeom>
          <a:noFill/>
          <a:ln w="19050">
            <a:noFill/>
            <a:prstDash val="sysDash"/>
          </a:ln>
        </p:spPr>
        <p:txBody>
          <a:bodyPr wrap="square" lIns="0" tIns="0" rIns="0" bIns="0" rtlCol="0">
            <a:spAutoFit/>
          </a:bodyPr>
          <a:lstStyle/>
          <a:p>
            <a:r>
              <a:rPr lang="en-US" sz="1600" dirty="0"/>
              <a:t>l</a:t>
            </a:r>
            <a:r>
              <a:rPr lang="en-US" sz="1600" dirty="0" smtClean="0"/>
              <a:t>ike a switch statement –</a:t>
            </a:r>
          </a:p>
          <a:p>
            <a:r>
              <a:rPr lang="en-US" sz="1600" dirty="0" smtClean="0"/>
              <a:t>decode selects</a:t>
            </a:r>
          </a:p>
          <a:p>
            <a:r>
              <a:rPr lang="en-US" sz="1600" dirty="0"/>
              <a:t>o</a:t>
            </a:r>
            <a:r>
              <a:rPr lang="en-US" sz="1600" dirty="0" smtClean="0"/>
              <a:t>ne of these execution paths</a:t>
            </a:r>
            <a:endParaRPr lang="en-US" sz="1600" dirty="0"/>
          </a:p>
        </p:txBody>
      </p:sp>
      <p:cxnSp>
        <p:nvCxnSpPr>
          <p:cNvPr id="25" name="Straight Connector 24"/>
          <p:cNvCxnSpPr/>
          <p:nvPr/>
        </p:nvCxnSpPr>
        <p:spPr>
          <a:xfrm flipH="1">
            <a:off x="1230720" y="4133578"/>
            <a:ext cx="140634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230720" y="786237"/>
            <a:ext cx="0" cy="333416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1230719" y="786237"/>
            <a:ext cx="12573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488022" y="786237"/>
            <a:ext cx="1"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55070" y="4343400"/>
            <a:ext cx="8454559" cy="2246769"/>
          </a:xfrm>
          <a:prstGeom prst="rect">
            <a:avLst/>
          </a:prstGeom>
          <a:noFill/>
        </p:spPr>
        <p:txBody>
          <a:bodyPr wrap="none" rtlCol="0">
            <a:spAutoFit/>
          </a:bodyPr>
          <a:lstStyle/>
          <a:p>
            <a:r>
              <a:rPr lang="en-US" sz="1400" dirty="0">
                <a:latin typeface="Courier New" pitchFamily="49" charset="0"/>
                <a:cs typeface="Courier New" pitchFamily="49" charset="0"/>
              </a:rPr>
              <a:t>for A := B + C ; </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assembly </a:t>
            </a:r>
            <a:r>
              <a:rPr lang="en-US" sz="1400" dirty="0">
                <a:latin typeface="Courier New" pitchFamily="49" charset="0"/>
                <a:cs typeface="Courier New" pitchFamily="49" charset="0"/>
              </a:rPr>
              <a:t>code / action on computer </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	    ; </a:t>
            </a:r>
          </a:p>
          <a:p>
            <a:r>
              <a:rPr lang="en-US" sz="1400" dirty="0" smtClean="0">
                <a:latin typeface="Courier New" pitchFamily="49" charset="0"/>
                <a:cs typeface="Courier New" pitchFamily="49" charset="0"/>
              </a:rPr>
              <a:t>load(B</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 ACC </a:t>
            </a:r>
            <a:r>
              <a:rPr lang="en-US" sz="1400" dirty="0">
                <a:latin typeface="Courier New" pitchFamily="49" charset="0"/>
                <a:cs typeface="Courier New" pitchFamily="49" charset="0"/>
              </a:rPr>
              <a:t>&lt;- memory[B] </a:t>
            </a:r>
            <a:r>
              <a:rPr lang="en-US" sz="1400" dirty="0" smtClean="0">
                <a:latin typeface="Courier New" pitchFamily="49" charset="0"/>
                <a:cs typeface="Courier New" pitchFamily="49" charset="0"/>
              </a:rPr>
              <a:t>         register </a:t>
            </a:r>
            <a:r>
              <a:rPr lang="en-US" sz="1400" dirty="0">
                <a:latin typeface="Courier New" pitchFamily="49" charset="0"/>
                <a:cs typeface="Courier New" pitchFamily="49" charset="0"/>
              </a:rPr>
              <a:t>is loaded with a copy </a:t>
            </a:r>
            <a:endParaRPr lang="en-US" sz="1400" dirty="0" smtClean="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                           of </a:t>
            </a:r>
            <a:r>
              <a:rPr lang="en-US" sz="1400" dirty="0">
                <a:latin typeface="Courier New" pitchFamily="49" charset="0"/>
                <a:cs typeface="Courier New" pitchFamily="49" charset="0"/>
              </a:rPr>
              <a:t>the value in memory[B] </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add(C</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 </a:t>
            </a:r>
            <a:r>
              <a:rPr lang="en-US" sz="1400" dirty="0">
                <a:latin typeface="Courier New" pitchFamily="49" charset="0"/>
                <a:cs typeface="Courier New" pitchFamily="49" charset="0"/>
              </a:rPr>
              <a:t>ACC &lt;- ACC + memory[C] </a:t>
            </a:r>
            <a:r>
              <a:rPr lang="en-US" sz="1400" dirty="0" smtClean="0">
                <a:latin typeface="Courier New" pitchFamily="49" charset="0"/>
                <a:cs typeface="Courier New" pitchFamily="49" charset="0"/>
              </a:rPr>
              <a:t>   value </a:t>
            </a:r>
            <a:r>
              <a:rPr lang="en-US" sz="1400" dirty="0">
                <a:latin typeface="Courier New" pitchFamily="49" charset="0"/>
                <a:cs typeface="Courier New" pitchFamily="49" charset="0"/>
              </a:rPr>
              <a:t>in ACC register is added with </a:t>
            </a:r>
            <a:endParaRPr lang="en-US" sz="1400" dirty="0" smtClean="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                           a </a:t>
            </a:r>
            <a:r>
              <a:rPr lang="en-US" sz="1400" dirty="0">
                <a:latin typeface="Courier New" pitchFamily="49" charset="0"/>
                <a:cs typeface="Courier New" pitchFamily="49" charset="0"/>
              </a:rPr>
              <a:t>copy of the value in memory[C], </a:t>
            </a:r>
            <a:endParaRPr lang="en-US" sz="1400" dirty="0" smtClean="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                           and </a:t>
            </a:r>
            <a:r>
              <a:rPr lang="en-US" sz="1400" dirty="0">
                <a:latin typeface="Courier New" pitchFamily="49" charset="0"/>
                <a:cs typeface="Courier New" pitchFamily="49" charset="0"/>
              </a:rPr>
              <a:t>sum is placed in ACC register </a:t>
            </a:r>
            <a:endParaRPr lang="en-US" sz="14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store(A</a:t>
            </a:r>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 </a:t>
            </a:r>
            <a:r>
              <a:rPr lang="en-US" sz="1400" dirty="0">
                <a:latin typeface="Courier New" pitchFamily="49" charset="0"/>
                <a:cs typeface="Courier New" pitchFamily="49" charset="0"/>
              </a:rPr>
              <a:t>memory[A] &lt;- ACC </a:t>
            </a:r>
            <a:r>
              <a:rPr lang="en-US" sz="1400" dirty="0" smtClean="0">
                <a:latin typeface="Courier New" pitchFamily="49" charset="0"/>
                <a:cs typeface="Courier New" pitchFamily="49" charset="0"/>
              </a:rPr>
              <a:t>         memory[A</a:t>
            </a:r>
            <a:r>
              <a:rPr lang="en-US" sz="1400" dirty="0">
                <a:latin typeface="Courier New" pitchFamily="49" charset="0"/>
                <a:cs typeface="Courier New" pitchFamily="49" charset="0"/>
              </a:rPr>
              <a:t>] gets a copy of the value </a:t>
            </a:r>
            <a:endParaRPr lang="en-US" sz="1400" dirty="0" smtClean="0">
              <a:latin typeface="Courier New" pitchFamily="49" charset="0"/>
              <a:cs typeface="Courier New" pitchFamily="49" charset="0"/>
            </a:endParaRPr>
          </a:p>
          <a:p>
            <a:r>
              <a:rPr lang="en-US" sz="1400" dirty="0">
                <a:latin typeface="Courier New" pitchFamily="49" charset="0"/>
                <a:cs typeface="Courier New" pitchFamily="49" charset="0"/>
              </a:rPr>
              <a:t> </a:t>
            </a:r>
            <a:r>
              <a:rPr lang="en-US" sz="1400" dirty="0" smtClean="0">
                <a:latin typeface="Courier New" pitchFamily="49" charset="0"/>
                <a:cs typeface="Courier New" pitchFamily="49" charset="0"/>
              </a:rPr>
              <a:t>            ;                           in </a:t>
            </a:r>
            <a:r>
              <a:rPr lang="en-US" sz="1400" dirty="0">
                <a:latin typeface="Courier New" pitchFamily="49" charset="0"/>
                <a:cs typeface="Courier New" pitchFamily="49" charset="0"/>
              </a:rPr>
              <a:t>ACC register</a:t>
            </a:r>
          </a:p>
        </p:txBody>
      </p:sp>
      <p:cxnSp>
        <p:nvCxnSpPr>
          <p:cNvPr id="39" name="Straight Connector 38"/>
          <p:cNvCxnSpPr/>
          <p:nvPr/>
        </p:nvCxnSpPr>
        <p:spPr>
          <a:xfrm>
            <a:off x="2577446" y="2091423"/>
            <a:ext cx="0" cy="2338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2637064" y="3859069"/>
            <a:ext cx="0" cy="261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2872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704" y="225942"/>
            <a:ext cx="8839200" cy="495300"/>
          </a:xfrm>
        </p:spPr>
        <p:txBody>
          <a:bodyPr anchor="t">
            <a:normAutofit/>
          </a:bodyPr>
          <a:lstStyle/>
          <a:p>
            <a:pPr algn="l"/>
            <a:r>
              <a:rPr lang="en-US" sz="2400" dirty="0">
                <a:latin typeface="Tahoma" pitchFamily="34" charset="0"/>
                <a:ea typeface="Tahoma" pitchFamily="34" charset="0"/>
                <a:cs typeface="Tahoma" pitchFamily="34" charset="0"/>
              </a:rPr>
              <a:t>register transfers (</a:t>
            </a:r>
            <a:r>
              <a:rPr lang="en-US" sz="2400" dirty="0" err="1">
                <a:latin typeface="Tahoma" pitchFamily="34" charset="0"/>
                <a:ea typeface="Tahoma" pitchFamily="34" charset="0"/>
                <a:cs typeface="Tahoma" pitchFamily="34" charset="0"/>
              </a:rPr>
              <a:t>datapath</a:t>
            </a:r>
            <a:r>
              <a:rPr lang="en-US" sz="2400" dirty="0">
                <a:latin typeface="Tahoma" pitchFamily="34" charset="0"/>
                <a:ea typeface="Tahoma" pitchFamily="34" charset="0"/>
                <a:cs typeface="Tahoma" pitchFamily="34" charset="0"/>
              </a:rPr>
              <a:t> actions) for </a:t>
            </a:r>
            <a:r>
              <a:rPr lang="en-US" sz="2400" dirty="0" smtClean="0">
                <a:latin typeface="Tahoma" pitchFamily="34" charset="0"/>
                <a:ea typeface="Tahoma" pitchFamily="34" charset="0"/>
                <a:cs typeface="Tahoma" pitchFamily="34" charset="0"/>
              </a:rPr>
              <a:t>these three </a:t>
            </a:r>
            <a:r>
              <a:rPr lang="en-US" sz="2400" dirty="0">
                <a:latin typeface="Tahoma" pitchFamily="34" charset="0"/>
                <a:ea typeface="Tahoma" pitchFamily="34" charset="0"/>
                <a:cs typeface="Tahoma" pitchFamily="34" charset="0"/>
              </a:rPr>
              <a:t>instructions</a:t>
            </a:r>
          </a:p>
        </p:txBody>
      </p:sp>
      <p:sp>
        <p:nvSpPr>
          <p:cNvPr id="41" name="Flowchart: Merge 40"/>
          <p:cNvSpPr/>
          <p:nvPr/>
        </p:nvSpPr>
        <p:spPr>
          <a:xfrm>
            <a:off x="2476499" y="4876800"/>
            <a:ext cx="163033" cy="152400"/>
          </a:xfrm>
          <a:prstGeom prst="flowChartMerg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24837" y="1697275"/>
            <a:ext cx="952500" cy="246221"/>
          </a:xfrm>
          <a:prstGeom prst="rect">
            <a:avLst/>
          </a:prstGeom>
          <a:noFill/>
          <a:ln w="19050">
            <a:noFill/>
            <a:prstDash val="sysDash"/>
          </a:ln>
        </p:spPr>
        <p:txBody>
          <a:bodyPr wrap="square" lIns="0" tIns="0" rIns="0" bIns="0" rtlCol="0">
            <a:spAutoFit/>
          </a:bodyPr>
          <a:lstStyle/>
          <a:p>
            <a:pPr algn="ctr"/>
            <a:r>
              <a:rPr lang="en-US" sz="1600" dirty="0" smtClean="0"/>
              <a:t>---fetch---</a:t>
            </a:r>
            <a:endParaRPr lang="en-US" sz="1600" dirty="0"/>
          </a:p>
        </p:txBody>
      </p:sp>
      <p:sp>
        <p:nvSpPr>
          <p:cNvPr id="7" name="TextBox 6"/>
          <p:cNvSpPr txBox="1"/>
          <p:nvPr/>
        </p:nvSpPr>
        <p:spPr>
          <a:xfrm>
            <a:off x="1124838" y="2895999"/>
            <a:ext cx="1133946" cy="246221"/>
          </a:xfrm>
          <a:prstGeom prst="rect">
            <a:avLst/>
          </a:prstGeom>
          <a:noFill/>
          <a:ln w="19050">
            <a:noFill/>
            <a:prstDash val="sysDash"/>
          </a:ln>
        </p:spPr>
        <p:txBody>
          <a:bodyPr wrap="square" lIns="0" tIns="0" rIns="0" bIns="0" rtlCol="0">
            <a:spAutoFit/>
          </a:bodyPr>
          <a:lstStyle/>
          <a:p>
            <a:pPr algn="ctr"/>
            <a:r>
              <a:rPr lang="en-US" sz="1600" dirty="0" smtClean="0"/>
              <a:t>---decode---</a:t>
            </a:r>
            <a:endParaRPr lang="en-US" sz="1600" dirty="0"/>
          </a:p>
        </p:txBody>
      </p:sp>
      <p:sp>
        <p:nvSpPr>
          <p:cNvPr id="8" name="TextBox 7"/>
          <p:cNvSpPr txBox="1"/>
          <p:nvPr/>
        </p:nvSpPr>
        <p:spPr>
          <a:xfrm>
            <a:off x="1039584" y="3854873"/>
            <a:ext cx="1219200" cy="1477328"/>
          </a:xfrm>
          <a:prstGeom prst="rect">
            <a:avLst/>
          </a:prstGeom>
          <a:noFill/>
          <a:ln w="19050">
            <a:noFill/>
            <a:prstDash val="sysDash"/>
          </a:ln>
        </p:spPr>
        <p:txBody>
          <a:bodyPr wrap="square" lIns="0" tIns="0" rIns="0" bIns="0" rtlCol="0">
            <a:spAutoFit/>
          </a:bodyPr>
          <a:lstStyle/>
          <a:p>
            <a:r>
              <a:rPr lang="en-US" sz="1600" dirty="0" smtClean="0"/>
              <a:t>---execute---</a:t>
            </a:r>
          </a:p>
          <a:p>
            <a:r>
              <a:rPr lang="en-US" sz="1600" dirty="0" smtClean="0"/>
              <a:t>get address</a:t>
            </a:r>
          </a:p>
          <a:p>
            <a:r>
              <a:rPr lang="en-US" sz="1600" dirty="0"/>
              <a:t>f</a:t>
            </a:r>
            <a:r>
              <a:rPr lang="en-US" sz="1600" dirty="0" smtClean="0"/>
              <a:t>etch operand</a:t>
            </a:r>
          </a:p>
          <a:p>
            <a:r>
              <a:rPr lang="en-US" sz="1600" dirty="0"/>
              <a:t>e</a:t>
            </a:r>
            <a:r>
              <a:rPr lang="en-US" sz="1600" dirty="0" smtClean="0"/>
              <a:t>xecute</a:t>
            </a:r>
          </a:p>
          <a:p>
            <a:r>
              <a:rPr lang="en-US" sz="1600" dirty="0"/>
              <a:t>s</a:t>
            </a:r>
            <a:r>
              <a:rPr lang="en-US" sz="1600" dirty="0" smtClean="0"/>
              <a:t>tore result</a:t>
            </a:r>
          </a:p>
          <a:p>
            <a:pPr algn="ctr"/>
            <a:r>
              <a:rPr lang="en-US" sz="1600" dirty="0" smtClean="0"/>
              <a:t>load</a:t>
            </a:r>
            <a:endParaRPr lang="en-US" sz="1600" dirty="0"/>
          </a:p>
        </p:txBody>
      </p:sp>
      <p:sp>
        <p:nvSpPr>
          <p:cNvPr id="9" name="TextBox 8"/>
          <p:cNvSpPr txBox="1"/>
          <p:nvPr/>
        </p:nvSpPr>
        <p:spPr>
          <a:xfrm>
            <a:off x="2670700" y="3887482"/>
            <a:ext cx="1870228" cy="1077218"/>
          </a:xfrm>
          <a:prstGeom prst="rect">
            <a:avLst/>
          </a:prstGeom>
          <a:noFill/>
          <a:ln w="19050">
            <a:noFill/>
            <a:prstDash val="sysDash"/>
          </a:ln>
        </p:spPr>
        <p:txBody>
          <a:bodyPr wrap="square" lIns="0" tIns="0" rIns="0" bIns="0" rtlCol="0">
            <a:spAutoFit/>
          </a:bodyPr>
          <a:lstStyle/>
          <a:p>
            <a:r>
              <a:rPr lang="en-US" sz="1400" dirty="0">
                <a:latin typeface="Courier New" pitchFamily="49" charset="0"/>
                <a:cs typeface="Courier New" pitchFamily="49" charset="0"/>
              </a:rPr>
              <a:t>l</a:t>
            </a:r>
            <a:r>
              <a:rPr lang="en-US" sz="1400" dirty="0" smtClean="0">
                <a:latin typeface="Courier New" pitchFamily="49" charset="0"/>
                <a:cs typeface="Courier New" pitchFamily="49" charset="0"/>
              </a:rPr>
              <a:t>oad(B)</a:t>
            </a:r>
          </a:p>
          <a:p>
            <a:r>
              <a:rPr lang="en-US" sz="1400" dirty="0" smtClean="0">
                <a:latin typeface="Courier New" pitchFamily="49" charset="0"/>
                <a:cs typeface="Courier New" pitchFamily="49" charset="0"/>
              </a:rPr>
              <a:t>MAR     </a:t>
            </a:r>
            <a:r>
              <a:rPr lang="en-US" sz="1400" dirty="0" err="1" smtClean="0">
                <a:latin typeface="Courier New" pitchFamily="49" charset="0"/>
                <a:cs typeface="Courier New" pitchFamily="49" charset="0"/>
              </a:rPr>
              <a:t>addr</a:t>
            </a:r>
            <a:r>
              <a:rPr lang="en-US" sz="1400" dirty="0" smtClean="0">
                <a:latin typeface="Courier New" pitchFamily="49" charset="0"/>
                <a:cs typeface="Courier New" pitchFamily="49" charset="0"/>
              </a:rPr>
              <a:t>(IP)</a:t>
            </a:r>
          </a:p>
          <a:p>
            <a:r>
              <a:rPr lang="en-US" sz="1400" dirty="0" smtClean="0">
                <a:latin typeface="Courier New" pitchFamily="49" charset="0"/>
                <a:cs typeface="Courier New" pitchFamily="49" charset="0"/>
              </a:rPr>
              <a:t>READ</a:t>
            </a:r>
          </a:p>
          <a:p>
            <a:r>
              <a:rPr lang="en-US" sz="1400" dirty="0" smtClean="0">
                <a:latin typeface="Courier New" pitchFamily="49" charset="0"/>
                <a:cs typeface="Courier New" pitchFamily="49" charset="0"/>
              </a:rPr>
              <a:t>ACC     MDR     </a:t>
            </a:r>
          </a:p>
          <a:p>
            <a:r>
              <a:rPr lang="en-US" sz="1400" dirty="0" smtClean="0">
                <a:latin typeface="Courier New" pitchFamily="49" charset="0"/>
                <a:cs typeface="Courier New" pitchFamily="49" charset="0"/>
              </a:rPr>
              <a:t>_ _ _ _ _ _ _ _</a:t>
            </a:r>
            <a:endParaRPr lang="en-US" sz="1400" dirty="0">
              <a:latin typeface="Courier New" pitchFamily="49" charset="0"/>
              <a:cs typeface="Courier New" pitchFamily="49" charset="0"/>
            </a:endParaRPr>
          </a:p>
        </p:txBody>
      </p:sp>
      <p:cxnSp>
        <p:nvCxnSpPr>
          <p:cNvPr id="5" name="Straight Arrow Connector 4"/>
          <p:cNvCxnSpPr/>
          <p:nvPr/>
        </p:nvCxnSpPr>
        <p:spPr>
          <a:xfrm>
            <a:off x="3085502" y="2595104"/>
            <a:ext cx="0" cy="1641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073721" y="3626256"/>
            <a:ext cx="11781" cy="21877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5339020" y="3114446"/>
            <a:ext cx="1" cy="28885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365812" y="3647404"/>
            <a:ext cx="0" cy="19762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772885" y="5385612"/>
            <a:ext cx="2007624"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762000" y="1382140"/>
            <a:ext cx="0" cy="40034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a:off x="772885" y="1382139"/>
            <a:ext cx="198120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2754085" y="1382139"/>
            <a:ext cx="1"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545323" y="1700839"/>
            <a:ext cx="2120981" cy="861774"/>
          </a:xfrm>
          <a:prstGeom prst="rect">
            <a:avLst/>
          </a:prstGeom>
          <a:noFill/>
          <a:ln w="19050">
            <a:noFill/>
            <a:prstDash val="sysDash"/>
          </a:ln>
        </p:spPr>
        <p:txBody>
          <a:bodyPr wrap="square" lIns="0" tIns="0" rIns="0" bIns="0" rtlCol="0">
            <a:spAutoFit/>
          </a:bodyPr>
          <a:lstStyle/>
          <a:p>
            <a:r>
              <a:rPr lang="en-US" sz="1400" dirty="0" smtClean="0">
                <a:latin typeface="Courier New" pitchFamily="49" charset="0"/>
                <a:cs typeface="Courier New" pitchFamily="49" charset="0"/>
              </a:rPr>
              <a:t>MAR    PC</a:t>
            </a:r>
          </a:p>
          <a:p>
            <a:r>
              <a:rPr lang="en-US" sz="1400" dirty="0" smtClean="0">
                <a:latin typeface="Courier New" pitchFamily="49" charset="0"/>
                <a:cs typeface="Courier New" pitchFamily="49" charset="0"/>
              </a:rPr>
              <a:t>READ</a:t>
            </a:r>
          </a:p>
          <a:p>
            <a:r>
              <a:rPr lang="en-US" sz="1400" dirty="0" smtClean="0">
                <a:latin typeface="Courier New" pitchFamily="49" charset="0"/>
                <a:cs typeface="Courier New" pitchFamily="49" charset="0"/>
              </a:rPr>
              <a:t>IR     MDR</a:t>
            </a:r>
          </a:p>
          <a:p>
            <a:r>
              <a:rPr lang="en-US" sz="1400" dirty="0" smtClean="0">
                <a:latin typeface="Courier New" pitchFamily="49" charset="0"/>
                <a:cs typeface="Courier New" pitchFamily="49" charset="0"/>
              </a:rPr>
              <a:t>PC     </a:t>
            </a:r>
            <a:r>
              <a:rPr lang="en-US" sz="1400" dirty="0" err="1" smtClean="0">
                <a:latin typeface="Courier New" pitchFamily="49" charset="0"/>
                <a:cs typeface="Courier New" pitchFamily="49" charset="0"/>
              </a:rPr>
              <a:t>PC</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incr</a:t>
            </a:r>
            <a:endParaRPr lang="en-US" sz="1400" dirty="0">
              <a:latin typeface="Courier New" pitchFamily="49" charset="0"/>
              <a:cs typeface="Courier New" pitchFamily="49" charset="0"/>
            </a:endParaRPr>
          </a:p>
        </p:txBody>
      </p:sp>
      <p:cxnSp>
        <p:nvCxnSpPr>
          <p:cNvPr id="13" name="Straight Arrow Connector 12"/>
          <p:cNvCxnSpPr/>
          <p:nvPr/>
        </p:nvCxnSpPr>
        <p:spPr>
          <a:xfrm flipH="1">
            <a:off x="2861951" y="2253341"/>
            <a:ext cx="268912" cy="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2889661" y="2438400"/>
            <a:ext cx="268912" cy="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2457144" y="2894175"/>
            <a:ext cx="1133946" cy="215444"/>
          </a:xfrm>
          <a:prstGeom prst="rect">
            <a:avLst/>
          </a:prstGeom>
          <a:noFill/>
          <a:ln w="19050">
            <a:noFill/>
            <a:prstDash val="sysDash"/>
          </a:ln>
        </p:spPr>
        <p:txBody>
          <a:bodyPr wrap="square" lIns="0" tIns="0" rIns="0" bIns="0" rtlCol="0">
            <a:spAutoFit/>
          </a:bodyPr>
          <a:lstStyle/>
          <a:p>
            <a:pPr algn="ctr"/>
            <a:r>
              <a:rPr lang="en-US" sz="1400" dirty="0">
                <a:latin typeface="Courier New" pitchFamily="49" charset="0"/>
                <a:cs typeface="Courier New" pitchFamily="49" charset="0"/>
              </a:rPr>
              <a:t>d</a:t>
            </a:r>
            <a:r>
              <a:rPr lang="en-US" sz="1400" dirty="0" smtClean="0">
                <a:latin typeface="Courier New" pitchFamily="49" charset="0"/>
                <a:cs typeface="Courier New" pitchFamily="49" charset="0"/>
              </a:rPr>
              <a:t>ecode IR</a:t>
            </a:r>
            <a:endParaRPr lang="en-US" sz="1400" dirty="0">
              <a:latin typeface="Courier New" pitchFamily="49" charset="0"/>
              <a:cs typeface="Courier New" pitchFamily="49" charset="0"/>
            </a:endParaRPr>
          </a:p>
        </p:txBody>
      </p:sp>
      <p:sp>
        <p:nvSpPr>
          <p:cNvPr id="44" name="Rectangle 1"/>
          <p:cNvSpPr>
            <a:spLocks noChangeArrowheads="1"/>
          </p:cNvSpPr>
          <p:nvPr/>
        </p:nvSpPr>
        <p:spPr bwMode="auto">
          <a:xfrm>
            <a:off x="2897999" y="3329733"/>
            <a:ext cx="46538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cxnSp>
        <p:nvCxnSpPr>
          <p:cNvPr id="45" name="Straight Arrow Connector 44"/>
          <p:cNvCxnSpPr/>
          <p:nvPr/>
        </p:nvCxnSpPr>
        <p:spPr>
          <a:xfrm flipH="1">
            <a:off x="3107060" y="4191002"/>
            <a:ext cx="268912" cy="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107060" y="4627587"/>
            <a:ext cx="268912" cy="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044700" y="3114446"/>
            <a:ext cx="0" cy="261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627570" y="3887482"/>
            <a:ext cx="1870228" cy="1077218"/>
          </a:xfrm>
          <a:prstGeom prst="rect">
            <a:avLst/>
          </a:prstGeom>
          <a:noFill/>
          <a:ln w="19050">
            <a:noFill/>
            <a:prstDash val="sysDash"/>
          </a:ln>
        </p:spPr>
        <p:txBody>
          <a:bodyPr wrap="square" lIns="0" tIns="0" rIns="0" bIns="0" rtlCol="0">
            <a:spAutoFit/>
          </a:bodyPr>
          <a:lstStyle/>
          <a:p>
            <a:r>
              <a:rPr lang="en-US" sz="1400" dirty="0" smtClean="0">
                <a:latin typeface="Courier New" pitchFamily="49" charset="0"/>
                <a:cs typeface="Courier New" pitchFamily="49" charset="0"/>
              </a:rPr>
              <a:t>add(C)</a:t>
            </a:r>
          </a:p>
          <a:p>
            <a:r>
              <a:rPr lang="en-US" sz="1400" dirty="0" smtClean="0">
                <a:latin typeface="Courier New" pitchFamily="49" charset="0"/>
                <a:cs typeface="Courier New" pitchFamily="49" charset="0"/>
              </a:rPr>
              <a:t>MAR     </a:t>
            </a:r>
            <a:r>
              <a:rPr lang="en-US" sz="1400" dirty="0" err="1" smtClean="0">
                <a:latin typeface="Courier New" pitchFamily="49" charset="0"/>
                <a:cs typeface="Courier New" pitchFamily="49" charset="0"/>
              </a:rPr>
              <a:t>addr</a:t>
            </a:r>
            <a:r>
              <a:rPr lang="en-US" sz="1400" dirty="0" smtClean="0">
                <a:latin typeface="Courier New" pitchFamily="49" charset="0"/>
                <a:cs typeface="Courier New" pitchFamily="49" charset="0"/>
              </a:rPr>
              <a:t>(IP)</a:t>
            </a:r>
          </a:p>
          <a:p>
            <a:r>
              <a:rPr lang="en-US" sz="1400" dirty="0" smtClean="0">
                <a:latin typeface="Courier New" pitchFamily="49" charset="0"/>
                <a:cs typeface="Courier New" pitchFamily="49" charset="0"/>
              </a:rPr>
              <a:t>READ</a:t>
            </a:r>
          </a:p>
          <a:p>
            <a:r>
              <a:rPr lang="en-US" sz="1400" dirty="0" smtClean="0">
                <a:latin typeface="Courier New" pitchFamily="49" charset="0"/>
                <a:cs typeface="Courier New" pitchFamily="49" charset="0"/>
              </a:rPr>
              <a:t>ACC     </a:t>
            </a:r>
            <a:r>
              <a:rPr lang="en-US" sz="1400" dirty="0" err="1" smtClean="0">
                <a:latin typeface="Courier New" pitchFamily="49" charset="0"/>
                <a:cs typeface="Courier New" pitchFamily="49" charset="0"/>
              </a:rPr>
              <a:t>ACC</a:t>
            </a:r>
            <a:r>
              <a:rPr lang="en-US" sz="1400" dirty="0" smtClean="0">
                <a:latin typeface="Courier New" pitchFamily="49" charset="0"/>
                <a:cs typeface="Courier New" pitchFamily="49" charset="0"/>
              </a:rPr>
              <a:t> + MDR     </a:t>
            </a:r>
          </a:p>
          <a:p>
            <a:r>
              <a:rPr lang="en-US" sz="1400" dirty="0" smtClean="0">
                <a:latin typeface="Courier New" pitchFamily="49" charset="0"/>
                <a:cs typeface="Courier New" pitchFamily="49" charset="0"/>
              </a:rPr>
              <a:t>_ _ _ _ _ _ _ _ _</a:t>
            </a:r>
            <a:endParaRPr lang="en-US" sz="1400" dirty="0">
              <a:latin typeface="Courier New" pitchFamily="49" charset="0"/>
              <a:cs typeface="Courier New" pitchFamily="49" charset="0"/>
            </a:endParaRPr>
          </a:p>
        </p:txBody>
      </p:sp>
      <p:sp>
        <p:nvSpPr>
          <p:cNvPr id="51" name="TextBox 50"/>
          <p:cNvSpPr txBox="1"/>
          <p:nvPr/>
        </p:nvSpPr>
        <p:spPr>
          <a:xfrm>
            <a:off x="6868885" y="3883731"/>
            <a:ext cx="1774011" cy="1431161"/>
          </a:xfrm>
          <a:prstGeom prst="rect">
            <a:avLst/>
          </a:prstGeom>
          <a:noFill/>
          <a:ln w="19050">
            <a:noFill/>
            <a:prstDash val="sysDash"/>
          </a:ln>
        </p:spPr>
        <p:txBody>
          <a:bodyPr wrap="square" lIns="0" tIns="0" rIns="0" bIns="0" rtlCol="0">
            <a:spAutoFit/>
          </a:bodyPr>
          <a:lstStyle/>
          <a:p>
            <a:r>
              <a:rPr lang="en-US" sz="1400" dirty="0">
                <a:latin typeface="Courier New" pitchFamily="49" charset="0"/>
                <a:cs typeface="Courier New" pitchFamily="49" charset="0"/>
              </a:rPr>
              <a:t>s</a:t>
            </a:r>
            <a:r>
              <a:rPr lang="en-US" sz="1400" dirty="0" smtClean="0">
                <a:latin typeface="Courier New" pitchFamily="49" charset="0"/>
                <a:cs typeface="Courier New" pitchFamily="49" charset="0"/>
              </a:rPr>
              <a:t>tore(A)</a:t>
            </a:r>
          </a:p>
          <a:p>
            <a:r>
              <a:rPr lang="en-US" sz="1400" dirty="0" smtClean="0">
                <a:latin typeface="Courier New" pitchFamily="49" charset="0"/>
                <a:cs typeface="Courier New" pitchFamily="49" charset="0"/>
              </a:rPr>
              <a:t>MAR    </a:t>
            </a:r>
            <a:r>
              <a:rPr lang="en-US" sz="1400" dirty="0">
                <a:latin typeface="Courier New" pitchFamily="49" charset="0"/>
                <a:cs typeface="Courier New" pitchFamily="49" charset="0"/>
              </a:rPr>
              <a:t> </a:t>
            </a:r>
            <a:r>
              <a:rPr lang="en-US" sz="1400" dirty="0" err="1" smtClean="0">
                <a:latin typeface="Courier New" pitchFamily="49" charset="0"/>
                <a:cs typeface="Courier New" pitchFamily="49" charset="0"/>
              </a:rPr>
              <a:t>addr</a:t>
            </a:r>
            <a:r>
              <a:rPr lang="en-US" sz="1400" dirty="0" smtClean="0">
                <a:latin typeface="Courier New" pitchFamily="49" charset="0"/>
                <a:cs typeface="Courier New" pitchFamily="49" charset="0"/>
              </a:rPr>
              <a:t>(IP)</a:t>
            </a:r>
          </a:p>
          <a:p>
            <a:r>
              <a:rPr lang="en-US" sz="1400" dirty="0" smtClean="0">
                <a:latin typeface="Courier New" pitchFamily="49" charset="0"/>
                <a:cs typeface="Courier New" pitchFamily="49" charset="0"/>
              </a:rPr>
              <a:t>MDR     ACC</a:t>
            </a:r>
          </a:p>
          <a:p>
            <a:r>
              <a:rPr lang="en-US" sz="800" dirty="0" smtClean="0">
                <a:latin typeface="Courier New" pitchFamily="49" charset="0"/>
                <a:cs typeface="Courier New" pitchFamily="49" charset="0"/>
              </a:rPr>
              <a:t>_</a:t>
            </a:r>
            <a:r>
              <a:rPr lang="en-US" sz="1400" dirty="0" smtClean="0">
                <a:latin typeface="Courier New" pitchFamily="49" charset="0"/>
                <a:cs typeface="Courier New" pitchFamily="49" charset="0"/>
              </a:rPr>
              <a:t> _ _ _ _ _ _ _</a:t>
            </a:r>
          </a:p>
          <a:p>
            <a:endParaRPr lang="en-US" sz="800" dirty="0" smtClean="0">
              <a:latin typeface="Courier New" pitchFamily="49" charset="0"/>
              <a:cs typeface="Courier New" pitchFamily="49" charset="0"/>
            </a:endParaRPr>
          </a:p>
          <a:p>
            <a:r>
              <a:rPr lang="en-US" sz="1400" dirty="0" smtClean="0">
                <a:latin typeface="Courier New" pitchFamily="49" charset="0"/>
                <a:cs typeface="Courier New" pitchFamily="49" charset="0"/>
              </a:rPr>
              <a:t>WRITE</a:t>
            </a:r>
          </a:p>
          <a:p>
            <a:endParaRPr lang="en-US" sz="1400" dirty="0">
              <a:latin typeface="Courier New" pitchFamily="49" charset="0"/>
              <a:cs typeface="Courier New" pitchFamily="49" charset="0"/>
            </a:endParaRPr>
          </a:p>
        </p:txBody>
      </p:sp>
      <p:cxnSp>
        <p:nvCxnSpPr>
          <p:cNvPr id="52" name="Straight Arrow Connector 51"/>
          <p:cNvCxnSpPr/>
          <p:nvPr/>
        </p:nvCxnSpPr>
        <p:spPr>
          <a:xfrm flipH="1">
            <a:off x="7336305" y="4201892"/>
            <a:ext cx="268912" cy="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5070108" y="4191000"/>
            <a:ext cx="268912" cy="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249885" y="3670994"/>
            <a:ext cx="0" cy="197626"/>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359562" y="4426089"/>
            <a:ext cx="268912" cy="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904039" y="4990136"/>
            <a:ext cx="0" cy="261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045037" y="5048547"/>
            <a:ext cx="0" cy="261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7249885" y="5070279"/>
            <a:ext cx="0" cy="2613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
          <p:cNvSpPr>
            <a:spLocks noChangeArrowheads="1"/>
          </p:cNvSpPr>
          <p:nvPr/>
        </p:nvSpPr>
        <p:spPr bwMode="auto">
          <a:xfrm>
            <a:off x="2743189" y="5200946"/>
            <a:ext cx="48077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Unicode MS" pitchFamily="34" charset="-128"/>
                <a:cs typeface="Arial" pitchFamily="34" charset="0"/>
              </a:rPr>
              <a:t>+--------------------------+----------------------------+</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cxnSp>
        <p:nvCxnSpPr>
          <p:cNvPr id="67" name="Straight Arrow Connector 66"/>
          <p:cNvCxnSpPr/>
          <p:nvPr/>
        </p:nvCxnSpPr>
        <p:spPr>
          <a:xfrm flipH="1">
            <a:off x="2951046" y="1814881"/>
            <a:ext cx="268912" cy="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5090462" y="4611510"/>
            <a:ext cx="268912" cy="2"/>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761363" y="5824248"/>
            <a:ext cx="8035020" cy="430887"/>
          </a:xfrm>
          <a:prstGeom prst="rect">
            <a:avLst/>
          </a:prstGeom>
          <a:noFill/>
        </p:spPr>
        <p:txBody>
          <a:bodyPr wrap="none" rtlCol="0">
            <a:spAutoFit/>
          </a:bodyPr>
          <a:lstStyle/>
          <a:p>
            <a:r>
              <a:rPr lang="en-US" sz="2200" dirty="0">
                <a:latin typeface="Tahoma" panose="020B0604030504040204" pitchFamily="34" charset="0"/>
                <a:ea typeface="Tahoma" panose="020B0604030504040204" pitchFamily="34" charset="0"/>
                <a:cs typeface="Tahoma" panose="020B0604030504040204" pitchFamily="34" charset="0"/>
              </a:rPr>
              <a:t>can check for external signals (interrupts) between instructions</a:t>
            </a:r>
          </a:p>
        </p:txBody>
      </p:sp>
      <p:cxnSp>
        <p:nvCxnSpPr>
          <p:cNvPr id="37" name="Straight Connector 36"/>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5580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838200"/>
            <a:ext cx="8610600" cy="6096000"/>
          </a:xfrm>
        </p:spPr>
        <p:txBody>
          <a:bodyPr>
            <a:noAutofit/>
          </a:bodyPr>
          <a:lstStyle/>
          <a:p>
            <a:pPr>
              <a:spcBef>
                <a:spcPts val="1200"/>
              </a:spcBef>
            </a:pPr>
            <a:r>
              <a:rPr lang="en-US" sz="2400" dirty="0" smtClean="0">
                <a:latin typeface="Tahoma" pitchFamily="34" charset="0"/>
                <a:ea typeface="Tahoma" pitchFamily="34" charset="0"/>
                <a:cs typeface="Tahoma" pitchFamily="34" charset="0"/>
              </a:rPr>
              <a:t>random-access, one-dimensional memory (vs. sequential memories)</a:t>
            </a:r>
          </a:p>
          <a:p>
            <a:pPr>
              <a:spcBef>
                <a:spcPts val="1200"/>
              </a:spcBef>
            </a:pPr>
            <a:r>
              <a:rPr lang="en-US" sz="2400" dirty="0" smtClean="0">
                <a:latin typeface="Tahoma" pitchFamily="34" charset="0"/>
                <a:ea typeface="Tahoma" pitchFamily="34" charset="0"/>
                <a:cs typeface="Tahoma" pitchFamily="34" charset="0"/>
              </a:rPr>
              <a:t>sequential processing (no pipelining)</a:t>
            </a:r>
          </a:p>
          <a:p>
            <a:pPr>
              <a:spcBef>
                <a:spcPts val="1200"/>
              </a:spcBef>
            </a:pPr>
            <a:r>
              <a:rPr lang="en-US" sz="2400" dirty="0" smtClean="0">
                <a:latin typeface="Tahoma" pitchFamily="34" charset="0"/>
                <a:ea typeface="Tahoma" pitchFamily="34" charset="0"/>
                <a:cs typeface="Tahoma" pitchFamily="34" charset="0"/>
              </a:rPr>
              <a:t>stored </a:t>
            </a:r>
            <a:r>
              <a:rPr lang="en-US" sz="2400" dirty="0">
                <a:latin typeface="Tahoma" pitchFamily="34" charset="0"/>
                <a:ea typeface="Tahoma" pitchFamily="34" charset="0"/>
                <a:cs typeface="Tahoma" pitchFamily="34" charset="0"/>
              </a:rPr>
              <a:t>program, no </a:t>
            </a:r>
            <a:r>
              <a:rPr lang="en-US" sz="2400" dirty="0" smtClean="0">
                <a:latin typeface="Tahoma" pitchFamily="34" charset="0"/>
                <a:ea typeface="Tahoma" pitchFamily="34" charset="0"/>
                <a:cs typeface="Tahoma" pitchFamily="34" charset="0"/>
              </a:rPr>
              <a:t>hardware distinction </a:t>
            </a:r>
            <a:r>
              <a:rPr lang="en-US" sz="2400" dirty="0">
                <a:latin typeface="Tahoma" pitchFamily="34" charset="0"/>
                <a:ea typeface="Tahoma" pitchFamily="34" charset="0"/>
                <a:cs typeface="Tahoma" pitchFamily="34" charset="0"/>
              </a:rPr>
              <a:t>between instructions and </a:t>
            </a:r>
            <a:r>
              <a:rPr lang="en-US" sz="2400" dirty="0" smtClean="0">
                <a:latin typeface="Tahoma" pitchFamily="34" charset="0"/>
                <a:ea typeface="Tahoma" pitchFamily="34" charset="0"/>
                <a:cs typeface="Tahoma" pitchFamily="34" charset="0"/>
              </a:rPr>
              <a:t>data vs </a:t>
            </a:r>
            <a:r>
              <a:rPr lang="en-US" sz="2400" dirty="0">
                <a:latin typeface="Tahoma" pitchFamily="34" charset="0"/>
                <a:ea typeface="Tahoma" pitchFamily="34" charset="0"/>
                <a:cs typeface="Tahoma" pitchFamily="34" charset="0"/>
              </a:rPr>
              <a:t>"Harvard architecture" with separate instruction </a:t>
            </a:r>
            <a:r>
              <a:rPr lang="en-US" sz="2400" dirty="0" smtClean="0">
                <a:latin typeface="Tahoma" pitchFamily="34" charset="0"/>
                <a:ea typeface="Tahoma" pitchFamily="34" charset="0"/>
                <a:cs typeface="Tahoma" pitchFamily="34" charset="0"/>
              </a:rPr>
              <a:t>and data memories)</a:t>
            </a:r>
          </a:p>
          <a:p>
            <a:pPr>
              <a:spcBef>
                <a:spcPts val="1200"/>
              </a:spcBef>
            </a:pPr>
            <a:r>
              <a:rPr lang="en-US" sz="2400" dirty="0" smtClean="0">
                <a:latin typeface="Tahoma" pitchFamily="34" charset="0"/>
                <a:ea typeface="Tahoma" pitchFamily="34" charset="0"/>
                <a:cs typeface="Tahoma" pitchFamily="34" charset="0"/>
              </a:rPr>
              <a:t>binary, parallel by word, two's complement  (</a:t>
            </a:r>
            <a:r>
              <a:rPr lang="en-US" sz="2400" dirty="0">
                <a:latin typeface="Tahoma" pitchFamily="34" charset="0"/>
                <a:ea typeface="Tahoma" pitchFamily="34" charset="0"/>
                <a:cs typeface="Tahoma" pitchFamily="34" charset="0"/>
              </a:rPr>
              <a:t>vs. decimal, serial-by-digit, </a:t>
            </a:r>
            <a:r>
              <a:rPr lang="en-US" sz="2400" dirty="0" smtClean="0">
                <a:latin typeface="Tahoma" pitchFamily="34" charset="0"/>
                <a:ea typeface="Tahoma" pitchFamily="34" charset="0"/>
                <a:cs typeface="Tahoma" pitchFamily="34" charset="0"/>
              </a:rPr>
              <a:t>sign-magnitude)</a:t>
            </a:r>
          </a:p>
          <a:p>
            <a:pPr>
              <a:spcBef>
                <a:spcPts val="1200"/>
              </a:spcBef>
            </a:pPr>
            <a:r>
              <a:rPr lang="en-US" sz="2400" dirty="0" smtClean="0">
                <a:latin typeface="Tahoma" pitchFamily="34" charset="0"/>
                <a:ea typeface="Tahoma" pitchFamily="34" charset="0"/>
                <a:cs typeface="Tahoma" pitchFamily="34" charset="0"/>
              </a:rPr>
              <a:t>instruction </a:t>
            </a:r>
            <a:r>
              <a:rPr lang="en-US" sz="2400" dirty="0">
                <a:latin typeface="Tahoma" pitchFamily="34" charset="0"/>
                <a:ea typeface="Tahoma" pitchFamily="34" charset="0"/>
                <a:cs typeface="Tahoma" pitchFamily="34" charset="0"/>
              </a:rPr>
              <a:t>fetch/execute cycle, branch </a:t>
            </a:r>
            <a:r>
              <a:rPr lang="en-US" sz="2400" dirty="0" smtClean="0">
                <a:latin typeface="Tahoma" pitchFamily="34" charset="0"/>
                <a:ea typeface="Tahoma" pitchFamily="34" charset="0"/>
                <a:cs typeface="Tahoma" pitchFamily="34" charset="0"/>
              </a:rPr>
              <a:t>by </a:t>
            </a:r>
            <a:r>
              <a:rPr lang="en-US" sz="2400" dirty="0">
                <a:latin typeface="Tahoma" pitchFamily="34" charset="0"/>
                <a:ea typeface="Tahoma" pitchFamily="34" charset="0"/>
                <a:cs typeface="Tahoma" pitchFamily="34" charset="0"/>
              </a:rPr>
              <a:t>explicit change of </a:t>
            </a:r>
            <a:r>
              <a:rPr lang="en-US" sz="2400" dirty="0" smtClean="0">
                <a:latin typeface="Tahoma" pitchFamily="34" charset="0"/>
                <a:ea typeface="Tahoma" pitchFamily="34" charset="0"/>
                <a:cs typeface="Tahoma" pitchFamily="34" charset="0"/>
              </a:rPr>
              <a:t>PC  (vs</a:t>
            </a:r>
            <a:r>
              <a:rPr lang="en-US" sz="2400" dirty="0">
                <a:latin typeface="Tahoma" pitchFamily="34" charset="0"/>
                <a:ea typeface="Tahoma" pitchFamily="34" charset="0"/>
                <a:cs typeface="Tahoma" pitchFamily="34" charset="0"/>
              </a:rPr>
              <a:t>. following a link address from one instruction to the </a:t>
            </a:r>
            <a:r>
              <a:rPr lang="en-US" sz="2400" dirty="0" smtClean="0">
                <a:latin typeface="Tahoma" pitchFamily="34" charset="0"/>
                <a:ea typeface="Tahoma" pitchFamily="34" charset="0"/>
                <a:cs typeface="Tahoma" pitchFamily="34" charset="0"/>
              </a:rPr>
              <a:t>next)</a:t>
            </a:r>
          </a:p>
          <a:p>
            <a:pPr>
              <a:spcBef>
                <a:spcPts val="1200"/>
              </a:spcBef>
            </a:pPr>
            <a:r>
              <a:rPr lang="en-US" sz="2400" dirty="0" smtClean="0">
                <a:latin typeface="Tahoma" pitchFamily="34" charset="0"/>
                <a:ea typeface="Tahoma" pitchFamily="34" charset="0"/>
                <a:cs typeface="Tahoma" pitchFamily="34" charset="0"/>
              </a:rPr>
              <a:t>three-register </a:t>
            </a:r>
            <a:r>
              <a:rPr lang="en-US" sz="2400" dirty="0">
                <a:latin typeface="Tahoma" pitchFamily="34" charset="0"/>
                <a:ea typeface="Tahoma" pitchFamily="34" charset="0"/>
                <a:cs typeface="Tahoma" pitchFamily="34" charset="0"/>
              </a:rPr>
              <a:t>arithmetic -- ACC, MQ, MBR</a:t>
            </a:r>
            <a:endParaRPr lang="en-US" sz="2400" dirty="0" smtClean="0">
              <a:latin typeface="Tahoma" pitchFamily="34" charset="0"/>
              <a:ea typeface="Tahoma" pitchFamily="34" charset="0"/>
              <a:cs typeface="Tahoma" pitchFamily="34" charset="0"/>
            </a:endParaRP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81000" y="192869"/>
            <a:ext cx="6183744" cy="523220"/>
          </a:xfrm>
          <a:prstGeom prst="rect">
            <a:avLst/>
          </a:prstGeom>
        </p:spPr>
        <p:txBody>
          <a:bodyPr wrap="none">
            <a:spAutoFit/>
          </a:bodyPr>
          <a:lstStyle/>
          <a:p>
            <a:pPr>
              <a:spcAft>
                <a:spcPts val="1200"/>
              </a:spcAft>
            </a:pPr>
            <a:r>
              <a:rPr lang="en-US" sz="2800" dirty="0">
                <a:latin typeface="Tahoma" pitchFamily="34" charset="0"/>
                <a:ea typeface="Tahoma" pitchFamily="34" charset="0"/>
                <a:cs typeface="Tahoma" pitchFamily="34" charset="0"/>
              </a:rPr>
              <a:t>von Neumann machine characteristics</a:t>
            </a:r>
          </a:p>
        </p:txBody>
      </p:sp>
    </p:spTree>
    <p:extLst>
      <p:ext uri="{BB962C8B-B14F-4D97-AF65-F5344CB8AC3E}">
        <p14:creationId xmlns:p14="http://schemas.microsoft.com/office/powerpoint/2010/main" val="3590692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762000"/>
            <a:ext cx="8610600" cy="6096000"/>
          </a:xfrm>
        </p:spPr>
        <p:txBody>
          <a:bodyPr>
            <a:noAutofit/>
          </a:bodyPr>
          <a:lstStyle/>
          <a:p>
            <a:pPr>
              <a:spcAft>
                <a:spcPts val="600"/>
              </a:spcAft>
            </a:pPr>
            <a:r>
              <a:rPr lang="en-US" sz="2400" dirty="0" smtClean="0">
                <a:latin typeface="Tahoma" pitchFamily="34" charset="0"/>
                <a:ea typeface="Tahoma" pitchFamily="34" charset="0"/>
                <a:cs typeface="Tahoma" pitchFamily="34" charset="0"/>
              </a:rPr>
              <a:t>memory contains series of bits grouped into addressable units</a:t>
            </a:r>
          </a:p>
          <a:p>
            <a:pPr marL="400050" lvl="1" indent="0">
              <a:spcAft>
                <a:spcPts val="600"/>
              </a:spcAft>
              <a:buNone/>
            </a:pPr>
            <a:r>
              <a:rPr lang="en-US" sz="2400" dirty="0" smtClean="0">
                <a:latin typeface="Tahoma" pitchFamily="34" charset="0"/>
                <a:ea typeface="Tahoma" pitchFamily="34" charset="0"/>
                <a:cs typeface="Tahoma" pitchFamily="34" charset="0"/>
              </a:rPr>
              <a:t>NOTE: binary devices are relatively easy to build – positive feedback drives the device to one of two extreme states and keeps it there, so the decimal storage devices of some old machines were usually four binary devices for which only ten of the sixteen states were used</a:t>
            </a:r>
          </a:p>
          <a:p>
            <a:pPr>
              <a:spcAft>
                <a:spcPts val="600"/>
              </a:spcAft>
            </a:pPr>
            <a:r>
              <a:rPr lang="en-US" sz="2400" dirty="0" smtClean="0">
                <a:latin typeface="Tahoma" pitchFamily="34" charset="0"/>
                <a:ea typeface="Tahoma" pitchFamily="34" charset="0"/>
                <a:cs typeface="Tahoma" pitchFamily="34" charset="0"/>
              </a:rPr>
              <a:t>data is accessed in memory by naming memory addresses (like a big array)</a:t>
            </a:r>
            <a:endParaRPr lang="en-US" sz="2400" dirty="0">
              <a:latin typeface="Tahoma" pitchFamily="34" charset="0"/>
              <a:ea typeface="Tahoma" pitchFamily="34" charset="0"/>
              <a:cs typeface="Tahoma" pitchFamily="34" charset="0"/>
            </a:endParaRP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6280" y="228600"/>
            <a:ext cx="6183744" cy="523220"/>
          </a:xfrm>
          <a:prstGeom prst="rect">
            <a:avLst/>
          </a:prstGeom>
        </p:spPr>
        <p:txBody>
          <a:bodyPr wrap="none">
            <a:spAutoFit/>
          </a:bodyPr>
          <a:lstStyle/>
          <a:p>
            <a:pPr>
              <a:spcAft>
                <a:spcPts val="1200"/>
              </a:spcAft>
            </a:pPr>
            <a:r>
              <a:rPr lang="en-US" sz="2800" dirty="0">
                <a:latin typeface="Tahoma" pitchFamily="34" charset="0"/>
                <a:ea typeface="Tahoma" pitchFamily="34" charset="0"/>
                <a:cs typeface="Tahoma" pitchFamily="34" charset="0"/>
              </a:rPr>
              <a:t>von Neumann </a:t>
            </a:r>
            <a:r>
              <a:rPr lang="en-US" sz="2800" dirty="0" smtClean="0">
                <a:latin typeface="Tahoma" pitchFamily="34" charset="0"/>
                <a:ea typeface="Tahoma" pitchFamily="34" charset="0"/>
                <a:cs typeface="Tahoma" pitchFamily="34" charset="0"/>
              </a:rPr>
              <a:t>machine characteristics</a:t>
            </a:r>
            <a:endParaRPr lang="en-US" sz="28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7803433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50188" y="762000"/>
            <a:ext cx="8327111" cy="6096000"/>
          </a:xfrm>
        </p:spPr>
        <p:txBody>
          <a:bodyPr>
            <a:noAutofit/>
          </a:bodyPr>
          <a:lstStyle/>
          <a:p>
            <a:pPr>
              <a:spcAft>
                <a:spcPts val="600"/>
              </a:spcAft>
            </a:pPr>
            <a:r>
              <a:rPr lang="en-US" sz="2400" dirty="0" smtClean="0">
                <a:latin typeface="Tahoma" pitchFamily="34" charset="0"/>
                <a:ea typeface="Tahoma" pitchFamily="34" charset="0"/>
                <a:cs typeface="Tahoma" pitchFamily="34" charset="0"/>
              </a:rPr>
              <a:t>addresses </a:t>
            </a:r>
            <a:r>
              <a:rPr lang="en-US" sz="2400" dirty="0">
                <a:latin typeface="Tahoma" pitchFamily="34" charset="0"/>
                <a:ea typeface="Tahoma" pitchFamily="34" charset="0"/>
                <a:cs typeface="Tahoma" pitchFamily="34" charset="0"/>
              </a:rPr>
              <a:t>are consecutive binary integers (unsigned) - this is </a:t>
            </a:r>
            <a:r>
              <a:rPr lang="en-US" sz="2400" dirty="0" smtClean="0">
                <a:latin typeface="Tahoma" pitchFamily="34" charset="0"/>
                <a:ea typeface="Tahoma" pitchFamily="34" charset="0"/>
                <a:cs typeface="Tahoma" pitchFamily="34" charset="0"/>
              </a:rPr>
              <a:t>convenient for </a:t>
            </a:r>
            <a:r>
              <a:rPr lang="en-US" sz="2400" dirty="0">
                <a:latin typeface="Tahoma" pitchFamily="34" charset="0"/>
                <a:ea typeface="Tahoma" pitchFamily="34" charset="0"/>
                <a:cs typeface="Tahoma" pitchFamily="34" charset="0"/>
              </a:rPr>
              <a:t>addressing arrays and sequentially stepping through a program</a:t>
            </a:r>
          </a:p>
          <a:p>
            <a:r>
              <a:rPr lang="en-US" sz="2400" dirty="0" smtClean="0">
                <a:latin typeface="Tahoma" pitchFamily="34" charset="0"/>
                <a:ea typeface="Tahoma" pitchFamily="34" charset="0"/>
                <a:cs typeface="Tahoma" pitchFamily="34" charset="0"/>
              </a:rPr>
              <a:t>bit </a:t>
            </a:r>
            <a:r>
              <a:rPr lang="en-US" sz="2400" dirty="0">
                <a:latin typeface="Tahoma" pitchFamily="34" charset="0"/>
                <a:ea typeface="Tahoma" pitchFamily="34" charset="0"/>
                <a:cs typeface="Tahoma" pitchFamily="34" charset="0"/>
              </a:rPr>
              <a:t>strings have no inherent data type - can be integer, character string</a:t>
            </a:r>
            <a:r>
              <a:rPr lang="en-US" sz="2400" dirty="0" smtClean="0">
                <a:latin typeface="Tahoma" pitchFamily="34" charset="0"/>
                <a:ea typeface="Tahoma" pitchFamily="34" charset="0"/>
                <a:cs typeface="Tahoma" pitchFamily="34" charset="0"/>
              </a:rPr>
              <a:t>, machine </a:t>
            </a:r>
            <a:r>
              <a:rPr lang="en-US" sz="2400" dirty="0">
                <a:latin typeface="Tahoma" pitchFamily="34" charset="0"/>
                <a:ea typeface="Tahoma" pitchFamily="34" charset="0"/>
                <a:cs typeface="Tahoma" pitchFamily="34" charset="0"/>
              </a:rPr>
              <a:t>instruction, or just garbage =&gt; HARDWARE DOESN'T KNOW DATA TYPE</a:t>
            </a:r>
            <a:endParaRPr lang="en-US" sz="2400" dirty="0" smtClean="0">
              <a:latin typeface="Tahoma" pitchFamily="34" charset="0"/>
              <a:ea typeface="Tahoma" pitchFamily="34" charset="0"/>
              <a:cs typeface="Tahoma" pitchFamily="34" charset="0"/>
            </a:endParaRP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50189" y="165493"/>
            <a:ext cx="6205353" cy="523220"/>
          </a:xfrm>
          <a:prstGeom prst="rect">
            <a:avLst/>
          </a:prstGeom>
        </p:spPr>
        <p:txBody>
          <a:bodyPr wrap="none">
            <a:spAutoFit/>
          </a:bodyPr>
          <a:lstStyle/>
          <a:p>
            <a:pPr>
              <a:spcAft>
                <a:spcPts val="600"/>
              </a:spcAft>
            </a:pPr>
            <a:r>
              <a:rPr lang="en-US" sz="2800" dirty="0">
                <a:latin typeface="Tahoma" pitchFamily="34" charset="0"/>
                <a:ea typeface="Tahoma" pitchFamily="34" charset="0"/>
                <a:cs typeface="Tahoma" pitchFamily="34" charset="0"/>
              </a:rPr>
              <a:t>Von Neumann </a:t>
            </a:r>
            <a:r>
              <a:rPr lang="en-US" sz="2800" dirty="0" smtClean="0">
                <a:latin typeface="Tahoma" pitchFamily="34" charset="0"/>
                <a:ea typeface="Tahoma" pitchFamily="34" charset="0"/>
                <a:cs typeface="Tahoma" pitchFamily="34" charset="0"/>
              </a:rPr>
              <a:t>machine characteristics</a:t>
            </a:r>
            <a:endParaRPr lang="en-US" sz="2800"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4296471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685800"/>
            <a:ext cx="8610600" cy="5943600"/>
          </a:xfrm>
        </p:spPr>
        <p:txBody>
          <a:bodyPr>
            <a:noAutofit/>
          </a:bodyPr>
          <a:lstStyle/>
          <a:p>
            <a:pPr marL="0" indent="0">
              <a:buNone/>
            </a:pPr>
            <a:r>
              <a:rPr lang="en-US" sz="2200" dirty="0" smtClean="0">
                <a:latin typeface="Tahoma" pitchFamily="34" charset="0"/>
                <a:ea typeface="Tahoma" pitchFamily="34" charset="0"/>
                <a:cs typeface="Tahoma" pitchFamily="34" charset="0"/>
              </a:rPr>
              <a:t>consider</a:t>
            </a:r>
            <a:endParaRPr lang="en-US" sz="2200" dirty="0">
              <a:latin typeface="Tahoma" pitchFamily="34" charset="0"/>
              <a:ea typeface="Tahoma" pitchFamily="34" charset="0"/>
              <a:cs typeface="Tahoma" pitchFamily="34" charset="0"/>
            </a:endParaRPr>
          </a:p>
          <a:p>
            <a:pPr marL="0" indent="0">
              <a:spcBef>
                <a:spcPts val="280"/>
              </a:spcBef>
              <a:buNone/>
            </a:pPr>
            <a:r>
              <a:rPr lang="en-US" sz="2400" dirty="0" smtClean="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int</a:t>
            </a:r>
            <a:r>
              <a:rPr lang="en-US" sz="2000" dirty="0">
                <a:latin typeface="Tahoma" pitchFamily="34" charset="0"/>
                <a:ea typeface="Tahoma" pitchFamily="34" charset="0"/>
                <a:cs typeface="Tahoma" pitchFamily="34" charset="0"/>
              </a:rPr>
              <a:t> main(){</a:t>
            </a:r>
          </a:p>
          <a:p>
            <a:pPr marL="0" indent="0">
              <a:spcBef>
                <a:spcPts val="280"/>
              </a:spcBef>
              <a:buNone/>
            </a:pP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int</a:t>
            </a: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i</a:t>
            </a:r>
            <a:r>
              <a:rPr lang="en-US" sz="2000" dirty="0">
                <a:latin typeface="Tahoma" pitchFamily="34" charset="0"/>
                <a:ea typeface="Tahoma" pitchFamily="34" charset="0"/>
                <a:cs typeface="Tahoma" pitchFamily="34" charset="0"/>
              </a:rPr>
              <a:t>;</a:t>
            </a:r>
          </a:p>
          <a:p>
            <a:pPr marL="0" indent="0">
              <a:spcBef>
                <a:spcPts val="280"/>
              </a:spcBef>
              <a:buNone/>
            </a:pPr>
            <a:r>
              <a:rPr lang="en-US" sz="2000" dirty="0">
                <a:latin typeface="Tahoma" pitchFamily="34" charset="0"/>
                <a:ea typeface="Tahoma" pitchFamily="34" charset="0"/>
                <a:cs typeface="Tahoma" pitchFamily="34" charset="0"/>
              </a:rPr>
              <a:t>          char c = 'a';</a:t>
            </a:r>
          </a:p>
          <a:p>
            <a:pPr marL="0" indent="0">
              <a:spcBef>
                <a:spcPts val="280"/>
              </a:spcBef>
              <a:buNone/>
            </a:pP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printf</a:t>
            </a:r>
            <a:r>
              <a:rPr lang="en-US" sz="2000" dirty="0">
                <a:latin typeface="Tahoma" pitchFamily="34" charset="0"/>
                <a:ea typeface="Tahoma" pitchFamily="34" charset="0"/>
                <a:cs typeface="Tahoma" pitchFamily="34" charset="0"/>
              </a:rPr>
              <a:t>("%c 0x%x %d\n",</a:t>
            </a:r>
            <a:r>
              <a:rPr lang="en-US" sz="2000" dirty="0" err="1">
                <a:latin typeface="Tahoma" pitchFamily="34" charset="0"/>
                <a:ea typeface="Tahoma" pitchFamily="34" charset="0"/>
                <a:cs typeface="Tahoma" pitchFamily="34" charset="0"/>
              </a:rPr>
              <a:t>c,c,c</a:t>
            </a:r>
            <a:r>
              <a:rPr lang="en-US" sz="2000" dirty="0">
                <a:latin typeface="Tahoma" pitchFamily="34" charset="0"/>
                <a:ea typeface="Tahoma" pitchFamily="34" charset="0"/>
                <a:cs typeface="Tahoma" pitchFamily="34" charset="0"/>
              </a:rPr>
              <a:t>);</a:t>
            </a:r>
          </a:p>
          <a:p>
            <a:pPr marL="0" indent="0">
              <a:spcBef>
                <a:spcPts val="280"/>
              </a:spcBef>
              <a:buNone/>
            </a:pP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i</a:t>
            </a:r>
            <a:r>
              <a:rPr lang="en-US" sz="2000" dirty="0">
                <a:latin typeface="Tahoma" pitchFamily="34" charset="0"/>
                <a:ea typeface="Tahoma" pitchFamily="34" charset="0"/>
                <a:cs typeface="Tahoma" pitchFamily="34" charset="0"/>
              </a:rPr>
              <a:t> = c + 1;</a:t>
            </a:r>
          </a:p>
          <a:p>
            <a:pPr marL="0" indent="0">
              <a:spcBef>
                <a:spcPts val="280"/>
              </a:spcBef>
              <a:buNone/>
            </a:pP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printf</a:t>
            </a:r>
            <a:r>
              <a:rPr lang="en-US" sz="2000" dirty="0">
                <a:latin typeface="Tahoma" pitchFamily="34" charset="0"/>
                <a:ea typeface="Tahoma" pitchFamily="34" charset="0"/>
                <a:cs typeface="Tahoma" pitchFamily="34" charset="0"/>
              </a:rPr>
              <a:t>("%c 0x%x %d\n",</a:t>
            </a:r>
            <a:r>
              <a:rPr lang="en-US" sz="2000" dirty="0" err="1">
                <a:latin typeface="Tahoma" pitchFamily="34" charset="0"/>
                <a:ea typeface="Tahoma" pitchFamily="34" charset="0"/>
                <a:cs typeface="Tahoma" pitchFamily="34" charset="0"/>
              </a:rPr>
              <a:t>i,i,i</a:t>
            </a:r>
            <a:r>
              <a:rPr lang="en-US" sz="2000" dirty="0">
                <a:latin typeface="Tahoma" pitchFamily="34" charset="0"/>
                <a:ea typeface="Tahoma" pitchFamily="34" charset="0"/>
                <a:cs typeface="Tahoma" pitchFamily="34" charset="0"/>
              </a:rPr>
              <a:t>);</a:t>
            </a:r>
          </a:p>
          <a:p>
            <a:pPr marL="0" indent="0">
              <a:spcBef>
                <a:spcPts val="280"/>
              </a:spcBef>
              <a:buNone/>
            </a:pPr>
            <a:r>
              <a:rPr lang="en-US" sz="2000" dirty="0">
                <a:latin typeface="Tahoma" pitchFamily="34" charset="0"/>
                <a:ea typeface="Tahoma" pitchFamily="34" charset="0"/>
                <a:cs typeface="Tahoma" pitchFamily="34" charset="0"/>
              </a:rPr>
              <a:t>          return 0;</a:t>
            </a:r>
          </a:p>
          <a:p>
            <a:pPr marL="0" indent="0">
              <a:spcBef>
                <a:spcPts val="280"/>
              </a:spcBef>
              <a:spcAft>
                <a:spcPts val="600"/>
              </a:spcAft>
              <a:buNone/>
            </a:pPr>
            <a:r>
              <a:rPr lang="en-US" sz="2000" dirty="0">
                <a:latin typeface="Tahoma" pitchFamily="34" charset="0"/>
                <a:ea typeface="Tahoma" pitchFamily="34" charset="0"/>
                <a:cs typeface="Tahoma" pitchFamily="34" charset="0"/>
              </a:rPr>
              <a:t>        }</a:t>
            </a:r>
          </a:p>
          <a:p>
            <a:pPr marL="0" indent="0">
              <a:spcAft>
                <a:spcPts val="600"/>
              </a:spcAft>
              <a:buNone/>
            </a:pPr>
            <a:r>
              <a:rPr lang="en-US" sz="2000" dirty="0" smtClean="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which prints</a:t>
            </a:r>
          </a:p>
          <a:p>
            <a:pPr marL="0" indent="0">
              <a:spcBef>
                <a:spcPts val="280"/>
              </a:spcBef>
              <a:buNone/>
            </a:pPr>
            <a:r>
              <a:rPr lang="en-US" sz="2000" dirty="0" smtClean="0">
                <a:latin typeface="Tahoma" pitchFamily="34" charset="0"/>
                <a:ea typeface="Tahoma" pitchFamily="34" charset="0"/>
                <a:cs typeface="Tahoma" pitchFamily="34" charset="0"/>
              </a:rPr>
              <a:t>        </a:t>
            </a:r>
            <a:r>
              <a:rPr lang="en-US" sz="2000" dirty="0">
                <a:latin typeface="Tahoma" pitchFamily="34" charset="0"/>
                <a:ea typeface="Tahoma" pitchFamily="34" charset="0"/>
                <a:cs typeface="Tahoma" pitchFamily="34" charset="0"/>
              </a:rPr>
              <a:t>a 0x61 97</a:t>
            </a:r>
          </a:p>
          <a:p>
            <a:pPr marL="0" indent="0">
              <a:spcBef>
                <a:spcPts val="280"/>
              </a:spcBef>
              <a:spcAft>
                <a:spcPts val="600"/>
              </a:spcAft>
              <a:buNone/>
            </a:pPr>
            <a:r>
              <a:rPr lang="en-US" sz="2000" dirty="0">
                <a:latin typeface="Tahoma" pitchFamily="34" charset="0"/>
                <a:ea typeface="Tahoma" pitchFamily="34" charset="0"/>
                <a:cs typeface="Tahoma" pitchFamily="34" charset="0"/>
              </a:rPr>
              <a:t>        b 0x62 98</a:t>
            </a:r>
          </a:p>
          <a:p>
            <a:pPr marL="0" indent="0">
              <a:buNone/>
            </a:pPr>
            <a:r>
              <a:rPr lang="en-US" sz="2200" dirty="0" smtClean="0">
                <a:latin typeface="Tahoma" pitchFamily="34" charset="0"/>
                <a:ea typeface="Tahoma" pitchFamily="34" charset="0"/>
                <a:cs typeface="Tahoma" pitchFamily="34" charset="0"/>
              </a:rPr>
              <a:t>'a</a:t>
            </a:r>
            <a:r>
              <a:rPr lang="en-US" sz="2200" dirty="0">
                <a:latin typeface="Tahoma" pitchFamily="34" charset="0"/>
                <a:ea typeface="Tahoma" pitchFamily="34" charset="0"/>
                <a:cs typeface="Tahoma" pitchFamily="34" charset="0"/>
              </a:rPr>
              <a:t>' is the (ASCII-encoded) bit string '01100001'; </a:t>
            </a:r>
            <a:r>
              <a:rPr lang="en-US" sz="2200" dirty="0" err="1">
                <a:latin typeface="Tahoma" pitchFamily="34" charset="0"/>
                <a:ea typeface="Tahoma" pitchFamily="34" charset="0"/>
                <a:cs typeface="Tahoma" pitchFamily="34" charset="0"/>
              </a:rPr>
              <a:t>printf</a:t>
            </a:r>
            <a:r>
              <a:rPr lang="en-US" sz="2200" dirty="0">
                <a:latin typeface="Tahoma" pitchFamily="34" charset="0"/>
                <a:ea typeface="Tahoma" pitchFamily="34" charset="0"/>
                <a:cs typeface="Tahoma" pitchFamily="34" charset="0"/>
              </a:rPr>
              <a:t>() can be </a:t>
            </a:r>
            <a:r>
              <a:rPr lang="en-US" sz="2200" dirty="0" smtClean="0">
                <a:latin typeface="Tahoma" pitchFamily="34" charset="0"/>
                <a:ea typeface="Tahoma" pitchFamily="34" charset="0"/>
                <a:cs typeface="Tahoma" pitchFamily="34" charset="0"/>
              </a:rPr>
              <a:t>told to </a:t>
            </a:r>
            <a:r>
              <a:rPr lang="en-US" sz="2200" dirty="0">
                <a:latin typeface="Tahoma" pitchFamily="34" charset="0"/>
                <a:ea typeface="Tahoma" pitchFamily="34" charset="0"/>
                <a:cs typeface="Tahoma" pitchFamily="34" charset="0"/>
              </a:rPr>
              <a:t>format this bit string as a character, a hexadecimal number, or </a:t>
            </a:r>
            <a:r>
              <a:rPr lang="en-US" sz="2200" dirty="0" smtClean="0">
                <a:latin typeface="Tahoma" pitchFamily="34" charset="0"/>
                <a:ea typeface="Tahoma" pitchFamily="34" charset="0"/>
                <a:cs typeface="Tahoma" pitchFamily="34" charset="0"/>
              </a:rPr>
              <a:t>a decimal </a:t>
            </a:r>
            <a:r>
              <a:rPr lang="en-US" sz="2200" dirty="0">
                <a:latin typeface="Tahoma" pitchFamily="34" charset="0"/>
                <a:ea typeface="Tahoma" pitchFamily="34" charset="0"/>
                <a:cs typeface="Tahoma" pitchFamily="34" charset="0"/>
              </a:rPr>
              <a:t>number; also %s can tell </a:t>
            </a:r>
            <a:r>
              <a:rPr lang="en-US" sz="2200" dirty="0" err="1">
                <a:latin typeface="Tahoma" pitchFamily="34" charset="0"/>
                <a:ea typeface="Tahoma" pitchFamily="34" charset="0"/>
                <a:cs typeface="Tahoma" pitchFamily="34" charset="0"/>
              </a:rPr>
              <a:t>printf</a:t>
            </a:r>
            <a:r>
              <a:rPr lang="en-US" sz="2200" dirty="0">
                <a:latin typeface="Tahoma" pitchFamily="34" charset="0"/>
                <a:ea typeface="Tahoma" pitchFamily="34" charset="0"/>
                <a:cs typeface="Tahoma" pitchFamily="34" charset="0"/>
              </a:rPr>
              <a:t>() to use a bit string as </a:t>
            </a:r>
            <a:r>
              <a:rPr lang="en-US" sz="2200" dirty="0" smtClean="0">
                <a:latin typeface="Tahoma" pitchFamily="34" charset="0"/>
                <a:ea typeface="Tahoma" pitchFamily="34" charset="0"/>
                <a:cs typeface="Tahoma" pitchFamily="34" charset="0"/>
              </a:rPr>
              <a:t>the  address </a:t>
            </a:r>
            <a:r>
              <a:rPr lang="en-US" sz="2200" dirty="0">
                <a:latin typeface="Tahoma" pitchFamily="34" charset="0"/>
                <a:ea typeface="Tahoma" pitchFamily="34" charset="0"/>
                <a:cs typeface="Tahoma" pitchFamily="34" charset="0"/>
              </a:rPr>
              <a:t>of a character string</a:t>
            </a: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7200" y="228600"/>
            <a:ext cx="3851888" cy="523220"/>
          </a:xfrm>
          <a:prstGeom prst="rect">
            <a:avLst/>
          </a:prstGeom>
        </p:spPr>
        <p:txBody>
          <a:bodyPr wrap="none">
            <a:spAutoFit/>
          </a:bodyPr>
          <a:lstStyle/>
          <a:p>
            <a:r>
              <a:rPr lang="en-US" sz="2800" dirty="0">
                <a:latin typeface="Tahoma" pitchFamily="34" charset="0"/>
                <a:ea typeface="Tahoma" pitchFamily="34" charset="0"/>
                <a:cs typeface="Tahoma" pitchFamily="34" charset="0"/>
              </a:rPr>
              <a:t>Von Neumann machine</a:t>
            </a:r>
          </a:p>
        </p:txBody>
      </p:sp>
    </p:spTree>
    <p:extLst>
      <p:ext uri="{BB962C8B-B14F-4D97-AF65-F5344CB8AC3E}">
        <p14:creationId xmlns:p14="http://schemas.microsoft.com/office/powerpoint/2010/main" val="26126338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685800"/>
            <a:ext cx="8801100" cy="5943600"/>
          </a:xfrm>
        </p:spPr>
        <p:txBody>
          <a:bodyPr>
            <a:noAutofit/>
          </a:bodyPr>
          <a:lstStyle/>
          <a:p>
            <a:pPr marL="0" indent="0">
              <a:spcAft>
                <a:spcPts val="600"/>
              </a:spcAft>
              <a:buNone/>
            </a:pPr>
            <a:r>
              <a:rPr lang="en-US" sz="2200" dirty="0" smtClean="0">
                <a:latin typeface="Tahoma" pitchFamily="34" charset="0"/>
                <a:ea typeface="Tahoma" pitchFamily="34" charset="0"/>
                <a:cs typeface="Tahoma" pitchFamily="34" charset="0"/>
              </a:rPr>
              <a:t>note that in C programs, char parameters are passed as 32-bit words and </a:t>
            </a:r>
            <a:r>
              <a:rPr lang="en-US" sz="2200" dirty="0" err="1" smtClean="0">
                <a:latin typeface="Tahoma" pitchFamily="34" charset="0"/>
                <a:ea typeface="Tahoma" pitchFamily="34" charset="0"/>
                <a:cs typeface="Tahoma" pitchFamily="34" charset="0"/>
              </a:rPr>
              <a:t>printf</a:t>
            </a:r>
            <a:r>
              <a:rPr lang="en-US" sz="2200" dirty="0" smtClean="0">
                <a:latin typeface="Tahoma" pitchFamily="34" charset="0"/>
                <a:ea typeface="Tahoma" pitchFamily="34" charset="0"/>
                <a:cs typeface="Tahoma" pitchFamily="34" charset="0"/>
              </a:rPr>
              <a:t>() uses the lowest 8 bits for the %c format</a:t>
            </a:r>
            <a:endParaRPr lang="en-US" sz="2200" dirty="0">
              <a:latin typeface="Tahoma" pitchFamily="34" charset="0"/>
              <a:ea typeface="Tahoma" pitchFamily="34" charset="0"/>
              <a:cs typeface="Tahoma" pitchFamily="34" charset="0"/>
            </a:endParaRPr>
          </a:p>
          <a:p>
            <a:pPr marL="0" indent="0">
              <a:spcBef>
                <a:spcPts val="176"/>
              </a:spcBef>
              <a:buNone/>
            </a:pPr>
            <a:r>
              <a:rPr lang="en-US" sz="2400" dirty="0" smtClean="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int</a:t>
            </a:r>
            <a:r>
              <a:rPr lang="en-US" sz="2000" dirty="0">
                <a:latin typeface="Tahoma" pitchFamily="34" charset="0"/>
                <a:ea typeface="Tahoma" pitchFamily="34" charset="0"/>
                <a:cs typeface="Tahoma" pitchFamily="34" charset="0"/>
              </a:rPr>
              <a:t> main(){</a:t>
            </a:r>
          </a:p>
          <a:p>
            <a:pPr marL="0" indent="0">
              <a:spcBef>
                <a:spcPts val="176"/>
              </a:spcBef>
              <a:buNone/>
            </a:pP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int</a:t>
            </a: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i</a:t>
            </a:r>
            <a:r>
              <a:rPr lang="en-US" sz="2000" dirty="0">
                <a:latin typeface="Tahoma" pitchFamily="34" charset="0"/>
                <a:ea typeface="Tahoma" pitchFamily="34" charset="0"/>
                <a:cs typeface="Tahoma" pitchFamily="34" charset="0"/>
              </a:rPr>
              <a:t> = ( 'a' &lt;&lt; 8 ) | 'b';</a:t>
            </a:r>
          </a:p>
          <a:p>
            <a:pPr marL="0" indent="0">
              <a:spcBef>
                <a:spcPts val="176"/>
              </a:spcBef>
              <a:buNone/>
            </a:pP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printf</a:t>
            </a:r>
            <a:r>
              <a:rPr lang="en-US" sz="2000" dirty="0">
                <a:latin typeface="Tahoma" pitchFamily="34" charset="0"/>
                <a:ea typeface="Tahoma" pitchFamily="34" charset="0"/>
                <a:cs typeface="Tahoma" pitchFamily="34" charset="0"/>
              </a:rPr>
              <a:t>("%c 0x%x %d\n",</a:t>
            </a:r>
            <a:r>
              <a:rPr lang="en-US" sz="2000" dirty="0" err="1">
                <a:latin typeface="Tahoma" pitchFamily="34" charset="0"/>
                <a:ea typeface="Tahoma" pitchFamily="34" charset="0"/>
                <a:cs typeface="Tahoma" pitchFamily="34" charset="0"/>
              </a:rPr>
              <a:t>i,i,i</a:t>
            </a:r>
            <a:r>
              <a:rPr lang="en-US" sz="2000" dirty="0">
                <a:latin typeface="Tahoma" pitchFamily="34" charset="0"/>
                <a:ea typeface="Tahoma" pitchFamily="34" charset="0"/>
                <a:cs typeface="Tahoma" pitchFamily="34" charset="0"/>
              </a:rPr>
              <a:t>);</a:t>
            </a:r>
          </a:p>
          <a:p>
            <a:pPr marL="0" indent="0">
              <a:spcBef>
                <a:spcPts val="176"/>
              </a:spcBef>
              <a:buNone/>
            </a:pP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i</a:t>
            </a:r>
            <a:r>
              <a:rPr lang="en-US" sz="2000" dirty="0">
                <a:latin typeface="Tahoma" pitchFamily="34" charset="0"/>
                <a:ea typeface="Tahoma" pitchFamily="34" charset="0"/>
                <a:cs typeface="Tahoma" pitchFamily="34" charset="0"/>
              </a:rPr>
              <a:t> = </a:t>
            </a:r>
            <a:r>
              <a:rPr lang="en-US" sz="2000" dirty="0" err="1">
                <a:latin typeface="Tahoma" pitchFamily="34" charset="0"/>
                <a:ea typeface="Tahoma" pitchFamily="34" charset="0"/>
                <a:cs typeface="Tahoma" pitchFamily="34" charset="0"/>
              </a:rPr>
              <a:t>i</a:t>
            </a:r>
            <a:r>
              <a:rPr lang="en-US" sz="2000" dirty="0">
                <a:latin typeface="Tahoma" pitchFamily="34" charset="0"/>
                <a:ea typeface="Tahoma" pitchFamily="34" charset="0"/>
                <a:cs typeface="Tahoma" pitchFamily="34" charset="0"/>
              </a:rPr>
              <a:t> + 1;</a:t>
            </a:r>
          </a:p>
          <a:p>
            <a:pPr marL="0" indent="0">
              <a:spcBef>
                <a:spcPts val="176"/>
              </a:spcBef>
              <a:buNone/>
            </a:pPr>
            <a:r>
              <a:rPr lang="en-US" sz="2000" dirty="0">
                <a:latin typeface="Tahoma" pitchFamily="34" charset="0"/>
                <a:ea typeface="Tahoma" pitchFamily="34" charset="0"/>
                <a:cs typeface="Tahoma" pitchFamily="34" charset="0"/>
              </a:rPr>
              <a:t>          </a:t>
            </a:r>
            <a:r>
              <a:rPr lang="en-US" sz="2000" dirty="0" err="1">
                <a:latin typeface="Tahoma" pitchFamily="34" charset="0"/>
                <a:ea typeface="Tahoma" pitchFamily="34" charset="0"/>
                <a:cs typeface="Tahoma" pitchFamily="34" charset="0"/>
              </a:rPr>
              <a:t>printf</a:t>
            </a:r>
            <a:r>
              <a:rPr lang="en-US" sz="2000" dirty="0">
                <a:latin typeface="Tahoma" pitchFamily="34" charset="0"/>
                <a:ea typeface="Tahoma" pitchFamily="34" charset="0"/>
                <a:cs typeface="Tahoma" pitchFamily="34" charset="0"/>
              </a:rPr>
              <a:t>("%c 0x%x %d\n",</a:t>
            </a:r>
            <a:r>
              <a:rPr lang="en-US" sz="2000" dirty="0" err="1">
                <a:latin typeface="Tahoma" pitchFamily="34" charset="0"/>
                <a:ea typeface="Tahoma" pitchFamily="34" charset="0"/>
                <a:cs typeface="Tahoma" pitchFamily="34" charset="0"/>
              </a:rPr>
              <a:t>i,i,i</a:t>
            </a:r>
            <a:r>
              <a:rPr lang="en-US" sz="2000" dirty="0">
                <a:latin typeface="Tahoma" pitchFamily="34" charset="0"/>
                <a:ea typeface="Tahoma" pitchFamily="34" charset="0"/>
                <a:cs typeface="Tahoma" pitchFamily="34" charset="0"/>
              </a:rPr>
              <a:t>);</a:t>
            </a:r>
          </a:p>
          <a:p>
            <a:pPr marL="0" indent="0">
              <a:spcBef>
                <a:spcPts val="176"/>
              </a:spcBef>
              <a:buNone/>
            </a:pPr>
            <a:r>
              <a:rPr lang="en-US" sz="2000" dirty="0">
                <a:latin typeface="Tahoma" pitchFamily="34" charset="0"/>
                <a:ea typeface="Tahoma" pitchFamily="34" charset="0"/>
                <a:cs typeface="Tahoma" pitchFamily="34" charset="0"/>
              </a:rPr>
              <a:t>          return 0;</a:t>
            </a:r>
          </a:p>
          <a:p>
            <a:pPr marL="0" indent="0">
              <a:spcBef>
                <a:spcPts val="176"/>
              </a:spcBef>
              <a:spcAft>
                <a:spcPts val="600"/>
              </a:spcAft>
              <a:buNone/>
            </a:pPr>
            <a:r>
              <a:rPr lang="en-US" sz="2000" dirty="0">
                <a:latin typeface="Tahoma" pitchFamily="34" charset="0"/>
                <a:ea typeface="Tahoma" pitchFamily="34" charset="0"/>
                <a:cs typeface="Tahoma" pitchFamily="34" charset="0"/>
              </a:rPr>
              <a:t>        </a:t>
            </a:r>
            <a:r>
              <a:rPr lang="en-US" sz="2000" dirty="0" smtClean="0">
                <a:latin typeface="Tahoma" pitchFamily="34" charset="0"/>
                <a:ea typeface="Tahoma" pitchFamily="34" charset="0"/>
                <a:cs typeface="Tahoma" pitchFamily="34" charset="0"/>
              </a:rPr>
              <a:t>}</a:t>
            </a:r>
            <a:endParaRPr lang="en-US" sz="2000" dirty="0">
              <a:latin typeface="Tahoma" pitchFamily="34" charset="0"/>
              <a:ea typeface="Tahoma" pitchFamily="34" charset="0"/>
              <a:cs typeface="Tahoma" pitchFamily="34" charset="0"/>
            </a:endParaRPr>
          </a:p>
          <a:p>
            <a:pPr marL="0" indent="0">
              <a:spcBef>
                <a:spcPts val="176"/>
              </a:spcBef>
              <a:buNone/>
            </a:pPr>
            <a:r>
              <a:rPr lang="en-US" sz="2000" dirty="0">
                <a:latin typeface="Tahoma" pitchFamily="34" charset="0"/>
                <a:ea typeface="Tahoma" pitchFamily="34" charset="0"/>
                <a:cs typeface="Tahoma" pitchFamily="34" charset="0"/>
              </a:rPr>
              <a:t>        b 0x6162 24930</a:t>
            </a:r>
          </a:p>
          <a:p>
            <a:pPr marL="0" indent="0">
              <a:spcBef>
                <a:spcPts val="176"/>
              </a:spcBef>
              <a:spcAft>
                <a:spcPts val="1200"/>
              </a:spcAft>
              <a:buNone/>
            </a:pPr>
            <a:r>
              <a:rPr lang="en-US" sz="2000" dirty="0">
                <a:latin typeface="Tahoma" pitchFamily="34" charset="0"/>
                <a:ea typeface="Tahoma" pitchFamily="34" charset="0"/>
                <a:cs typeface="Tahoma" pitchFamily="34" charset="0"/>
              </a:rPr>
              <a:t>        c 0x6163 24931</a:t>
            </a:r>
          </a:p>
          <a:p>
            <a:pPr marL="0" indent="0">
              <a:spcAft>
                <a:spcPts val="600"/>
              </a:spcAft>
              <a:buNone/>
            </a:pPr>
            <a:r>
              <a:rPr lang="en-US" sz="2100" dirty="0" smtClean="0">
                <a:latin typeface="Tahoma" pitchFamily="34" charset="0"/>
                <a:ea typeface="Tahoma" pitchFamily="34" charset="0"/>
                <a:cs typeface="Tahoma" pitchFamily="34" charset="0"/>
              </a:rPr>
              <a:t>NOTE</a:t>
            </a:r>
            <a:r>
              <a:rPr lang="en-US" sz="2100" dirty="0">
                <a:latin typeface="Tahoma" pitchFamily="34" charset="0"/>
                <a:ea typeface="Tahoma" pitchFamily="34" charset="0"/>
                <a:cs typeface="Tahoma" pitchFamily="34" charset="0"/>
              </a:rPr>
              <a:t>: a few old computers experimented with type fields ("tags") </a:t>
            </a:r>
            <a:r>
              <a:rPr lang="en-US" sz="2100" dirty="0" smtClean="0">
                <a:latin typeface="Tahoma" pitchFamily="34" charset="0"/>
                <a:ea typeface="Tahoma" pitchFamily="34" charset="0"/>
                <a:cs typeface="Tahoma" pitchFamily="34" charset="0"/>
              </a:rPr>
              <a:t>added to </a:t>
            </a:r>
            <a:r>
              <a:rPr lang="en-US" sz="2100" dirty="0">
                <a:latin typeface="Tahoma" pitchFamily="34" charset="0"/>
                <a:ea typeface="Tahoma" pitchFamily="34" charset="0"/>
                <a:cs typeface="Tahoma" pitchFamily="34" charset="0"/>
              </a:rPr>
              <a:t>memory words to distinguish between data and instruction types</a:t>
            </a:r>
          </a:p>
          <a:p>
            <a:pPr marL="0" indent="0">
              <a:buNone/>
            </a:pPr>
            <a:r>
              <a:rPr lang="en-US" sz="2100" dirty="0" smtClean="0">
                <a:latin typeface="Tahoma" pitchFamily="34" charset="0"/>
                <a:ea typeface="Tahoma" pitchFamily="34" charset="0"/>
                <a:cs typeface="Tahoma" pitchFamily="34" charset="0"/>
              </a:rPr>
              <a:t>the </a:t>
            </a:r>
            <a:r>
              <a:rPr lang="en-US" sz="2100" dirty="0">
                <a:latin typeface="Tahoma" pitchFamily="34" charset="0"/>
                <a:ea typeface="Tahoma" pitchFamily="34" charset="0"/>
                <a:cs typeface="Tahoma" pitchFamily="34" charset="0"/>
              </a:rPr>
              <a:t>key point is that programs can be manipulated as data (e.g., think </a:t>
            </a:r>
            <a:r>
              <a:rPr lang="en-US" sz="2100" dirty="0" smtClean="0">
                <a:latin typeface="Tahoma" pitchFamily="34" charset="0"/>
                <a:ea typeface="Tahoma" pitchFamily="34" charset="0"/>
                <a:cs typeface="Tahoma" pitchFamily="34" charset="0"/>
              </a:rPr>
              <a:t>of machine </a:t>
            </a:r>
            <a:r>
              <a:rPr lang="en-US" sz="2100" dirty="0">
                <a:latin typeface="Tahoma" pitchFamily="34" charset="0"/>
                <a:ea typeface="Tahoma" pitchFamily="34" charset="0"/>
                <a:cs typeface="Tahoma" pitchFamily="34" charset="0"/>
              </a:rPr>
              <a:t>code generated/modified at run time; also compiler, linker,</a:t>
            </a:r>
          </a:p>
          <a:p>
            <a:pPr marL="0" indent="0">
              <a:buNone/>
            </a:pPr>
            <a:r>
              <a:rPr lang="en-US" sz="2100" dirty="0" smtClean="0">
                <a:latin typeface="Tahoma" pitchFamily="34" charset="0"/>
                <a:ea typeface="Tahoma" pitchFamily="34" charset="0"/>
                <a:cs typeface="Tahoma" pitchFamily="34" charset="0"/>
              </a:rPr>
              <a:t>loader</a:t>
            </a:r>
            <a:r>
              <a:rPr lang="en-US" sz="2100" dirty="0">
                <a:latin typeface="Tahoma" pitchFamily="34" charset="0"/>
                <a:ea typeface="Tahoma" pitchFamily="34" charset="0"/>
                <a:cs typeface="Tahoma" pitchFamily="34" charset="0"/>
              </a:rPr>
              <a:t>)</a:t>
            </a:r>
          </a:p>
          <a:p>
            <a:pPr marL="0" indent="0">
              <a:buNone/>
            </a:pPr>
            <a:endParaRPr lang="en-US" sz="2400" dirty="0">
              <a:latin typeface="Tahoma" pitchFamily="34" charset="0"/>
              <a:ea typeface="Tahoma" pitchFamily="34" charset="0"/>
              <a:cs typeface="Tahoma" pitchFamily="34" charset="0"/>
            </a:endParaRP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7200" y="173522"/>
            <a:ext cx="3830279" cy="523220"/>
          </a:xfrm>
          <a:prstGeom prst="rect">
            <a:avLst/>
          </a:prstGeom>
        </p:spPr>
        <p:txBody>
          <a:bodyPr wrap="none">
            <a:spAutoFit/>
          </a:bodyPr>
          <a:lstStyle/>
          <a:p>
            <a:pPr>
              <a:spcAft>
                <a:spcPts val="600"/>
              </a:spcAft>
            </a:pPr>
            <a:r>
              <a:rPr lang="en-US" sz="2800" dirty="0">
                <a:latin typeface="Tahoma" pitchFamily="34" charset="0"/>
                <a:ea typeface="Tahoma" pitchFamily="34" charset="0"/>
                <a:cs typeface="Tahoma" pitchFamily="34" charset="0"/>
              </a:rPr>
              <a:t>von Neumann machine</a:t>
            </a:r>
          </a:p>
        </p:txBody>
      </p:sp>
    </p:spTree>
    <p:extLst>
      <p:ext uri="{BB962C8B-B14F-4D97-AF65-F5344CB8AC3E}">
        <p14:creationId xmlns:p14="http://schemas.microsoft.com/office/powerpoint/2010/main" val="38977282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762000"/>
            <a:ext cx="8610600" cy="6096000"/>
          </a:xfrm>
        </p:spPr>
        <p:txBody>
          <a:bodyPr>
            <a:noAutofit/>
          </a:bodyPr>
          <a:lstStyle/>
          <a:p>
            <a:pPr marL="0" indent="0">
              <a:spcBef>
                <a:spcPts val="176"/>
              </a:spcBef>
              <a:buNone/>
            </a:pPr>
            <a:r>
              <a:rPr lang="en-US" sz="2400" dirty="0" smtClean="0">
                <a:latin typeface="Tahoma" pitchFamily="34" charset="0"/>
                <a:ea typeface="Tahoma" pitchFamily="34" charset="0"/>
                <a:cs typeface="Tahoma" pitchFamily="34" charset="0"/>
              </a:rPr>
              <a:t>A compiler </a:t>
            </a:r>
            <a:r>
              <a:rPr lang="en-US" sz="2400" dirty="0">
                <a:latin typeface="Tahoma" pitchFamily="34" charset="0"/>
                <a:ea typeface="Tahoma" pitchFamily="34" charset="0"/>
                <a:cs typeface="Tahoma" pitchFamily="34" charset="0"/>
              </a:rPr>
              <a:t>typically type-checks all the variables it uses so that </a:t>
            </a:r>
            <a:r>
              <a:rPr lang="en-US" sz="2400" dirty="0" smtClean="0">
                <a:latin typeface="Tahoma" pitchFamily="34" charset="0"/>
                <a:ea typeface="Tahoma" pitchFamily="34" charset="0"/>
                <a:cs typeface="Tahoma" pitchFamily="34" charset="0"/>
              </a:rPr>
              <a:t>all operations </a:t>
            </a:r>
            <a:r>
              <a:rPr lang="en-US" sz="2400" dirty="0">
                <a:latin typeface="Tahoma" pitchFamily="34" charset="0"/>
                <a:ea typeface="Tahoma" pitchFamily="34" charset="0"/>
                <a:cs typeface="Tahoma" pitchFamily="34" charset="0"/>
              </a:rPr>
              <a:t>are legal</a:t>
            </a:r>
          </a:p>
          <a:p>
            <a:pPr marL="0" indent="0">
              <a:spcBef>
                <a:spcPts val="176"/>
              </a:spcBef>
              <a:buNone/>
            </a:pPr>
            <a:r>
              <a:rPr lang="en-US" sz="2400" dirty="0" smtClean="0">
                <a:latin typeface="Tahoma" pitchFamily="34" charset="0"/>
                <a:ea typeface="Tahoma" pitchFamily="34" charset="0"/>
                <a:cs typeface="Tahoma" pitchFamily="34" charset="0"/>
              </a:rPr>
              <a:t>NOTES</a:t>
            </a:r>
            <a:r>
              <a:rPr lang="en-US" sz="2400" dirty="0">
                <a:latin typeface="Tahoma" pitchFamily="34" charset="0"/>
                <a:ea typeface="Tahoma" pitchFamily="34" charset="0"/>
                <a:cs typeface="Tahoma" pitchFamily="34" charset="0"/>
              </a:rPr>
              <a:t>: </a:t>
            </a:r>
            <a:endParaRPr lang="en-US" sz="2400" dirty="0" smtClean="0">
              <a:latin typeface="Tahoma" pitchFamily="34" charset="0"/>
              <a:ea typeface="Tahoma" pitchFamily="34" charset="0"/>
              <a:cs typeface="Tahoma" pitchFamily="34" charset="0"/>
            </a:endParaRPr>
          </a:p>
          <a:p>
            <a:pPr lvl="1">
              <a:spcBef>
                <a:spcPts val="176"/>
              </a:spcBef>
              <a:buFont typeface="Arial" pitchFamily="34" charset="0"/>
              <a:buChar char="•"/>
            </a:pPr>
            <a:r>
              <a:rPr lang="en-US" sz="2400" dirty="0" smtClean="0">
                <a:latin typeface="Tahoma" pitchFamily="34" charset="0"/>
                <a:ea typeface="Tahoma" pitchFamily="34" charset="0"/>
                <a:cs typeface="Tahoma" pitchFamily="34" charset="0"/>
              </a:rPr>
              <a:t>a </a:t>
            </a:r>
            <a:r>
              <a:rPr lang="en-US" sz="2400" dirty="0">
                <a:latin typeface="Tahoma" pitchFamily="34" charset="0"/>
                <a:ea typeface="Tahoma" pitchFamily="34" charset="0"/>
                <a:cs typeface="Tahoma" pitchFamily="34" charset="0"/>
              </a:rPr>
              <a:t>strongly-typed language allows few, if any, implicit </a:t>
            </a:r>
            <a:r>
              <a:rPr lang="en-US" sz="2400" dirty="0" smtClean="0">
                <a:latin typeface="Tahoma" pitchFamily="34" charset="0"/>
                <a:ea typeface="Tahoma" pitchFamily="34" charset="0"/>
                <a:cs typeface="Tahoma" pitchFamily="34" charset="0"/>
              </a:rPr>
              <a:t>type conversions</a:t>
            </a:r>
            <a:endParaRPr lang="en-US" sz="2400" dirty="0">
              <a:latin typeface="Tahoma" pitchFamily="34" charset="0"/>
              <a:ea typeface="Tahoma" pitchFamily="34" charset="0"/>
              <a:cs typeface="Tahoma" pitchFamily="34" charset="0"/>
            </a:endParaRPr>
          </a:p>
          <a:p>
            <a:pPr lvl="1">
              <a:spcBef>
                <a:spcPts val="176"/>
              </a:spcBef>
              <a:buFont typeface="Arial" pitchFamily="34" charset="0"/>
              <a:buChar char="•"/>
            </a:pPr>
            <a:r>
              <a:rPr lang="en-US" sz="2400" dirty="0" smtClean="0">
                <a:latin typeface="Tahoma" pitchFamily="34" charset="0"/>
                <a:ea typeface="Tahoma" pitchFamily="34" charset="0"/>
                <a:cs typeface="Tahoma" pitchFamily="34" charset="0"/>
              </a:rPr>
              <a:t>in </a:t>
            </a:r>
            <a:r>
              <a:rPr lang="en-US" sz="2400" dirty="0">
                <a:latin typeface="Tahoma" pitchFamily="34" charset="0"/>
                <a:ea typeface="Tahoma" pitchFamily="34" charset="0"/>
                <a:cs typeface="Tahoma" pitchFamily="34" charset="0"/>
              </a:rPr>
              <a:t>a strong and </a:t>
            </a:r>
            <a:r>
              <a:rPr lang="en-US" sz="2400" dirty="0" smtClean="0">
                <a:latin typeface="Tahoma" pitchFamily="34" charset="0"/>
                <a:ea typeface="Tahoma" pitchFamily="34" charset="0"/>
                <a:cs typeface="Tahoma" pitchFamily="34" charset="0"/>
              </a:rPr>
              <a:t>statically </a:t>
            </a:r>
            <a:r>
              <a:rPr lang="en-US" sz="2400" dirty="0">
                <a:latin typeface="Tahoma" pitchFamily="34" charset="0"/>
                <a:ea typeface="Tahoma" pitchFamily="34" charset="0"/>
                <a:cs typeface="Tahoma" pitchFamily="34" charset="0"/>
              </a:rPr>
              <a:t>typed language, the compiler declares </a:t>
            </a:r>
            <a:r>
              <a:rPr lang="en-US" sz="2400" dirty="0" smtClean="0">
                <a:latin typeface="Tahoma" pitchFamily="34" charset="0"/>
                <a:ea typeface="Tahoma" pitchFamily="34" charset="0"/>
                <a:cs typeface="Tahoma" pitchFamily="34" charset="0"/>
              </a:rPr>
              <a:t>a compile-time </a:t>
            </a:r>
            <a:r>
              <a:rPr lang="en-US" sz="2400" dirty="0">
                <a:latin typeface="Tahoma" pitchFamily="34" charset="0"/>
                <a:ea typeface="Tahoma" pitchFamily="34" charset="0"/>
                <a:cs typeface="Tahoma" pitchFamily="34" charset="0"/>
              </a:rPr>
              <a:t>error when types don't match (e.g., </a:t>
            </a:r>
            <a:r>
              <a:rPr lang="en-US" sz="2400" dirty="0" smtClean="0">
                <a:latin typeface="Tahoma" pitchFamily="34" charset="0"/>
                <a:ea typeface="Tahoma" pitchFamily="34" charset="0"/>
                <a:cs typeface="Tahoma" pitchFamily="34" charset="0"/>
              </a:rPr>
              <a:t>C++, Java</a:t>
            </a:r>
            <a:r>
              <a:rPr lang="en-US" sz="2400" dirty="0">
                <a:latin typeface="Tahoma" pitchFamily="34" charset="0"/>
                <a:ea typeface="Tahoma" pitchFamily="34" charset="0"/>
                <a:cs typeface="Tahoma" pitchFamily="34" charset="0"/>
              </a:rPr>
              <a:t>)</a:t>
            </a:r>
          </a:p>
          <a:p>
            <a:pPr lvl="1">
              <a:spcBef>
                <a:spcPts val="176"/>
              </a:spcBef>
              <a:buFont typeface="Arial" pitchFamily="34" charset="0"/>
              <a:buChar char="•"/>
            </a:pPr>
            <a:r>
              <a:rPr lang="en-US" sz="2400" dirty="0" smtClean="0">
                <a:latin typeface="Tahoma" pitchFamily="34" charset="0"/>
                <a:ea typeface="Tahoma" pitchFamily="34" charset="0"/>
                <a:cs typeface="Tahoma" pitchFamily="34" charset="0"/>
              </a:rPr>
              <a:t>in </a:t>
            </a:r>
            <a:r>
              <a:rPr lang="en-US" sz="2400" dirty="0">
                <a:latin typeface="Tahoma" pitchFamily="34" charset="0"/>
                <a:ea typeface="Tahoma" pitchFamily="34" charset="0"/>
                <a:cs typeface="Tahoma" pitchFamily="34" charset="0"/>
              </a:rPr>
              <a:t>a strong and dynamically typed language, the interpreter </a:t>
            </a:r>
            <a:r>
              <a:rPr lang="en-US" sz="2400" dirty="0" smtClean="0">
                <a:latin typeface="Tahoma" pitchFamily="34" charset="0"/>
                <a:ea typeface="Tahoma" pitchFamily="34" charset="0"/>
                <a:cs typeface="Tahoma" pitchFamily="34" charset="0"/>
              </a:rPr>
              <a:t>or other </a:t>
            </a:r>
            <a:r>
              <a:rPr lang="en-US" sz="2400" dirty="0">
                <a:latin typeface="Tahoma" pitchFamily="34" charset="0"/>
                <a:ea typeface="Tahoma" pitchFamily="34" charset="0"/>
                <a:cs typeface="Tahoma" pitchFamily="34" charset="0"/>
              </a:rPr>
              <a:t>run-time system declares a run-time error when types </a:t>
            </a:r>
            <a:r>
              <a:rPr lang="en-US" sz="2400" dirty="0" smtClean="0">
                <a:latin typeface="Tahoma" pitchFamily="34" charset="0"/>
                <a:ea typeface="Tahoma" pitchFamily="34" charset="0"/>
                <a:cs typeface="Tahoma" pitchFamily="34" charset="0"/>
              </a:rPr>
              <a:t>don't match </a:t>
            </a:r>
            <a:r>
              <a:rPr lang="en-US" sz="2400" dirty="0">
                <a:latin typeface="Tahoma" pitchFamily="34" charset="0"/>
                <a:ea typeface="Tahoma" pitchFamily="34" charset="0"/>
                <a:cs typeface="Tahoma" pitchFamily="34" charset="0"/>
              </a:rPr>
              <a:t>(e.g., Python)</a:t>
            </a:r>
          </a:p>
          <a:p>
            <a:pPr lvl="1">
              <a:spcBef>
                <a:spcPts val="176"/>
              </a:spcBef>
              <a:buFont typeface="Arial" pitchFamily="34" charset="0"/>
              <a:buChar char="•"/>
            </a:pPr>
            <a:r>
              <a:rPr lang="en-US" sz="2400" dirty="0" smtClean="0">
                <a:latin typeface="Tahoma" pitchFamily="34" charset="0"/>
                <a:ea typeface="Tahoma" pitchFamily="34" charset="0"/>
                <a:cs typeface="Tahoma" pitchFamily="34" charset="0"/>
              </a:rPr>
              <a:t>because </a:t>
            </a:r>
            <a:r>
              <a:rPr lang="en-US" sz="2400" dirty="0">
                <a:latin typeface="Tahoma" pitchFamily="34" charset="0"/>
                <a:ea typeface="Tahoma" pitchFamily="34" charset="0"/>
                <a:cs typeface="Tahoma" pitchFamily="34" charset="0"/>
              </a:rPr>
              <a:t>C is generous in using implicit conversions, it </a:t>
            </a:r>
            <a:r>
              <a:rPr lang="en-US" sz="2400" dirty="0" smtClean="0">
                <a:latin typeface="Tahoma" pitchFamily="34" charset="0"/>
                <a:ea typeface="Tahoma" pitchFamily="34" charset="0"/>
                <a:cs typeface="Tahoma" pitchFamily="34" charset="0"/>
              </a:rPr>
              <a:t>is considered </a:t>
            </a:r>
            <a:r>
              <a:rPr lang="en-US" sz="2400" dirty="0">
                <a:latin typeface="Tahoma" pitchFamily="34" charset="0"/>
                <a:ea typeface="Tahoma" pitchFamily="34" charset="0"/>
                <a:cs typeface="Tahoma" pitchFamily="34" charset="0"/>
              </a:rPr>
              <a:t>weakly-typed with static (compile-time) type checking</a:t>
            </a:r>
            <a:endParaRPr lang="en-US" sz="2400" dirty="0" smtClean="0">
              <a:latin typeface="Tahoma" pitchFamily="34" charset="0"/>
              <a:ea typeface="Tahoma" pitchFamily="34" charset="0"/>
              <a:cs typeface="Tahoma" pitchFamily="34" charset="0"/>
            </a:endParaRP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81000" y="189586"/>
            <a:ext cx="3830279" cy="523220"/>
          </a:xfrm>
          <a:prstGeom prst="rect">
            <a:avLst/>
          </a:prstGeom>
        </p:spPr>
        <p:txBody>
          <a:bodyPr wrap="none">
            <a:spAutoFit/>
          </a:bodyPr>
          <a:lstStyle/>
          <a:p>
            <a:pPr>
              <a:spcBef>
                <a:spcPts val="176"/>
              </a:spcBef>
              <a:spcAft>
                <a:spcPts val="1200"/>
              </a:spcAft>
            </a:pPr>
            <a:r>
              <a:rPr lang="en-US" sz="2800" dirty="0">
                <a:latin typeface="Tahoma" pitchFamily="34" charset="0"/>
                <a:ea typeface="Tahoma" pitchFamily="34" charset="0"/>
                <a:cs typeface="Tahoma" pitchFamily="34" charset="0"/>
              </a:rPr>
              <a:t>von Neumann machine</a:t>
            </a:r>
          </a:p>
        </p:txBody>
      </p:sp>
    </p:spTree>
    <p:extLst>
      <p:ext uri="{BB962C8B-B14F-4D97-AF65-F5344CB8AC3E}">
        <p14:creationId xmlns:p14="http://schemas.microsoft.com/office/powerpoint/2010/main" val="5836992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838200"/>
            <a:ext cx="8610600" cy="5486400"/>
          </a:xfrm>
        </p:spPr>
        <p:txBody>
          <a:bodyPr>
            <a:noAutofit/>
          </a:bodyPr>
          <a:lstStyle/>
          <a:p>
            <a:pPr marL="457200" indent="-457200">
              <a:spcBef>
                <a:spcPts val="0"/>
              </a:spcBef>
              <a:spcAft>
                <a:spcPts val="1200"/>
              </a:spcAft>
              <a:buFont typeface="+mj-lt"/>
              <a:buAutoNum type="arabicPeriod"/>
            </a:pPr>
            <a:r>
              <a:rPr lang="en-US" sz="2400" dirty="0">
                <a:latin typeface="Tahoma" pitchFamily="34" charset="0"/>
                <a:ea typeface="Tahoma" pitchFamily="34" charset="0"/>
                <a:cs typeface="Tahoma" pitchFamily="34" charset="0"/>
              </a:rPr>
              <a:t>accumulator machine – as discussed earlier.</a:t>
            </a:r>
          </a:p>
          <a:p>
            <a:pPr marL="457200" indent="-457200">
              <a:spcBef>
                <a:spcPts val="0"/>
              </a:spcBef>
              <a:spcAft>
                <a:spcPts val="1200"/>
              </a:spcAft>
              <a:buFont typeface="+mj-lt"/>
              <a:buAutoNum type="arabicPeriod"/>
            </a:pPr>
            <a:r>
              <a:rPr lang="en-US" sz="2400" dirty="0" smtClean="0">
                <a:latin typeface="Tahoma" pitchFamily="34" charset="0"/>
                <a:ea typeface="Tahoma" pitchFamily="34" charset="0"/>
                <a:cs typeface="Tahoma" pitchFamily="34" charset="0"/>
              </a:rPr>
              <a:t>stack </a:t>
            </a:r>
            <a:r>
              <a:rPr lang="en-US" sz="2400" dirty="0">
                <a:latin typeface="Tahoma" pitchFamily="34" charset="0"/>
                <a:ea typeface="Tahoma" pitchFamily="34" charset="0"/>
                <a:cs typeface="Tahoma" pitchFamily="34" charset="0"/>
              </a:rPr>
              <a:t>machine - operands are on stack, push from memory/pop into memory</a:t>
            </a:r>
          </a:p>
          <a:p>
            <a:pPr marL="457200" indent="-457200">
              <a:spcBef>
                <a:spcPts val="0"/>
              </a:spcBef>
              <a:spcAft>
                <a:spcPts val="1200"/>
              </a:spcAft>
              <a:buFont typeface="+mj-lt"/>
              <a:buAutoNum type="arabicPeriod"/>
            </a:pPr>
            <a:r>
              <a:rPr lang="en-US" sz="2400" dirty="0" smtClean="0">
                <a:latin typeface="Tahoma" pitchFamily="34" charset="0"/>
                <a:ea typeface="Tahoma" pitchFamily="34" charset="0"/>
                <a:cs typeface="Tahoma" pitchFamily="34" charset="0"/>
              </a:rPr>
              <a:t>load/store </a:t>
            </a:r>
            <a:r>
              <a:rPr lang="en-US" sz="2400" dirty="0">
                <a:latin typeface="Tahoma" pitchFamily="34" charset="0"/>
                <a:ea typeface="Tahoma" pitchFamily="34" charset="0"/>
                <a:cs typeface="Tahoma" pitchFamily="34" charset="0"/>
              </a:rPr>
              <a:t>machine - computational instructions operate on general </a:t>
            </a:r>
            <a:r>
              <a:rPr lang="en-US" sz="2400" dirty="0" smtClean="0">
                <a:latin typeface="Tahoma" pitchFamily="34" charset="0"/>
                <a:ea typeface="Tahoma" pitchFamily="34" charset="0"/>
                <a:cs typeface="Tahoma" pitchFamily="34" charset="0"/>
              </a:rPr>
              <a:t>registers and </a:t>
            </a:r>
            <a:r>
              <a:rPr lang="en-US" sz="2400" dirty="0">
                <a:latin typeface="Tahoma" pitchFamily="34" charset="0"/>
                <a:ea typeface="Tahoma" pitchFamily="34" charset="0"/>
                <a:cs typeface="Tahoma" pitchFamily="34" charset="0"/>
              </a:rPr>
              <a:t>load/store instructions are only ones that access </a:t>
            </a:r>
            <a:r>
              <a:rPr lang="en-US" sz="2400" dirty="0" smtClean="0">
                <a:latin typeface="Tahoma" pitchFamily="34" charset="0"/>
                <a:ea typeface="Tahoma" pitchFamily="34" charset="0"/>
                <a:cs typeface="Tahoma" pitchFamily="34" charset="0"/>
              </a:rPr>
              <a:t>memory</a:t>
            </a: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228600"/>
            <a:ext cx="4191000" cy="523220"/>
          </a:xfrm>
          <a:prstGeom prst="rect">
            <a:avLst/>
          </a:prstGeom>
        </p:spPr>
        <p:txBody>
          <a:bodyPr wrap="square">
            <a:spAutoFit/>
          </a:bodyPr>
          <a:lstStyle/>
          <a:p>
            <a:pPr>
              <a:spcBef>
                <a:spcPts val="176"/>
              </a:spcBef>
              <a:spcAft>
                <a:spcPts val="1800"/>
              </a:spcAft>
            </a:pPr>
            <a:r>
              <a:rPr lang="en-US" sz="2800" dirty="0">
                <a:latin typeface="Tahoma" pitchFamily="34" charset="0"/>
                <a:ea typeface="Tahoma" pitchFamily="34" charset="0"/>
                <a:cs typeface="Tahoma" pitchFamily="34" charset="0"/>
              </a:rPr>
              <a:t>Varieties of processors</a:t>
            </a:r>
          </a:p>
        </p:txBody>
      </p:sp>
    </p:spTree>
    <p:extLst>
      <p:ext uri="{BB962C8B-B14F-4D97-AF65-F5344CB8AC3E}">
        <p14:creationId xmlns:p14="http://schemas.microsoft.com/office/powerpoint/2010/main" val="24553818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66700" y="762000"/>
            <a:ext cx="8610600" cy="5562600"/>
          </a:xfrm>
        </p:spPr>
        <p:txBody>
          <a:bodyPr>
            <a:noAutofit/>
          </a:bodyPr>
          <a:lstStyle/>
          <a:p>
            <a:pPr marL="0" indent="0">
              <a:spcBef>
                <a:spcPts val="0"/>
              </a:spcBef>
              <a:spcAft>
                <a:spcPts val="600"/>
              </a:spcAft>
              <a:buNone/>
            </a:pPr>
            <a:r>
              <a:rPr lang="en-US" sz="2400" dirty="0" smtClean="0">
                <a:latin typeface="Tahoma" pitchFamily="34" charset="0"/>
                <a:ea typeface="Tahoma" pitchFamily="34" charset="0"/>
                <a:cs typeface="Tahoma" pitchFamily="34" charset="0"/>
              </a:rPr>
              <a:t>Accumulator Machine</a:t>
            </a:r>
          </a:p>
          <a:p>
            <a:pPr marL="0" indent="0">
              <a:spcBef>
                <a:spcPts val="0"/>
              </a:spcBef>
              <a:spcAft>
                <a:spcPts val="1200"/>
              </a:spcAft>
              <a:buNone/>
            </a:pPr>
            <a:endParaRPr lang="en-US" sz="2400" dirty="0">
              <a:latin typeface="Tahoma" pitchFamily="34" charset="0"/>
              <a:ea typeface="Tahoma" pitchFamily="34" charset="0"/>
              <a:cs typeface="Tahoma" pitchFamily="34" charset="0"/>
            </a:endParaRPr>
          </a:p>
        </p:txBody>
      </p:sp>
      <p:cxnSp>
        <p:nvCxnSpPr>
          <p:cNvPr id="3" name="Straight Connector 2"/>
          <p:cNvCxnSpPr/>
          <p:nvPr/>
        </p:nvCxnSpPr>
        <p:spPr>
          <a:xfrm>
            <a:off x="0" y="685800"/>
            <a:ext cx="9144000" cy="0"/>
          </a:xfrm>
          <a:prstGeom prst="line">
            <a:avLst/>
          </a:prstGeom>
          <a:ln w="31750">
            <a:gradFill>
              <a:gsLst>
                <a:gs pos="0">
                  <a:schemeClr val="accent6"/>
                </a:gs>
                <a:gs pos="63000">
                  <a:schemeClr val="accent6"/>
                </a:gs>
                <a:gs pos="39000">
                  <a:schemeClr val="accent4">
                    <a:lumMod val="75000"/>
                  </a:schemeClr>
                </a:gs>
                <a:gs pos="100000">
                  <a:schemeClr val="accent1">
                    <a:tint val="23500"/>
                    <a:satMod val="160000"/>
                  </a:schemeClr>
                </a:gs>
              </a:gsLst>
              <a:lin ang="5400000" scaled="0"/>
            </a:gradFill>
          </a:ln>
          <a:effectLst/>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92495" y="1419243"/>
            <a:ext cx="3124200" cy="539586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p:cNvSpPr txBox="1"/>
          <p:nvPr/>
        </p:nvSpPr>
        <p:spPr>
          <a:xfrm>
            <a:off x="1835826" y="1367646"/>
            <a:ext cx="876300" cy="369332"/>
          </a:xfrm>
          <a:prstGeom prst="rect">
            <a:avLst/>
          </a:prstGeom>
          <a:noFill/>
        </p:spPr>
        <p:txBody>
          <a:bodyPr wrap="square" lIns="0" tIns="0" rIns="0" bIns="0" rtlCol="0">
            <a:spAutoFit/>
          </a:bodyPr>
          <a:lstStyle/>
          <a:p>
            <a:pPr algn="ctr"/>
            <a:r>
              <a:rPr lang="en-US" sz="2400" dirty="0" smtClean="0"/>
              <a:t>CPU</a:t>
            </a:r>
            <a:endParaRPr lang="en-US" sz="2400" dirty="0"/>
          </a:p>
        </p:txBody>
      </p:sp>
      <p:cxnSp>
        <p:nvCxnSpPr>
          <p:cNvPr id="7" name="Straight Connector 6"/>
          <p:cNvCxnSpPr/>
          <p:nvPr/>
        </p:nvCxnSpPr>
        <p:spPr>
          <a:xfrm rot="16200000">
            <a:off x="1574229" y="3027290"/>
            <a:ext cx="523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a:off x="1574231" y="2219518"/>
            <a:ext cx="5231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flipV="1">
            <a:off x="2460472" y="2475406"/>
            <a:ext cx="4" cy="3227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1835832" y="2798130"/>
            <a:ext cx="624640" cy="4799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835828" y="1932002"/>
            <a:ext cx="624648" cy="5434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a:off x="1866383" y="2551194"/>
            <a:ext cx="173131" cy="2342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04154" y="2415833"/>
            <a:ext cx="97591" cy="2342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038113" y="2196292"/>
            <a:ext cx="279232" cy="830997"/>
          </a:xfrm>
          <a:prstGeom prst="rect">
            <a:avLst/>
          </a:prstGeom>
          <a:noFill/>
        </p:spPr>
        <p:txBody>
          <a:bodyPr wrap="square" lIns="0" tIns="0" rIns="0" bIns="0" rtlCol="0">
            <a:spAutoFit/>
          </a:bodyPr>
          <a:lstStyle/>
          <a:p>
            <a:pPr algn="ctr"/>
            <a:r>
              <a:rPr lang="en-US" dirty="0" smtClean="0"/>
              <a:t>A</a:t>
            </a:r>
          </a:p>
          <a:p>
            <a:pPr algn="ctr"/>
            <a:r>
              <a:rPr lang="en-US" dirty="0" smtClean="0"/>
              <a:t>L</a:t>
            </a:r>
          </a:p>
          <a:p>
            <a:pPr algn="ctr"/>
            <a:r>
              <a:rPr lang="en-US" dirty="0" smtClean="0"/>
              <a:t>U</a:t>
            </a:r>
            <a:endParaRPr lang="en-US" dirty="0"/>
          </a:p>
        </p:txBody>
      </p:sp>
      <p:sp>
        <p:nvSpPr>
          <p:cNvPr id="15" name="Rectangle 14"/>
          <p:cNvSpPr/>
          <p:nvPr/>
        </p:nvSpPr>
        <p:spPr>
          <a:xfrm>
            <a:off x="1642826" y="3459138"/>
            <a:ext cx="1295400" cy="4443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p:cNvSpPr txBox="1"/>
          <p:nvPr/>
        </p:nvSpPr>
        <p:spPr>
          <a:xfrm>
            <a:off x="1851132" y="3496638"/>
            <a:ext cx="876300" cy="369332"/>
          </a:xfrm>
          <a:prstGeom prst="rect">
            <a:avLst/>
          </a:prstGeom>
          <a:noFill/>
        </p:spPr>
        <p:txBody>
          <a:bodyPr wrap="square" lIns="0" tIns="0" rIns="0" bIns="0" rtlCol="0">
            <a:spAutoFit/>
          </a:bodyPr>
          <a:lstStyle/>
          <a:p>
            <a:pPr algn="ctr"/>
            <a:r>
              <a:rPr lang="en-US" sz="2400" dirty="0" smtClean="0"/>
              <a:t>ACC</a:t>
            </a:r>
            <a:endParaRPr lang="en-US" sz="2400" dirty="0"/>
          </a:p>
        </p:txBody>
      </p:sp>
      <p:sp>
        <p:nvSpPr>
          <p:cNvPr id="17" name="TextBox 16"/>
          <p:cNvSpPr txBox="1"/>
          <p:nvPr/>
        </p:nvSpPr>
        <p:spPr>
          <a:xfrm>
            <a:off x="1883203" y="5394158"/>
            <a:ext cx="856247" cy="369332"/>
          </a:xfrm>
          <a:prstGeom prst="rect">
            <a:avLst/>
          </a:prstGeom>
          <a:noFill/>
          <a:ln w="19050">
            <a:solidFill>
              <a:schemeClr val="tx1"/>
            </a:solidFill>
          </a:ln>
        </p:spPr>
        <p:txBody>
          <a:bodyPr wrap="square" lIns="0" tIns="0" rIns="0" bIns="0" rtlCol="0">
            <a:spAutoFit/>
          </a:bodyPr>
          <a:lstStyle/>
          <a:p>
            <a:pPr algn="ctr"/>
            <a:r>
              <a:rPr lang="en-US" sz="2400" dirty="0" smtClean="0"/>
              <a:t>PC</a:t>
            </a:r>
            <a:endParaRPr lang="en-US" sz="2400" dirty="0"/>
          </a:p>
        </p:txBody>
      </p:sp>
      <p:sp>
        <p:nvSpPr>
          <p:cNvPr id="18" name="TextBox 17"/>
          <p:cNvSpPr txBox="1"/>
          <p:nvPr/>
        </p:nvSpPr>
        <p:spPr>
          <a:xfrm>
            <a:off x="1873178" y="6102820"/>
            <a:ext cx="876300" cy="369332"/>
          </a:xfrm>
          <a:prstGeom prst="rect">
            <a:avLst/>
          </a:prstGeom>
          <a:noFill/>
          <a:ln w="19050">
            <a:solidFill>
              <a:schemeClr val="tx1"/>
            </a:solidFill>
          </a:ln>
        </p:spPr>
        <p:txBody>
          <a:bodyPr wrap="square" lIns="0" tIns="0" rIns="0" bIns="0" rtlCol="0">
            <a:spAutoFit/>
          </a:bodyPr>
          <a:lstStyle/>
          <a:p>
            <a:pPr algn="ctr"/>
            <a:r>
              <a:rPr lang="en-US" sz="2400" dirty="0" smtClean="0"/>
              <a:t>IR</a:t>
            </a:r>
            <a:endParaRPr lang="en-US" sz="2400" dirty="0"/>
          </a:p>
        </p:txBody>
      </p:sp>
      <p:cxnSp>
        <p:nvCxnSpPr>
          <p:cNvPr id="34" name="Straight Connector 33"/>
          <p:cNvCxnSpPr/>
          <p:nvPr/>
        </p:nvCxnSpPr>
        <p:spPr>
          <a:xfrm>
            <a:off x="2460466" y="2620978"/>
            <a:ext cx="761999" cy="1"/>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a:off x="3222465" y="2620979"/>
            <a:ext cx="1" cy="1060325"/>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Arrow Connector 40"/>
          <p:cNvCxnSpPr/>
          <p:nvPr/>
        </p:nvCxnSpPr>
        <p:spPr>
          <a:xfrm flipH="1">
            <a:off x="2917665" y="3681304"/>
            <a:ext cx="30480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3" name="Straight Connector 52"/>
          <p:cNvCxnSpPr/>
          <p:nvPr/>
        </p:nvCxnSpPr>
        <p:spPr>
          <a:xfrm flipH="1" flipV="1">
            <a:off x="1162310" y="4121220"/>
            <a:ext cx="3777655" cy="2"/>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p:cNvCxnSpPr/>
          <p:nvPr/>
        </p:nvCxnSpPr>
        <p:spPr>
          <a:xfrm flipH="1">
            <a:off x="1463856" y="3716354"/>
            <a:ext cx="152400" cy="0"/>
          </a:xfrm>
          <a:prstGeom prst="line">
            <a:avLst/>
          </a:prstGeom>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flipV="1">
            <a:off x="1469865" y="3038103"/>
            <a:ext cx="0" cy="666932"/>
          </a:xfrm>
          <a:prstGeom prst="line">
            <a:avLst/>
          </a:prstGeom>
        </p:spPr>
        <p:style>
          <a:lnRef idx="2">
            <a:schemeClr val="dk1"/>
          </a:lnRef>
          <a:fillRef idx="0">
            <a:schemeClr val="dk1"/>
          </a:fillRef>
          <a:effectRef idx="1">
            <a:schemeClr val="dk1"/>
          </a:effectRef>
          <a:fontRef idx="minor">
            <a:schemeClr val="tx1"/>
          </a:fontRef>
        </p:style>
      </p:cxnSp>
      <p:cxnSp>
        <p:nvCxnSpPr>
          <p:cNvPr id="60" name="Straight Arrow Connector 59"/>
          <p:cNvCxnSpPr/>
          <p:nvPr/>
        </p:nvCxnSpPr>
        <p:spPr>
          <a:xfrm flipV="1">
            <a:off x="1469865" y="3016477"/>
            <a:ext cx="365961" cy="216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Connector 63"/>
          <p:cNvCxnSpPr/>
          <p:nvPr/>
        </p:nvCxnSpPr>
        <p:spPr>
          <a:xfrm flipV="1">
            <a:off x="1165066" y="2219520"/>
            <a:ext cx="0" cy="1897653"/>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a:off x="1165065" y="2219518"/>
            <a:ext cx="67076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Rectangle 66"/>
          <p:cNvSpPr/>
          <p:nvPr/>
        </p:nvSpPr>
        <p:spPr>
          <a:xfrm>
            <a:off x="396339" y="162580"/>
            <a:ext cx="3741152" cy="523220"/>
          </a:xfrm>
          <a:prstGeom prst="rect">
            <a:avLst/>
          </a:prstGeom>
        </p:spPr>
        <p:txBody>
          <a:bodyPr wrap="none">
            <a:spAutoFit/>
          </a:bodyPr>
          <a:lstStyle/>
          <a:p>
            <a:pPr>
              <a:spcBef>
                <a:spcPts val="176"/>
              </a:spcBef>
              <a:spcAft>
                <a:spcPts val="1800"/>
              </a:spcAft>
            </a:pPr>
            <a:r>
              <a:rPr lang="en-US" sz="2800" dirty="0">
                <a:latin typeface="Tahoma" pitchFamily="34" charset="0"/>
                <a:ea typeface="Tahoma" pitchFamily="34" charset="0"/>
                <a:cs typeface="Tahoma" pitchFamily="34" charset="0"/>
              </a:rPr>
              <a:t>Varieties of processors</a:t>
            </a:r>
          </a:p>
        </p:txBody>
      </p:sp>
      <p:graphicFrame>
        <p:nvGraphicFramePr>
          <p:cNvPr id="76" name="Table 75"/>
          <p:cNvGraphicFramePr>
            <a:graphicFrameLocks noGrp="1"/>
          </p:cNvGraphicFramePr>
          <p:nvPr>
            <p:extLst>
              <p:ext uri="{D42A27DB-BD31-4B8C-83A1-F6EECF244321}">
                <p14:modId xmlns:p14="http://schemas.microsoft.com/office/powerpoint/2010/main" val="2309441224"/>
              </p:ext>
            </p:extLst>
          </p:nvPr>
        </p:nvGraphicFramePr>
        <p:xfrm>
          <a:off x="4892842" y="4846320"/>
          <a:ext cx="3726782" cy="2011680"/>
        </p:xfrm>
        <a:graphic>
          <a:graphicData uri="http://schemas.openxmlformats.org/drawingml/2006/table">
            <a:tbl>
              <a:tblPr firstRow="1" bandRow="1">
                <a:tableStyleId>{2D5ABB26-0587-4C30-8999-92F81FD0307C}</a:tableStyleId>
              </a:tblPr>
              <a:tblGrid>
                <a:gridCol w="1061733">
                  <a:extLst>
                    <a:ext uri="{9D8B030D-6E8A-4147-A177-3AD203B41FA5}">
                      <a16:colId xmlns:a16="http://schemas.microsoft.com/office/drawing/2014/main" val="20000"/>
                    </a:ext>
                  </a:extLst>
                </a:gridCol>
                <a:gridCol w="2665049">
                  <a:extLst>
                    <a:ext uri="{9D8B030D-6E8A-4147-A177-3AD203B41FA5}">
                      <a16:colId xmlns:a16="http://schemas.microsoft.com/office/drawing/2014/main" val="20001"/>
                    </a:ext>
                  </a:extLst>
                </a:gridCol>
              </a:tblGrid>
              <a:tr h="322237">
                <a:tc>
                  <a:txBody>
                    <a:bodyPr/>
                    <a:lstStyle/>
                    <a:p>
                      <a:r>
                        <a:rPr lang="en-US" sz="1600" dirty="0" smtClean="0"/>
                        <a:t>ALU</a:t>
                      </a:r>
                      <a:endParaRPr lang="en-US" sz="1600" dirty="0"/>
                    </a:p>
                  </a:txBody>
                  <a:tcPr/>
                </a:tc>
                <a:tc>
                  <a:txBody>
                    <a:bodyPr/>
                    <a:lstStyle/>
                    <a:p>
                      <a:r>
                        <a:rPr lang="en-US" sz="1600" dirty="0" smtClean="0"/>
                        <a:t>Arithmetic Logic Unit</a:t>
                      </a:r>
                      <a:endParaRPr lang="en-US" sz="1600" dirty="0"/>
                    </a:p>
                  </a:txBody>
                  <a:tcPr/>
                </a:tc>
                <a:extLst>
                  <a:ext uri="{0D108BD9-81ED-4DB2-BD59-A6C34878D82A}">
                    <a16:rowId xmlns:a16="http://schemas.microsoft.com/office/drawing/2014/main" val="10000"/>
                  </a:ext>
                </a:extLst>
              </a:tr>
              <a:tr h="322237">
                <a:tc>
                  <a:txBody>
                    <a:bodyPr/>
                    <a:lstStyle/>
                    <a:p>
                      <a:r>
                        <a:rPr lang="en-US" sz="1600" dirty="0" smtClean="0"/>
                        <a:t>PC</a:t>
                      </a:r>
                      <a:endParaRPr lang="en-US" sz="1600" dirty="0"/>
                    </a:p>
                  </a:txBody>
                  <a:tcPr/>
                </a:tc>
                <a:tc>
                  <a:txBody>
                    <a:bodyPr/>
                    <a:lstStyle/>
                    <a:p>
                      <a:r>
                        <a:rPr lang="en-US" sz="1600" dirty="0" smtClean="0"/>
                        <a:t>Program Counter</a:t>
                      </a:r>
                      <a:endParaRPr lang="en-US" sz="1600" dirty="0"/>
                    </a:p>
                  </a:txBody>
                  <a:tcPr/>
                </a:tc>
                <a:extLst>
                  <a:ext uri="{0D108BD9-81ED-4DB2-BD59-A6C34878D82A}">
                    <a16:rowId xmlns:a16="http://schemas.microsoft.com/office/drawing/2014/main" val="10001"/>
                  </a:ext>
                </a:extLst>
              </a:tr>
              <a:tr h="322237">
                <a:tc>
                  <a:txBody>
                    <a:bodyPr/>
                    <a:lstStyle/>
                    <a:p>
                      <a:r>
                        <a:rPr lang="en-US" sz="1600" dirty="0" smtClean="0"/>
                        <a:t>MAR</a:t>
                      </a:r>
                      <a:endParaRPr lang="en-US" sz="1600" dirty="0"/>
                    </a:p>
                  </a:txBody>
                  <a:tcPr/>
                </a:tc>
                <a:tc>
                  <a:txBody>
                    <a:bodyPr/>
                    <a:lstStyle/>
                    <a:p>
                      <a:r>
                        <a:rPr lang="en-US" sz="1600" dirty="0" smtClean="0"/>
                        <a:t>Memory Address Register</a:t>
                      </a:r>
                      <a:endParaRPr lang="en-US" sz="1600" dirty="0"/>
                    </a:p>
                  </a:txBody>
                  <a:tcPr/>
                </a:tc>
                <a:extLst>
                  <a:ext uri="{0D108BD9-81ED-4DB2-BD59-A6C34878D82A}">
                    <a16:rowId xmlns:a16="http://schemas.microsoft.com/office/drawing/2014/main" val="10002"/>
                  </a:ext>
                </a:extLst>
              </a:tr>
              <a:tr h="322237">
                <a:tc>
                  <a:txBody>
                    <a:bodyPr/>
                    <a:lstStyle/>
                    <a:p>
                      <a:r>
                        <a:rPr lang="en-US" sz="1600" dirty="0" smtClean="0"/>
                        <a:t>MDR</a:t>
                      </a:r>
                      <a:endParaRPr lang="en-US" sz="1600" dirty="0"/>
                    </a:p>
                  </a:txBody>
                  <a:tcPr/>
                </a:tc>
                <a:tc>
                  <a:txBody>
                    <a:bodyPr/>
                    <a:lstStyle/>
                    <a:p>
                      <a:r>
                        <a:rPr lang="en-US" sz="1600" dirty="0" smtClean="0"/>
                        <a:t>Memory</a:t>
                      </a:r>
                      <a:r>
                        <a:rPr lang="en-US" sz="1600" baseline="0" dirty="0" smtClean="0"/>
                        <a:t> Data Register</a:t>
                      </a:r>
                      <a:endParaRPr lang="en-US" sz="1600" dirty="0"/>
                    </a:p>
                  </a:txBody>
                  <a:tcPr/>
                </a:tc>
                <a:extLst>
                  <a:ext uri="{0D108BD9-81ED-4DB2-BD59-A6C34878D82A}">
                    <a16:rowId xmlns:a16="http://schemas.microsoft.com/office/drawing/2014/main" val="10003"/>
                  </a:ext>
                </a:extLst>
              </a:tr>
              <a:tr h="322237">
                <a:tc>
                  <a:txBody>
                    <a:bodyPr/>
                    <a:lstStyle/>
                    <a:p>
                      <a:r>
                        <a:rPr lang="en-US" sz="1600" dirty="0" smtClean="0"/>
                        <a:t>IR</a:t>
                      </a:r>
                      <a:endParaRPr lang="en-US" sz="1600" dirty="0"/>
                    </a:p>
                  </a:txBody>
                  <a:tcPr/>
                </a:tc>
                <a:tc>
                  <a:txBody>
                    <a:bodyPr/>
                    <a:lstStyle/>
                    <a:p>
                      <a:r>
                        <a:rPr lang="en-US" sz="1600" dirty="0" smtClean="0"/>
                        <a:t>Instruction Register</a:t>
                      </a:r>
                      <a:endParaRPr lang="en-US" sz="1600" dirty="0"/>
                    </a:p>
                  </a:txBody>
                  <a:tcPr/>
                </a:tc>
                <a:extLst>
                  <a:ext uri="{0D108BD9-81ED-4DB2-BD59-A6C34878D82A}">
                    <a16:rowId xmlns:a16="http://schemas.microsoft.com/office/drawing/2014/main" val="10004"/>
                  </a:ext>
                </a:extLst>
              </a:tr>
              <a:tr h="322237">
                <a:tc>
                  <a:txBody>
                    <a:bodyPr/>
                    <a:lstStyle/>
                    <a:p>
                      <a:r>
                        <a:rPr lang="en-US" sz="1600" dirty="0" smtClean="0"/>
                        <a:t>ACC</a:t>
                      </a:r>
                      <a:endParaRPr lang="en-US" sz="1600" dirty="0"/>
                    </a:p>
                  </a:txBody>
                  <a:tcPr/>
                </a:tc>
                <a:tc>
                  <a:txBody>
                    <a:bodyPr/>
                    <a:lstStyle/>
                    <a:p>
                      <a:r>
                        <a:rPr lang="en-US" sz="1600" dirty="0" smtClean="0"/>
                        <a:t>Accumulator</a:t>
                      </a:r>
                      <a:endParaRPr lang="en-US" sz="1600" dirty="0"/>
                    </a:p>
                  </a:txBody>
                  <a:tcPr/>
                </a:tc>
                <a:extLst>
                  <a:ext uri="{0D108BD9-81ED-4DB2-BD59-A6C34878D82A}">
                    <a16:rowId xmlns:a16="http://schemas.microsoft.com/office/drawing/2014/main" val="10005"/>
                  </a:ext>
                </a:extLst>
              </a:tr>
            </a:tbl>
          </a:graphicData>
        </a:graphic>
      </p:graphicFrame>
      <p:sp>
        <p:nvSpPr>
          <p:cNvPr id="77" name="Rectangle 76"/>
          <p:cNvSpPr/>
          <p:nvPr/>
        </p:nvSpPr>
        <p:spPr>
          <a:xfrm>
            <a:off x="4892842" y="1443477"/>
            <a:ext cx="381000" cy="12441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4890837" y="1542918"/>
            <a:ext cx="290763" cy="1015663"/>
          </a:xfrm>
          <a:prstGeom prst="rect">
            <a:avLst/>
          </a:prstGeom>
          <a:noFill/>
          <a:ln w="19050">
            <a:noFill/>
          </a:ln>
        </p:spPr>
        <p:txBody>
          <a:bodyPr wrap="square" rtlCol="0">
            <a:spAutoFit/>
          </a:bodyPr>
          <a:lstStyle/>
          <a:p>
            <a:pPr>
              <a:spcBef>
                <a:spcPts val="600"/>
              </a:spcBef>
            </a:pPr>
            <a:r>
              <a:rPr lang="en-US" sz="2000" dirty="0" smtClean="0"/>
              <a:t>M</a:t>
            </a:r>
          </a:p>
          <a:p>
            <a:r>
              <a:rPr lang="en-US" sz="2000" dirty="0"/>
              <a:t>A</a:t>
            </a:r>
            <a:endParaRPr lang="en-US" sz="2000" dirty="0" smtClean="0"/>
          </a:p>
          <a:p>
            <a:pPr>
              <a:spcAft>
                <a:spcPts val="1200"/>
              </a:spcAft>
            </a:pPr>
            <a:r>
              <a:rPr lang="en-US" sz="2000" dirty="0"/>
              <a:t>R</a:t>
            </a:r>
          </a:p>
        </p:txBody>
      </p:sp>
      <p:sp>
        <p:nvSpPr>
          <p:cNvPr id="79" name="Rectangle 78"/>
          <p:cNvSpPr/>
          <p:nvPr/>
        </p:nvSpPr>
        <p:spPr>
          <a:xfrm>
            <a:off x="4939965" y="3459138"/>
            <a:ext cx="381000" cy="132416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TextBox 79"/>
          <p:cNvSpPr txBox="1"/>
          <p:nvPr/>
        </p:nvSpPr>
        <p:spPr>
          <a:xfrm>
            <a:off x="4937960" y="3558579"/>
            <a:ext cx="290763" cy="1015663"/>
          </a:xfrm>
          <a:prstGeom prst="rect">
            <a:avLst/>
          </a:prstGeom>
          <a:noFill/>
          <a:ln w="19050">
            <a:noFill/>
          </a:ln>
        </p:spPr>
        <p:txBody>
          <a:bodyPr wrap="square" rtlCol="0">
            <a:spAutoFit/>
          </a:bodyPr>
          <a:lstStyle/>
          <a:p>
            <a:pPr>
              <a:spcBef>
                <a:spcPts val="600"/>
              </a:spcBef>
            </a:pPr>
            <a:r>
              <a:rPr lang="en-US" sz="2000" dirty="0" smtClean="0"/>
              <a:t>M</a:t>
            </a:r>
          </a:p>
          <a:p>
            <a:r>
              <a:rPr lang="en-US" sz="2000" dirty="0" smtClean="0"/>
              <a:t>D</a:t>
            </a:r>
          </a:p>
          <a:p>
            <a:pPr>
              <a:spcAft>
                <a:spcPts val="1200"/>
              </a:spcAft>
            </a:pPr>
            <a:r>
              <a:rPr lang="en-US" sz="2000" dirty="0"/>
              <a:t>R</a:t>
            </a:r>
          </a:p>
        </p:txBody>
      </p:sp>
      <p:sp>
        <p:nvSpPr>
          <p:cNvPr id="81" name="Rectangle 80"/>
          <p:cNvSpPr/>
          <p:nvPr/>
        </p:nvSpPr>
        <p:spPr>
          <a:xfrm>
            <a:off x="6093994" y="1439128"/>
            <a:ext cx="1219200" cy="3344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2" name="TextBox 81"/>
          <p:cNvSpPr txBox="1"/>
          <p:nvPr/>
        </p:nvSpPr>
        <p:spPr>
          <a:xfrm>
            <a:off x="6148136" y="2949231"/>
            <a:ext cx="1110916" cy="307777"/>
          </a:xfrm>
          <a:prstGeom prst="rect">
            <a:avLst/>
          </a:prstGeom>
          <a:noFill/>
          <a:ln w="19050">
            <a:noFill/>
          </a:ln>
        </p:spPr>
        <p:txBody>
          <a:bodyPr wrap="square" lIns="0" tIns="0" rIns="0" bIns="0" rtlCol="0">
            <a:spAutoFit/>
          </a:bodyPr>
          <a:lstStyle/>
          <a:p>
            <a:pPr algn="ctr"/>
            <a:r>
              <a:rPr lang="en-US" sz="2000" dirty="0" smtClean="0"/>
              <a:t>Memory</a:t>
            </a:r>
            <a:endParaRPr lang="en-US" sz="2000" dirty="0"/>
          </a:p>
        </p:txBody>
      </p:sp>
      <p:cxnSp>
        <p:nvCxnSpPr>
          <p:cNvPr id="84" name="Straight Arrow Connector 83"/>
          <p:cNvCxnSpPr/>
          <p:nvPr/>
        </p:nvCxnSpPr>
        <p:spPr>
          <a:xfrm>
            <a:off x="4116695" y="2015638"/>
            <a:ext cx="76010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9" name="Straight Arrow Connector 88"/>
          <p:cNvCxnSpPr/>
          <p:nvPr/>
        </p:nvCxnSpPr>
        <p:spPr>
          <a:xfrm>
            <a:off x="5273842" y="2036107"/>
            <a:ext cx="82015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3" name="Straight Arrow Connector 92"/>
          <p:cNvCxnSpPr/>
          <p:nvPr/>
        </p:nvCxnSpPr>
        <p:spPr>
          <a:xfrm>
            <a:off x="5304923" y="4066410"/>
            <a:ext cx="757989" cy="0"/>
          </a:xfrm>
          <a:prstGeom prst="straightConnector1">
            <a:avLst/>
          </a:prstGeom>
          <a:ln>
            <a:headEnd type="triangle" w="med" len="med"/>
            <a:tailEnd type="triangle"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90488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1864</TotalTime>
  <Words>1302</Words>
  <Application>Microsoft Office PowerPoint</Application>
  <PresentationFormat>On-screen Show (4:3)</PresentationFormat>
  <Paragraphs>242</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Unicode MS</vt:lpstr>
      <vt:lpstr>Calibri</vt:lpstr>
      <vt:lpstr>Courier New</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closer view of CPU - central processing unit</vt:lpstr>
      <vt:lpstr>fetch-execute cycle</vt:lpstr>
      <vt:lpstr>fetch-execute flowchart</vt:lpstr>
      <vt:lpstr>register transfers (datapath actions) for these three instructions</vt:lpstr>
    </vt:vector>
  </TitlesOfParts>
  <Company>Clemson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Rose M Lowe</dc:creator>
  <cp:lastModifiedBy>Dylan Mumm</cp:lastModifiedBy>
  <cp:revision>77</cp:revision>
  <cp:lastPrinted>2017-02-28T17:06:42Z</cp:lastPrinted>
  <dcterms:created xsi:type="dcterms:W3CDTF">2013-06-20T05:10:41Z</dcterms:created>
  <dcterms:modified xsi:type="dcterms:W3CDTF">2018-08-29T20:01:19Z</dcterms:modified>
</cp:coreProperties>
</file>