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4" r:id="rId2"/>
    <p:sldId id="351" r:id="rId3"/>
    <p:sldId id="311" r:id="rId4"/>
    <p:sldId id="312" r:id="rId5"/>
    <p:sldId id="352" r:id="rId6"/>
    <p:sldId id="313" r:id="rId7"/>
    <p:sldId id="333" r:id="rId8"/>
    <p:sldId id="353" r:id="rId9"/>
    <p:sldId id="314" r:id="rId10"/>
    <p:sldId id="291" r:id="rId11"/>
    <p:sldId id="334" r:id="rId12"/>
    <p:sldId id="288" r:id="rId13"/>
    <p:sldId id="335" r:id="rId14"/>
    <p:sldId id="316" r:id="rId15"/>
    <p:sldId id="290" r:id="rId16"/>
    <p:sldId id="336" r:id="rId17"/>
    <p:sldId id="354" r:id="rId18"/>
    <p:sldId id="315" r:id="rId19"/>
    <p:sldId id="289" r:id="rId20"/>
    <p:sldId id="292" r:id="rId21"/>
    <p:sldId id="337" r:id="rId22"/>
    <p:sldId id="355" r:id="rId23"/>
    <p:sldId id="317" r:id="rId24"/>
    <p:sldId id="338" r:id="rId25"/>
    <p:sldId id="350" r:id="rId26"/>
    <p:sldId id="340" r:id="rId27"/>
    <p:sldId id="341" r:id="rId28"/>
    <p:sldId id="342" r:id="rId29"/>
    <p:sldId id="343" r:id="rId30"/>
    <p:sldId id="344" r:id="rId31"/>
    <p:sldId id="345" r:id="rId32"/>
    <p:sldId id="346" r:id="rId33"/>
    <p:sldId id="347" r:id="rId34"/>
    <p:sldId id="348" r:id="rId35"/>
    <p:sldId id="34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77" autoAdjust="0"/>
    <p:restoredTop sz="97021" autoAdjust="0"/>
  </p:normalViewPr>
  <p:slideViewPr>
    <p:cSldViewPr>
      <p:cViewPr varScale="1">
        <p:scale>
          <a:sx n="49" d="100"/>
          <a:sy n="49" d="100"/>
        </p:scale>
        <p:origin x="570" y="4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278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D3477C-E7EA-43B4-9797-69C840B97F91}" type="datetimeFigureOut">
              <a:rPr lang="en-US" smtClean="0"/>
              <a:t>7/5/2018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903859-F721-4651-BE07-24EB9874B0E0}" type="slidenum">
              <a:rPr lang="en-US" smtClean="0"/>
              <a:t>‹#›</a:t>
            </a:fld>
            <a:endParaRPr lang="en-US"/>
          </a:p>
        </p:txBody>
      </p:sp>
    </p:spTree>
    <p:extLst>
      <p:ext uri="{BB962C8B-B14F-4D97-AF65-F5344CB8AC3E}">
        <p14:creationId xmlns:p14="http://schemas.microsoft.com/office/powerpoint/2010/main" val="101913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dirty="0" smtClean="0"/>
              <a:t>In a high level language, we do not (ordinarily) specify addressing modes. Instead, we just use variables and constants and rely on the language to know what we're talking about: if we use the constant 10 the compiler generates immediate mode; if we use the variable </a:t>
            </a:r>
            <a:r>
              <a:rPr lang="en-US" i="1" dirty="0" smtClean="0"/>
              <a:t>x</a:t>
            </a:r>
            <a:r>
              <a:rPr lang="en-US" dirty="0" smtClean="0"/>
              <a:t> the compiler generates direct mode. </a:t>
            </a:r>
          </a:p>
          <a:p>
            <a:pPr>
              <a:spcAft>
                <a:spcPts val="1200"/>
              </a:spcAft>
            </a:pPr>
            <a:r>
              <a:rPr lang="en-US" dirty="0" smtClean="0"/>
              <a:t>The assembler doesn't work that way. At this level, the assembler is perfectly happy to use a constant 1 as a direct address, or to use the address of j as an immediate value. So we have to tell the assembler what we want to do.</a:t>
            </a:r>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1</a:t>
            </a:fld>
            <a:endParaRPr lang="en-US"/>
          </a:p>
        </p:txBody>
      </p:sp>
      <p:sp>
        <p:nvSpPr>
          <p:cNvPr id="5" name="Rectangle 4"/>
          <p:cNvSpPr/>
          <p:nvPr/>
        </p:nvSpPr>
        <p:spPr>
          <a:xfrm>
            <a:off x="1714500" y="3140839"/>
            <a:ext cx="3429000" cy="369332"/>
          </a:xfrm>
          <a:prstGeom prst="rect">
            <a:avLst/>
          </a:prstGeom>
        </p:spPr>
        <p:txBody>
          <a:bodyPr>
            <a:spAutoFit/>
          </a:bodyPr>
          <a:lstStyle/>
          <a:p>
            <a:pPr>
              <a:spcAft>
                <a:spcPts val="1200"/>
              </a:spcAft>
            </a:pPr>
            <a:endParaRPr lang="en-US" dirty="0"/>
          </a:p>
        </p:txBody>
      </p:sp>
    </p:spTree>
    <p:extLst>
      <p:ext uri="{BB962C8B-B14F-4D97-AF65-F5344CB8AC3E}">
        <p14:creationId xmlns:p14="http://schemas.microsoft.com/office/powerpoint/2010/main" val="4232743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10</a:t>
            </a:fld>
            <a:endParaRPr lang="en-US"/>
          </a:p>
        </p:txBody>
      </p:sp>
      <p:sp>
        <p:nvSpPr>
          <p:cNvPr id="5" name="Rectangle 4"/>
          <p:cNvSpPr/>
          <p:nvPr/>
        </p:nvSpPr>
        <p:spPr>
          <a:xfrm>
            <a:off x="1714500" y="3140839"/>
            <a:ext cx="3429000" cy="369332"/>
          </a:xfrm>
          <a:prstGeom prst="rect">
            <a:avLst/>
          </a:prstGeom>
        </p:spPr>
        <p:txBody>
          <a:bodyPr>
            <a:spAutoFit/>
          </a:bodyPr>
          <a:lstStyle/>
          <a:p>
            <a:pPr>
              <a:spcAft>
                <a:spcPts val="1200"/>
              </a:spcAft>
            </a:pPr>
            <a:endParaRPr lang="en-US" dirty="0"/>
          </a:p>
        </p:txBody>
      </p:sp>
    </p:spTree>
    <p:extLst>
      <p:ext uri="{BB962C8B-B14F-4D97-AF65-F5344CB8AC3E}">
        <p14:creationId xmlns:p14="http://schemas.microsoft.com/office/powerpoint/2010/main" val="423274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11</a:t>
            </a:fld>
            <a:endParaRPr lang="en-US"/>
          </a:p>
        </p:txBody>
      </p:sp>
      <p:sp>
        <p:nvSpPr>
          <p:cNvPr id="5" name="Rectangle 4"/>
          <p:cNvSpPr/>
          <p:nvPr/>
        </p:nvSpPr>
        <p:spPr>
          <a:xfrm>
            <a:off x="1714500" y="3140839"/>
            <a:ext cx="3429000" cy="369332"/>
          </a:xfrm>
          <a:prstGeom prst="rect">
            <a:avLst/>
          </a:prstGeom>
        </p:spPr>
        <p:txBody>
          <a:bodyPr>
            <a:spAutoFit/>
          </a:bodyPr>
          <a:lstStyle/>
          <a:p>
            <a:pPr>
              <a:spcAft>
                <a:spcPts val="1200"/>
              </a:spcAft>
            </a:pPr>
            <a:endParaRPr lang="en-US" dirty="0"/>
          </a:p>
        </p:txBody>
      </p:sp>
    </p:spTree>
    <p:extLst>
      <p:ext uri="{BB962C8B-B14F-4D97-AF65-F5344CB8AC3E}">
        <p14:creationId xmlns:p14="http://schemas.microsoft.com/office/powerpoint/2010/main" val="4232743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12</a:t>
            </a:fld>
            <a:endParaRPr lang="en-US"/>
          </a:p>
        </p:txBody>
      </p:sp>
    </p:spTree>
    <p:extLst>
      <p:ext uri="{BB962C8B-B14F-4D97-AF65-F5344CB8AC3E}">
        <p14:creationId xmlns:p14="http://schemas.microsoft.com/office/powerpoint/2010/main" val="332060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13</a:t>
            </a:fld>
            <a:endParaRPr lang="en-US"/>
          </a:p>
        </p:txBody>
      </p:sp>
    </p:spTree>
    <p:extLst>
      <p:ext uri="{BB962C8B-B14F-4D97-AF65-F5344CB8AC3E}">
        <p14:creationId xmlns:p14="http://schemas.microsoft.com/office/powerpoint/2010/main" val="3826567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14</a:t>
            </a:fld>
            <a:endParaRPr lang="en-US"/>
          </a:p>
        </p:txBody>
      </p:sp>
    </p:spTree>
    <p:extLst>
      <p:ext uri="{BB962C8B-B14F-4D97-AF65-F5344CB8AC3E}">
        <p14:creationId xmlns:p14="http://schemas.microsoft.com/office/powerpoint/2010/main" val="332060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903859-F721-4651-BE07-24EB9874B0E0}" type="slidenum">
              <a:rPr lang="en-US" smtClean="0"/>
              <a:t>15</a:t>
            </a:fld>
            <a:endParaRPr lang="en-US"/>
          </a:p>
        </p:txBody>
      </p:sp>
    </p:spTree>
    <p:extLst>
      <p:ext uri="{BB962C8B-B14F-4D97-AF65-F5344CB8AC3E}">
        <p14:creationId xmlns:p14="http://schemas.microsoft.com/office/powerpoint/2010/main" val="1727784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903859-F721-4651-BE07-24EB9874B0E0}" type="slidenum">
              <a:rPr lang="en-US" smtClean="0"/>
              <a:t>16</a:t>
            </a:fld>
            <a:endParaRPr lang="en-US"/>
          </a:p>
        </p:txBody>
      </p:sp>
    </p:spTree>
    <p:extLst>
      <p:ext uri="{BB962C8B-B14F-4D97-AF65-F5344CB8AC3E}">
        <p14:creationId xmlns:p14="http://schemas.microsoft.com/office/powerpoint/2010/main" val="316125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73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6</a:t>
            </a:r>
          </a:p>
        </p:txBody>
      </p:sp>
      <p:sp>
        <p:nvSpPr>
          <p:cNvPr id="573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73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7350" name="Rectangle 6"/>
          <p:cNvSpPr>
            <a:spLocks noChangeArrowheads="1" noTextEdit="1"/>
          </p:cNvSpPr>
          <p:nvPr>
            <p:ph type="sldImg"/>
          </p:nvPr>
        </p:nvSpPr>
        <p:spPr>
          <a:xfrm>
            <a:off x="1150938" y="692150"/>
            <a:ext cx="4556125" cy="3416300"/>
          </a:xfrm>
          <a:ln cap="flat"/>
        </p:spPr>
      </p:sp>
      <p:sp>
        <p:nvSpPr>
          <p:cNvPr id="57351"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826721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903859-F721-4651-BE07-24EB9874B0E0}" type="slidenum">
              <a:rPr lang="en-US" smtClean="0"/>
              <a:t>18</a:t>
            </a:fld>
            <a:endParaRPr lang="en-US"/>
          </a:p>
        </p:txBody>
      </p:sp>
    </p:spTree>
    <p:extLst>
      <p:ext uri="{BB962C8B-B14F-4D97-AF65-F5344CB8AC3E}">
        <p14:creationId xmlns:p14="http://schemas.microsoft.com/office/powerpoint/2010/main" val="2845493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903859-F721-4651-BE07-24EB9874B0E0}" type="slidenum">
              <a:rPr lang="en-US" smtClean="0"/>
              <a:t>19</a:t>
            </a:fld>
            <a:endParaRPr lang="en-US"/>
          </a:p>
        </p:txBody>
      </p:sp>
    </p:spTree>
    <p:extLst>
      <p:ext uri="{BB962C8B-B14F-4D97-AF65-F5344CB8AC3E}">
        <p14:creationId xmlns:p14="http://schemas.microsoft.com/office/powerpoint/2010/main" val="965643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dirty="0" smtClean="0"/>
              <a:t>In a high level language, we do not (ordinarily) specify addressing modes. Instead, we just use variables and constants and rely on the language to know what we're talking about: if we use the constant 10 the compiler generates immediate mode; if we use the variable </a:t>
            </a:r>
            <a:r>
              <a:rPr lang="en-US" i="1" dirty="0" smtClean="0"/>
              <a:t>x</a:t>
            </a:r>
            <a:r>
              <a:rPr lang="en-US" dirty="0" smtClean="0"/>
              <a:t> the compiler generates direct mode. </a:t>
            </a:r>
          </a:p>
          <a:p>
            <a:pPr>
              <a:spcAft>
                <a:spcPts val="1200"/>
              </a:spcAft>
            </a:pPr>
            <a:r>
              <a:rPr lang="en-US" dirty="0" smtClean="0"/>
              <a:t>The assembler doesn't work that way. At this level, the assembler is perfectly happy to use a constant 1 as a direct address, or to use the address of j as an immediate value. So we have to tell the assembler what we want to do.</a:t>
            </a:r>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2</a:t>
            </a:fld>
            <a:endParaRPr lang="en-US"/>
          </a:p>
        </p:txBody>
      </p:sp>
      <p:sp>
        <p:nvSpPr>
          <p:cNvPr id="5" name="Rectangle 4"/>
          <p:cNvSpPr/>
          <p:nvPr/>
        </p:nvSpPr>
        <p:spPr>
          <a:xfrm>
            <a:off x="1714500" y="3140839"/>
            <a:ext cx="3429000" cy="369332"/>
          </a:xfrm>
          <a:prstGeom prst="rect">
            <a:avLst/>
          </a:prstGeom>
        </p:spPr>
        <p:txBody>
          <a:bodyPr>
            <a:spAutoFit/>
          </a:bodyPr>
          <a:lstStyle/>
          <a:p>
            <a:pPr>
              <a:spcAft>
                <a:spcPts val="1200"/>
              </a:spcAft>
            </a:pPr>
            <a:endParaRPr lang="en-US" dirty="0"/>
          </a:p>
        </p:txBody>
      </p:sp>
    </p:spTree>
    <p:extLst>
      <p:ext uri="{BB962C8B-B14F-4D97-AF65-F5344CB8AC3E}">
        <p14:creationId xmlns:p14="http://schemas.microsoft.com/office/powerpoint/2010/main" val="3780354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903859-F721-4651-BE07-24EB9874B0E0}" type="slidenum">
              <a:rPr lang="en-US" smtClean="0"/>
              <a:t>20</a:t>
            </a:fld>
            <a:endParaRPr lang="en-US"/>
          </a:p>
        </p:txBody>
      </p:sp>
    </p:spTree>
    <p:extLst>
      <p:ext uri="{BB962C8B-B14F-4D97-AF65-F5344CB8AC3E}">
        <p14:creationId xmlns:p14="http://schemas.microsoft.com/office/powerpoint/2010/main" val="2261794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903859-F721-4651-BE07-24EB9874B0E0}" type="slidenum">
              <a:rPr lang="en-US" smtClean="0"/>
              <a:t>21</a:t>
            </a:fld>
            <a:endParaRPr lang="en-US"/>
          </a:p>
        </p:txBody>
      </p:sp>
    </p:spTree>
    <p:extLst>
      <p:ext uri="{BB962C8B-B14F-4D97-AF65-F5344CB8AC3E}">
        <p14:creationId xmlns:p14="http://schemas.microsoft.com/office/powerpoint/2010/main" val="859587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04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9</a:t>
            </a:r>
          </a:p>
        </p:txBody>
      </p:sp>
      <p:sp>
        <p:nvSpPr>
          <p:cNvPr id="604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04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0422" name="Rectangle 6"/>
          <p:cNvSpPr>
            <a:spLocks noChangeArrowheads="1" noTextEdit="1"/>
          </p:cNvSpPr>
          <p:nvPr>
            <p:ph type="sldImg"/>
          </p:nvPr>
        </p:nvSpPr>
        <p:spPr>
          <a:xfrm>
            <a:off x="1150938" y="692150"/>
            <a:ext cx="4556125" cy="3416300"/>
          </a:xfrm>
          <a:ln cap="flat"/>
        </p:spPr>
      </p:sp>
      <p:sp>
        <p:nvSpPr>
          <p:cNvPr id="60423"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307028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903859-F721-4651-BE07-24EB9874B0E0}" type="slidenum">
              <a:rPr lang="en-US" smtClean="0"/>
              <a:t>23</a:t>
            </a:fld>
            <a:endParaRPr lang="en-US"/>
          </a:p>
        </p:txBody>
      </p:sp>
    </p:spTree>
    <p:extLst>
      <p:ext uri="{BB962C8B-B14F-4D97-AF65-F5344CB8AC3E}">
        <p14:creationId xmlns:p14="http://schemas.microsoft.com/office/powerpoint/2010/main" val="1518454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10</a:t>
            </a:r>
          </a:p>
        </p:txBody>
      </p:sp>
      <p:sp>
        <p:nvSpPr>
          <p:cNvPr id="614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4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46" name="Rectangle 6"/>
          <p:cNvSpPr>
            <a:spLocks noGrp="1" noRot="1" noChangeAspect="1" noChangeArrowheads="1" noTextEdit="1"/>
          </p:cNvSpPr>
          <p:nvPr>
            <p:ph type="sldImg"/>
          </p:nvPr>
        </p:nvSpPr>
        <p:spPr>
          <a:xfrm>
            <a:off x="1150938" y="692150"/>
            <a:ext cx="4556125" cy="3416300"/>
          </a:xfrm>
          <a:ln cap="flat"/>
        </p:spPr>
      </p:sp>
      <p:sp>
        <p:nvSpPr>
          <p:cNvPr id="61447"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4258756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10</a:t>
            </a:r>
          </a:p>
        </p:txBody>
      </p:sp>
      <p:sp>
        <p:nvSpPr>
          <p:cNvPr id="614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4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46" name="Rectangle 6"/>
          <p:cNvSpPr>
            <a:spLocks noGrp="1" noRot="1" noChangeAspect="1" noChangeArrowheads="1" noTextEdit="1"/>
          </p:cNvSpPr>
          <p:nvPr>
            <p:ph type="sldImg"/>
          </p:nvPr>
        </p:nvSpPr>
        <p:spPr>
          <a:xfrm>
            <a:off x="1150938" y="692150"/>
            <a:ext cx="4556125" cy="3416300"/>
          </a:xfrm>
          <a:ln cap="flat"/>
        </p:spPr>
      </p:sp>
      <p:sp>
        <p:nvSpPr>
          <p:cNvPr id="61447"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454373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12</a:t>
            </a:r>
          </a:p>
        </p:txBody>
      </p:sp>
      <p:sp>
        <p:nvSpPr>
          <p:cNvPr id="634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4" name="Rectangle 6"/>
          <p:cNvSpPr>
            <a:spLocks noGrp="1" noRot="1" noChangeAspect="1" noChangeArrowheads="1" noTextEdit="1"/>
          </p:cNvSpPr>
          <p:nvPr>
            <p:ph type="sldImg"/>
          </p:nvPr>
        </p:nvSpPr>
        <p:spPr>
          <a:xfrm>
            <a:off x="1150938" y="692150"/>
            <a:ext cx="4556125" cy="3416300"/>
          </a:xfrm>
          <a:ln cap="flat"/>
        </p:spPr>
      </p:sp>
      <p:sp>
        <p:nvSpPr>
          <p:cNvPr id="63495"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990645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13</a:t>
            </a:r>
          </a:p>
        </p:txBody>
      </p:sp>
      <p:sp>
        <p:nvSpPr>
          <p:cNvPr id="645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9817838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3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14</a:t>
            </a:r>
          </a:p>
        </p:txBody>
      </p:sp>
      <p:sp>
        <p:nvSpPr>
          <p:cNvPr id="655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4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42" name="Rectangle 6"/>
          <p:cNvSpPr>
            <a:spLocks noGrp="1" noRot="1" noChangeAspect="1" noChangeArrowheads="1" noTextEdit="1"/>
          </p:cNvSpPr>
          <p:nvPr>
            <p:ph type="sldImg"/>
          </p:nvPr>
        </p:nvSpPr>
        <p:spPr>
          <a:xfrm>
            <a:off x="1150938" y="692150"/>
            <a:ext cx="4556125" cy="3416300"/>
          </a:xfrm>
          <a:ln cap="flat"/>
        </p:spPr>
      </p:sp>
      <p:sp>
        <p:nvSpPr>
          <p:cNvPr id="65543"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93765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15</a:t>
            </a:r>
          </a:p>
        </p:txBody>
      </p:sp>
      <p:sp>
        <p:nvSpPr>
          <p:cNvPr id="665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862304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dirty="0" smtClean="0"/>
              <a:t>In a high level language, we do not (ordinarily) specify addressing modes. Instead, we just use variables and constants and rely on the language to know what we're talking about: if we use the constant 10 the compiler generates immediate mode; if we use the variable </a:t>
            </a:r>
            <a:r>
              <a:rPr lang="en-US" i="1" dirty="0" smtClean="0"/>
              <a:t>x</a:t>
            </a:r>
            <a:r>
              <a:rPr lang="en-US" dirty="0" smtClean="0"/>
              <a:t> the compiler generates direct mode. </a:t>
            </a:r>
          </a:p>
          <a:p>
            <a:pPr>
              <a:spcAft>
                <a:spcPts val="1200"/>
              </a:spcAft>
            </a:pPr>
            <a:r>
              <a:rPr lang="en-US" dirty="0" smtClean="0"/>
              <a:t>The assembler doesn't work that way. At this level, the assembler is perfectly happy to use a constant 1 as a direct address, or to use the address of j as an immediate value. So we have to tell the assembler what we want to do.</a:t>
            </a:r>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3</a:t>
            </a:fld>
            <a:endParaRPr lang="en-US"/>
          </a:p>
        </p:txBody>
      </p:sp>
      <p:sp>
        <p:nvSpPr>
          <p:cNvPr id="5" name="Rectangle 4"/>
          <p:cNvSpPr/>
          <p:nvPr/>
        </p:nvSpPr>
        <p:spPr>
          <a:xfrm>
            <a:off x="1714500" y="3140839"/>
            <a:ext cx="3429000" cy="369332"/>
          </a:xfrm>
          <a:prstGeom prst="rect">
            <a:avLst/>
          </a:prstGeom>
        </p:spPr>
        <p:txBody>
          <a:bodyPr>
            <a:spAutoFit/>
          </a:bodyPr>
          <a:lstStyle/>
          <a:p>
            <a:pPr>
              <a:spcAft>
                <a:spcPts val="1200"/>
              </a:spcAft>
            </a:pPr>
            <a:endParaRPr lang="en-US" dirty="0"/>
          </a:p>
        </p:txBody>
      </p:sp>
    </p:spTree>
    <p:extLst>
      <p:ext uri="{BB962C8B-B14F-4D97-AF65-F5344CB8AC3E}">
        <p14:creationId xmlns:p14="http://schemas.microsoft.com/office/powerpoint/2010/main" val="4232743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5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16</a:t>
            </a:r>
          </a:p>
        </p:txBody>
      </p:sp>
      <p:sp>
        <p:nvSpPr>
          <p:cNvPr id="675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58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590" name="Rectangle 6"/>
          <p:cNvSpPr>
            <a:spLocks noGrp="1" noRot="1" noChangeAspect="1" noChangeArrowheads="1" noTextEdit="1"/>
          </p:cNvSpPr>
          <p:nvPr>
            <p:ph type="sldImg"/>
          </p:nvPr>
        </p:nvSpPr>
        <p:spPr>
          <a:xfrm>
            <a:off x="1150938" y="692150"/>
            <a:ext cx="4556125" cy="3416300"/>
          </a:xfrm>
          <a:ln cap="flat"/>
        </p:spPr>
      </p:sp>
      <p:sp>
        <p:nvSpPr>
          <p:cNvPr id="67591"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582466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17</a:t>
            </a:r>
          </a:p>
        </p:txBody>
      </p:sp>
      <p:sp>
        <p:nvSpPr>
          <p:cNvPr id="686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4" name="Rectangle 6"/>
          <p:cNvSpPr>
            <a:spLocks noGrp="1" noRot="1" noChangeAspect="1" noChangeArrowheads="1" noTextEdit="1"/>
          </p:cNvSpPr>
          <p:nvPr>
            <p:ph type="sldImg"/>
          </p:nvPr>
        </p:nvSpPr>
        <p:spPr>
          <a:xfrm>
            <a:off x="1150938" y="692150"/>
            <a:ext cx="4556125" cy="3416300"/>
          </a:xfrm>
          <a:ln cap="flat"/>
        </p:spPr>
      </p:sp>
      <p:sp>
        <p:nvSpPr>
          <p:cNvPr id="68615"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649946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18</a:t>
            </a:r>
          </a:p>
        </p:txBody>
      </p:sp>
      <p:sp>
        <p:nvSpPr>
          <p:cNvPr id="696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38" name="Rectangle 6"/>
          <p:cNvSpPr>
            <a:spLocks noGrp="1" noRot="1" noChangeAspect="1" noChangeArrowheads="1" noTextEdit="1"/>
          </p:cNvSpPr>
          <p:nvPr>
            <p:ph type="sldImg"/>
          </p:nvPr>
        </p:nvSpPr>
        <p:spPr>
          <a:xfrm>
            <a:off x="1150938" y="692150"/>
            <a:ext cx="4556125" cy="3416300"/>
          </a:xfrm>
          <a:ln cap="flat"/>
        </p:spPr>
      </p:sp>
      <p:sp>
        <p:nvSpPr>
          <p:cNvPr id="69639"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846730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19</a:t>
            </a:r>
          </a:p>
        </p:txBody>
      </p:sp>
      <p:sp>
        <p:nvSpPr>
          <p:cNvPr id="706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2" name="Rectangle 6"/>
          <p:cNvSpPr>
            <a:spLocks noGrp="1" noRot="1" noChangeAspect="1" noChangeArrowheads="1" noTextEdit="1"/>
          </p:cNvSpPr>
          <p:nvPr>
            <p:ph type="sldImg"/>
          </p:nvPr>
        </p:nvSpPr>
        <p:spPr>
          <a:xfrm>
            <a:off x="1150938" y="692150"/>
            <a:ext cx="4556125" cy="3416300"/>
          </a:xfrm>
          <a:ln cap="flat"/>
        </p:spPr>
      </p:sp>
      <p:sp>
        <p:nvSpPr>
          <p:cNvPr id="70663"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3856248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6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20</a:t>
            </a:r>
          </a:p>
        </p:txBody>
      </p:sp>
      <p:sp>
        <p:nvSpPr>
          <p:cNvPr id="716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68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686" name="Rectangle 6"/>
          <p:cNvSpPr>
            <a:spLocks noGrp="1" noRot="1" noChangeAspect="1" noChangeArrowheads="1" noTextEdit="1"/>
          </p:cNvSpPr>
          <p:nvPr>
            <p:ph type="sldImg"/>
          </p:nvPr>
        </p:nvSpPr>
        <p:spPr>
          <a:xfrm>
            <a:off x="1150938" y="692150"/>
            <a:ext cx="4556125" cy="3416300"/>
          </a:xfrm>
          <a:ln cap="flat"/>
        </p:spPr>
      </p:sp>
      <p:sp>
        <p:nvSpPr>
          <p:cNvPr id="71687"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877819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0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21</a:t>
            </a:r>
          </a:p>
        </p:txBody>
      </p:sp>
      <p:sp>
        <p:nvSpPr>
          <p:cNvPr id="7270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0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10" name="Rectangle 6"/>
          <p:cNvSpPr>
            <a:spLocks noGrp="1" noRot="1" noChangeAspect="1" noChangeArrowheads="1" noTextEdit="1"/>
          </p:cNvSpPr>
          <p:nvPr>
            <p:ph type="sldImg"/>
          </p:nvPr>
        </p:nvSpPr>
        <p:spPr>
          <a:xfrm>
            <a:off x="1150938" y="692150"/>
            <a:ext cx="4556125" cy="3416300"/>
          </a:xfrm>
          <a:ln cap="flat"/>
        </p:spPr>
      </p:sp>
      <p:sp>
        <p:nvSpPr>
          <p:cNvPr id="72711" name="Rectangle 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62749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dirty="0" smtClean="0"/>
              <a:t>In a high level language, we do not (ordinarily) specify addressing modes. Instead, we just use variables and constants and rely on the language to know what we're talking about: if we use the constant 10 the compiler generates immediate mode; if we use the variable </a:t>
            </a:r>
            <a:r>
              <a:rPr lang="en-US" i="1" dirty="0" smtClean="0"/>
              <a:t>x</a:t>
            </a:r>
            <a:r>
              <a:rPr lang="en-US" dirty="0" smtClean="0"/>
              <a:t> the compiler generates direct mode. </a:t>
            </a:r>
          </a:p>
          <a:p>
            <a:pPr>
              <a:spcAft>
                <a:spcPts val="1200"/>
              </a:spcAft>
            </a:pPr>
            <a:r>
              <a:rPr lang="en-US" dirty="0" smtClean="0"/>
              <a:t>The assembler doesn't work that way. At this level, the assembler is perfectly happy to use a constant 1 as a direct address, or to use the address of j as an immediate value. So we have to tell the assembler what we want to do.</a:t>
            </a:r>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4</a:t>
            </a:fld>
            <a:endParaRPr lang="en-US"/>
          </a:p>
        </p:txBody>
      </p:sp>
      <p:sp>
        <p:nvSpPr>
          <p:cNvPr id="5" name="Rectangle 4"/>
          <p:cNvSpPr/>
          <p:nvPr/>
        </p:nvSpPr>
        <p:spPr>
          <a:xfrm>
            <a:off x="1714500" y="3140839"/>
            <a:ext cx="3429000" cy="369332"/>
          </a:xfrm>
          <a:prstGeom prst="rect">
            <a:avLst/>
          </a:prstGeom>
        </p:spPr>
        <p:txBody>
          <a:bodyPr>
            <a:spAutoFit/>
          </a:bodyPr>
          <a:lstStyle/>
          <a:p>
            <a:pPr>
              <a:spcAft>
                <a:spcPts val="1200"/>
              </a:spcAft>
            </a:pPr>
            <a:endParaRPr lang="en-US" dirty="0"/>
          </a:p>
        </p:txBody>
      </p:sp>
    </p:spTree>
    <p:extLst>
      <p:ext uri="{BB962C8B-B14F-4D97-AF65-F5344CB8AC3E}">
        <p14:creationId xmlns:p14="http://schemas.microsoft.com/office/powerpoint/2010/main" val="4232743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dirty="0" smtClean="0"/>
              <a:t>In a high level language, we do not (ordinarily) specify addressing modes. Instead, we just use variables and constants and rely on the language to know what we're talking about: if we use the constant 10 the compiler generates immediate mode; if we use the variable </a:t>
            </a:r>
            <a:r>
              <a:rPr lang="en-US" i="1" dirty="0" smtClean="0"/>
              <a:t>x</a:t>
            </a:r>
            <a:r>
              <a:rPr lang="en-US" dirty="0" smtClean="0"/>
              <a:t> the compiler generates direct mode. </a:t>
            </a:r>
          </a:p>
          <a:p>
            <a:pPr>
              <a:spcAft>
                <a:spcPts val="1200"/>
              </a:spcAft>
            </a:pPr>
            <a:r>
              <a:rPr lang="en-US" dirty="0" smtClean="0"/>
              <a:t>The assembler doesn't work that way. At this level, the assembler is perfectly happy to use a constant 1 as a direct address, or to use the address of j as an immediate value. So we have to tell the assembler what we want to do.</a:t>
            </a:r>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5</a:t>
            </a:fld>
            <a:endParaRPr lang="en-US"/>
          </a:p>
        </p:txBody>
      </p:sp>
      <p:sp>
        <p:nvSpPr>
          <p:cNvPr id="5" name="Rectangle 4"/>
          <p:cNvSpPr/>
          <p:nvPr/>
        </p:nvSpPr>
        <p:spPr>
          <a:xfrm>
            <a:off x="1714500" y="3140839"/>
            <a:ext cx="3429000" cy="369332"/>
          </a:xfrm>
          <a:prstGeom prst="rect">
            <a:avLst/>
          </a:prstGeom>
        </p:spPr>
        <p:txBody>
          <a:bodyPr>
            <a:spAutoFit/>
          </a:bodyPr>
          <a:lstStyle/>
          <a:p>
            <a:pPr>
              <a:spcAft>
                <a:spcPts val="1200"/>
              </a:spcAft>
            </a:pPr>
            <a:endParaRPr lang="en-US" dirty="0"/>
          </a:p>
        </p:txBody>
      </p:sp>
    </p:spTree>
    <p:extLst>
      <p:ext uri="{BB962C8B-B14F-4D97-AF65-F5344CB8AC3E}">
        <p14:creationId xmlns:p14="http://schemas.microsoft.com/office/powerpoint/2010/main" val="2295171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dirty="0" smtClean="0"/>
              <a:t>In a high level language, we do not (ordinarily) specify addressing modes. Instead, we just use variables and constants and rely on the language to know what we're talking about: if we use the constant 10 the compiler generates immediate mode; if we use the variable </a:t>
            </a:r>
            <a:r>
              <a:rPr lang="en-US" i="1" dirty="0" smtClean="0"/>
              <a:t>x</a:t>
            </a:r>
            <a:r>
              <a:rPr lang="en-US" dirty="0" smtClean="0"/>
              <a:t> the compiler generates direct mode. </a:t>
            </a:r>
          </a:p>
          <a:p>
            <a:pPr>
              <a:spcAft>
                <a:spcPts val="1200"/>
              </a:spcAft>
            </a:pPr>
            <a:r>
              <a:rPr lang="en-US" dirty="0" smtClean="0"/>
              <a:t>The assembler doesn't work that way. At this level, the assembler is perfectly happy to use a constant 1 as a direct address, or to use the address of j as an immediate value. So we have to tell the assembler what we want to do.</a:t>
            </a:r>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6</a:t>
            </a:fld>
            <a:endParaRPr lang="en-US"/>
          </a:p>
        </p:txBody>
      </p:sp>
      <p:sp>
        <p:nvSpPr>
          <p:cNvPr id="5" name="Rectangle 4"/>
          <p:cNvSpPr/>
          <p:nvPr/>
        </p:nvSpPr>
        <p:spPr>
          <a:xfrm>
            <a:off x="1714500" y="3140839"/>
            <a:ext cx="3429000" cy="369332"/>
          </a:xfrm>
          <a:prstGeom prst="rect">
            <a:avLst/>
          </a:prstGeom>
        </p:spPr>
        <p:txBody>
          <a:bodyPr>
            <a:spAutoFit/>
          </a:bodyPr>
          <a:lstStyle/>
          <a:p>
            <a:pPr>
              <a:spcAft>
                <a:spcPts val="1200"/>
              </a:spcAft>
            </a:pPr>
            <a:endParaRPr lang="en-US" dirty="0"/>
          </a:p>
        </p:txBody>
      </p:sp>
    </p:spTree>
    <p:extLst>
      <p:ext uri="{BB962C8B-B14F-4D97-AF65-F5344CB8AC3E}">
        <p14:creationId xmlns:p14="http://schemas.microsoft.com/office/powerpoint/2010/main" val="4232743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dirty="0" smtClean="0"/>
              <a:t>In a high level language, we do not (ordinarily) specify addressing modes. Instead, we just use variables and constants and rely on the language to know what we're talking about: if we use the constant 10 the compiler generates immediate mode; if we use the variable </a:t>
            </a:r>
            <a:r>
              <a:rPr lang="en-US" i="1" dirty="0" smtClean="0"/>
              <a:t>x</a:t>
            </a:r>
            <a:r>
              <a:rPr lang="en-US" dirty="0" smtClean="0"/>
              <a:t> the compiler generates direct mode. </a:t>
            </a:r>
          </a:p>
          <a:p>
            <a:pPr>
              <a:spcAft>
                <a:spcPts val="1200"/>
              </a:spcAft>
            </a:pPr>
            <a:r>
              <a:rPr lang="en-US" dirty="0" smtClean="0"/>
              <a:t>The assembler doesn't work that way. At this level, the assembler is perfectly happy to use a constant 1 as a direct address, or to use the address of j as an immediate value. So we have to tell the assembler what we want to do.</a:t>
            </a:r>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7</a:t>
            </a:fld>
            <a:endParaRPr lang="en-US"/>
          </a:p>
        </p:txBody>
      </p:sp>
      <p:sp>
        <p:nvSpPr>
          <p:cNvPr id="5" name="Rectangle 4"/>
          <p:cNvSpPr/>
          <p:nvPr/>
        </p:nvSpPr>
        <p:spPr>
          <a:xfrm>
            <a:off x="1714500" y="3140839"/>
            <a:ext cx="3429000" cy="369332"/>
          </a:xfrm>
          <a:prstGeom prst="rect">
            <a:avLst/>
          </a:prstGeom>
        </p:spPr>
        <p:txBody>
          <a:bodyPr>
            <a:spAutoFit/>
          </a:bodyPr>
          <a:lstStyle/>
          <a:p>
            <a:pPr>
              <a:spcAft>
                <a:spcPts val="1200"/>
              </a:spcAft>
            </a:pPr>
            <a:endParaRPr lang="en-US" dirty="0"/>
          </a:p>
        </p:txBody>
      </p:sp>
    </p:spTree>
    <p:extLst>
      <p:ext uri="{BB962C8B-B14F-4D97-AF65-F5344CB8AC3E}">
        <p14:creationId xmlns:p14="http://schemas.microsoft.com/office/powerpoint/2010/main" val="4232743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dirty="0" smtClean="0"/>
              <a:t>In a high level language, we do not (ordinarily) specify addressing modes. Instead, we just use variables and constants and rely on the language to know what we're talking about: if we use the constant 10 the compiler generates immediate mode; if we use the variable </a:t>
            </a:r>
            <a:r>
              <a:rPr lang="en-US" i="1" dirty="0" smtClean="0"/>
              <a:t>x</a:t>
            </a:r>
            <a:r>
              <a:rPr lang="en-US" dirty="0" smtClean="0"/>
              <a:t> the compiler generates direct mode. </a:t>
            </a:r>
          </a:p>
          <a:p>
            <a:pPr>
              <a:spcAft>
                <a:spcPts val="1200"/>
              </a:spcAft>
            </a:pPr>
            <a:r>
              <a:rPr lang="en-US" dirty="0" smtClean="0"/>
              <a:t>The assembler doesn't work that way. At this level, the assembler is perfectly happy to use a constant 1 as a direct address, or to use the address of j as an immediate value. So we have to tell the assembler what we want to do.</a:t>
            </a:r>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8</a:t>
            </a:fld>
            <a:endParaRPr lang="en-US"/>
          </a:p>
        </p:txBody>
      </p:sp>
      <p:sp>
        <p:nvSpPr>
          <p:cNvPr id="5" name="Rectangle 4"/>
          <p:cNvSpPr/>
          <p:nvPr/>
        </p:nvSpPr>
        <p:spPr>
          <a:xfrm>
            <a:off x="1714500" y="3140839"/>
            <a:ext cx="3429000" cy="369332"/>
          </a:xfrm>
          <a:prstGeom prst="rect">
            <a:avLst/>
          </a:prstGeom>
        </p:spPr>
        <p:txBody>
          <a:bodyPr>
            <a:spAutoFit/>
          </a:bodyPr>
          <a:lstStyle/>
          <a:p>
            <a:pPr>
              <a:spcAft>
                <a:spcPts val="1200"/>
              </a:spcAft>
            </a:pPr>
            <a:endParaRPr lang="en-US" dirty="0"/>
          </a:p>
        </p:txBody>
      </p:sp>
    </p:spTree>
    <p:extLst>
      <p:ext uri="{BB962C8B-B14F-4D97-AF65-F5344CB8AC3E}">
        <p14:creationId xmlns:p14="http://schemas.microsoft.com/office/powerpoint/2010/main" val="951467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endParaRPr lang="en-US" dirty="0"/>
          </a:p>
        </p:txBody>
      </p:sp>
      <p:sp>
        <p:nvSpPr>
          <p:cNvPr id="4" name="Slide Number Placeholder 3"/>
          <p:cNvSpPr>
            <a:spLocks noGrp="1"/>
          </p:cNvSpPr>
          <p:nvPr>
            <p:ph type="sldNum" sz="quarter" idx="10"/>
          </p:nvPr>
        </p:nvSpPr>
        <p:spPr/>
        <p:txBody>
          <a:bodyPr/>
          <a:lstStyle/>
          <a:p>
            <a:fld id="{21903859-F721-4651-BE07-24EB9874B0E0}" type="slidenum">
              <a:rPr lang="en-US" smtClean="0"/>
              <a:t>9</a:t>
            </a:fld>
            <a:endParaRPr lang="en-US"/>
          </a:p>
        </p:txBody>
      </p:sp>
      <p:sp>
        <p:nvSpPr>
          <p:cNvPr id="5" name="Rectangle 4"/>
          <p:cNvSpPr/>
          <p:nvPr/>
        </p:nvSpPr>
        <p:spPr>
          <a:xfrm>
            <a:off x="1714500" y="3140839"/>
            <a:ext cx="3429000" cy="369332"/>
          </a:xfrm>
          <a:prstGeom prst="rect">
            <a:avLst/>
          </a:prstGeom>
        </p:spPr>
        <p:txBody>
          <a:bodyPr>
            <a:spAutoFit/>
          </a:bodyPr>
          <a:lstStyle/>
          <a:p>
            <a:pPr>
              <a:spcAft>
                <a:spcPts val="1200"/>
              </a:spcAft>
            </a:pPr>
            <a:endParaRPr lang="en-US" dirty="0"/>
          </a:p>
        </p:txBody>
      </p:sp>
    </p:spTree>
    <p:extLst>
      <p:ext uri="{BB962C8B-B14F-4D97-AF65-F5344CB8AC3E}">
        <p14:creationId xmlns:p14="http://schemas.microsoft.com/office/powerpoint/2010/main" val="423274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209B67A7-BBB6-4D31-96E3-25BDB59906E1}" type="slidenum">
              <a:rPr lang="en-US" smtClean="0"/>
              <a:t>‹#›</a:t>
            </a:fld>
            <a:endParaRPr lang="en-US" dirty="0"/>
          </a:p>
        </p:txBody>
      </p:sp>
    </p:spTree>
    <p:extLst>
      <p:ext uri="{BB962C8B-B14F-4D97-AF65-F5344CB8AC3E}">
        <p14:creationId xmlns:p14="http://schemas.microsoft.com/office/powerpoint/2010/main" val="362158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2B630D-4B8F-4C8F-96DD-1B13F78C5A1C}" type="datetimeFigureOut">
              <a:rPr lang="en-US" smtClean="0"/>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B67A7-BBB6-4D31-96E3-25BDB59906E1}" type="slidenum">
              <a:rPr lang="en-US" smtClean="0"/>
              <a:t>‹#›</a:t>
            </a:fld>
            <a:endParaRPr lang="en-US" dirty="0"/>
          </a:p>
        </p:txBody>
      </p:sp>
    </p:spTree>
    <p:extLst>
      <p:ext uri="{BB962C8B-B14F-4D97-AF65-F5344CB8AC3E}">
        <p14:creationId xmlns:p14="http://schemas.microsoft.com/office/powerpoint/2010/main" val="399558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2B630D-4B8F-4C8F-96DD-1B13F78C5A1C}" type="datetimeFigureOut">
              <a:rPr lang="en-US" smtClean="0"/>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B67A7-BBB6-4D31-96E3-25BDB59906E1}" type="slidenum">
              <a:rPr lang="en-US" smtClean="0"/>
              <a:t>‹#›</a:t>
            </a:fld>
            <a:endParaRPr lang="en-US" dirty="0"/>
          </a:p>
        </p:txBody>
      </p:sp>
    </p:spTree>
    <p:extLst>
      <p:ext uri="{BB962C8B-B14F-4D97-AF65-F5344CB8AC3E}">
        <p14:creationId xmlns:p14="http://schemas.microsoft.com/office/powerpoint/2010/main" val="301434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457200" y="914400"/>
            <a:ext cx="8229600" cy="5211763"/>
          </a:xfrm>
        </p:spPr>
        <p:txBody>
          <a:bodyPr>
            <a:normAutofit/>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209B67A7-BBB6-4D31-96E3-25BDB59906E1}" type="slidenum">
              <a:rPr lang="en-US" smtClean="0"/>
              <a:t>‹#›</a:t>
            </a:fld>
            <a:endParaRPr lang="en-US" dirty="0"/>
          </a:p>
        </p:txBody>
      </p:sp>
    </p:spTree>
    <p:extLst>
      <p:ext uri="{BB962C8B-B14F-4D97-AF65-F5344CB8AC3E}">
        <p14:creationId xmlns:p14="http://schemas.microsoft.com/office/powerpoint/2010/main" val="297455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B630D-4B8F-4C8F-96DD-1B13F78C5A1C}" type="datetimeFigureOut">
              <a:rPr lang="en-US" smtClean="0"/>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B67A7-BBB6-4D31-96E3-25BDB59906E1}" type="slidenum">
              <a:rPr lang="en-US" smtClean="0"/>
              <a:t>‹#›</a:t>
            </a:fld>
            <a:endParaRPr lang="en-US" dirty="0"/>
          </a:p>
        </p:txBody>
      </p:sp>
    </p:spTree>
    <p:extLst>
      <p:ext uri="{BB962C8B-B14F-4D97-AF65-F5344CB8AC3E}">
        <p14:creationId xmlns:p14="http://schemas.microsoft.com/office/powerpoint/2010/main" val="16158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2B630D-4B8F-4C8F-96DD-1B13F78C5A1C}" type="datetimeFigureOut">
              <a:rPr lang="en-US" smtClean="0"/>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B67A7-BBB6-4D31-96E3-25BDB59906E1}" type="slidenum">
              <a:rPr lang="en-US" smtClean="0"/>
              <a:t>‹#›</a:t>
            </a:fld>
            <a:endParaRPr lang="en-US" dirty="0"/>
          </a:p>
        </p:txBody>
      </p:sp>
    </p:spTree>
    <p:extLst>
      <p:ext uri="{BB962C8B-B14F-4D97-AF65-F5344CB8AC3E}">
        <p14:creationId xmlns:p14="http://schemas.microsoft.com/office/powerpoint/2010/main" val="383409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2B630D-4B8F-4C8F-96DD-1B13F78C5A1C}" type="datetimeFigureOut">
              <a:rPr lang="en-US" smtClean="0"/>
              <a:t>7/5/2018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B67A7-BBB6-4D31-96E3-25BDB59906E1}" type="slidenum">
              <a:rPr lang="en-US" smtClean="0"/>
              <a:t>‹#›</a:t>
            </a:fld>
            <a:endParaRPr lang="en-US" dirty="0"/>
          </a:p>
        </p:txBody>
      </p:sp>
    </p:spTree>
    <p:extLst>
      <p:ext uri="{BB962C8B-B14F-4D97-AF65-F5344CB8AC3E}">
        <p14:creationId xmlns:p14="http://schemas.microsoft.com/office/powerpoint/2010/main" val="128310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2B630D-4B8F-4C8F-96DD-1B13F78C5A1C}" type="datetimeFigureOut">
              <a:rPr lang="en-US" smtClean="0"/>
              <a:t>7/5/2018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B67A7-BBB6-4D31-96E3-25BDB59906E1}" type="slidenum">
              <a:rPr lang="en-US" smtClean="0"/>
              <a:t>‹#›</a:t>
            </a:fld>
            <a:endParaRPr lang="en-US" dirty="0"/>
          </a:p>
        </p:txBody>
      </p:sp>
    </p:spTree>
    <p:extLst>
      <p:ext uri="{BB962C8B-B14F-4D97-AF65-F5344CB8AC3E}">
        <p14:creationId xmlns:p14="http://schemas.microsoft.com/office/powerpoint/2010/main" val="345581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B630D-4B8F-4C8F-96DD-1B13F78C5A1C}" type="datetimeFigureOut">
              <a:rPr lang="en-US" smtClean="0"/>
              <a:t>7/5/2018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B67A7-BBB6-4D31-96E3-25BDB59906E1}" type="slidenum">
              <a:rPr lang="en-US" smtClean="0"/>
              <a:t>‹#›</a:t>
            </a:fld>
            <a:endParaRPr lang="en-US" dirty="0"/>
          </a:p>
        </p:txBody>
      </p:sp>
    </p:spTree>
    <p:extLst>
      <p:ext uri="{BB962C8B-B14F-4D97-AF65-F5344CB8AC3E}">
        <p14:creationId xmlns:p14="http://schemas.microsoft.com/office/powerpoint/2010/main" val="95147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B630D-4B8F-4C8F-96DD-1B13F78C5A1C}" type="datetimeFigureOut">
              <a:rPr lang="en-US" smtClean="0"/>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B67A7-BBB6-4D31-96E3-25BDB59906E1}" type="slidenum">
              <a:rPr lang="en-US" smtClean="0"/>
              <a:t>‹#›</a:t>
            </a:fld>
            <a:endParaRPr lang="en-US" dirty="0"/>
          </a:p>
        </p:txBody>
      </p:sp>
    </p:spTree>
    <p:extLst>
      <p:ext uri="{BB962C8B-B14F-4D97-AF65-F5344CB8AC3E}">
        <p14:creationId xmlns:p14="http://schemas.microsoft.com/office/powerpoint/2010/main" val="300180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B630D-4B8F-4C8F-96DD-1B13F78C5A1C}" type="datetimeFigureOut">
              <a:rPr lang="en-US" smtClean="0"/>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B67A7-BBB6-4D31-96E3-25BDB59906E1}" type="slidenum">
              <a:rPr lang="en-US" smtClean="0"/>
              <a:t>‹#›</a:t>
            </a:fld>
            <a:endParaRPr lang="en-US" dirty="0"/>
          </a:p>
        </p:txBody>
      </p:sp>
    </p:spTree>
    <p:extLst>
      <p:ext uri="{BB962C8B-B14F-4D97-AF65-F5344CB8AC3E}">
        <p14:creationId xmlns:p14="http://schemas.microsoft.com/office/powerpoint/2010/main" val="354638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B630D-4B8F-4C8F-96DD-1B13F78C5A1C}" type="datetimeFigureOut">
              <a:rPr lang="en-US" smtClean="0"/>
              <a:t>7/5/2018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B67A7-BBB6-4D31-96E3-25BDB59906E1}" type="slidenum">
              <a:rPr lang="en-US" smtClean="0"/>
              <a:t>‹#›</a:t>
            </a:fld>
            <a:endParaRPr lang="en-US" dirty="0"/>
          </a:p>
        </p:txBody>
      </p:sp>
    </p:spTree>
    <p:extLst>
      <p:ext uri="{BB962C8B-B14F-4D97-AF65-F5344CB8AC3E}">
        <p14:creationId xmlns:p14="http://schemas.microsoft.com/office/powerpoint/2010/main" val="3667267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8229600" cy="5440363"/>
          </a:xfrm>
        </p:spPr>
        <p:txBody>
          <a:bodyPr>
            <a:noAutofit/>
          </a:bodyPr>
          <a:lstStyle/>
          <a:p>
            <a:pPr>
              <a:spcAft>
                <a:spcPts val="1200"/>
              </a:spcAft>
            </a:pPr>
            <a:r>
              <a:rPr lang="en-US" sz="2800" dirty="0" smtClean="0">
                <a:latin typeface="Tahoma" pitchFamily="34" charset="0"/>
                <a:ea typeface="Tahoma" pitchFamily="34" charset="0"/>
                <a:cs typeface="Tahoma" pitchFamily="34" charset="0"/>
              </a:rPr>
              <a:t>One goal of instruction set design is to minimize instruction length</a:t>
            </a:r>
          </a:p>
          <a:p>
            <a:pPr>
              <a:spcAft>
                <a:spcPts val="1200"/>
              </a:spcAft>
            </a:pPr>
            <a:r>
              <a:rPr lang="en-US" sz="2800" dirty="0" smtClean="0">
                <a:latin typeface="Tahoma" pitchFamily="34" charset="0"/>
                <a:ea typeface="Tahoma" pitchFamily="34" charset="0"/>
                <a:cs typeface="Tahoma" pitchFamily="34" charset="0"/>
              </a:rPr>
              <a:t>Many instructions were designed with compilers in mind.</a:t>
            </a:r>
          </a:p>
          <a:p>
            <a:pPr>
              <a:spcAft>
                <a:spcPts val="1200"/>
              </a:spcAft>
            </a:pPr>
            <a:r>
              <a:rPr lang="en-US" sz="2800" dirty="0" smtClean="0">
                <a:latin typeface="Tahoma" pitchFamily="34" charset="0"/>
                <a:ea typeface="Tahoma" pitchFamily="34" charset="0"/>
                <a:cs typeface="Tahoma" pitchFamily="34" charset="0"/>
              </a:rPr>
              <a:t>Determining how operands are addressed is a key component of instruction set </a:t>
            </a:r>
            <a:r>
              <a:rPr lang="en-US" sz="2800" dirty="0" smtClean="0">
                <a:latin typeface="Tahoma" pitchFamily="34" charset="0"/>
                <a:ea typeface="Tahoma" pitchFamily="34" charset="0"/>
                <a:cs typeface="Tahoma" pitchFamily="34" charset="0"/>
              </a:rPr>
              <a:t>design</a:t>
            </a:r>
            <a:endParaRPr lang="en-US" sz="2800" dirty="0" smtClean="0">
              <a:latin typeface="Tahoma" pitchFamily="34" charset="0"/>
              <a:ea typeface="Tahoma" pitchFamily="34" charset="0"/>
              <a:cs typeface="Tahoma" pitchFamily="34" charset="0"/>
            </a:endParaRPr>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533400" y="115616"/>
            <a:ext cx="4876800" cy="584775"/>
          </a:xfrm>
          <a:prstGeom prst="rect">
            <a:avLst/>
          </a:prstGeom>
        </p:spPr>
        <p:txBody>
          <a:bodyPr wrap="square">
            <a:spAutoFit/>
          </a:bodyPr>
          <a:lstStyle/>
          <a:p>
            <a:pPr>
              <a:spcAft>
                <a:spcPts val="1200"/>
              </a:spcAft>
            </a:pPr>
            <a:r>
              <a:rPr lang="en-US" sz="3200" dirty="0">
                <a:latin typeface="Tahoma" pitchFamily="34" charset="0"/>
                <a:ea typeface="Tahoma" pitchFamily="34" charset="0"/>
                <a:cs typeface="Tahoma" pitchFamily="34" charset="0"/>
              </a:rPr>
              <a:t>Instruction Set Design</a:t>
            </a:r>
          </a:p>
        </p:txBody>
      </p:sp>
    </p:spTree>
    <p:extLst>
      <p:ext uri="{BB962C8B-B14F-4D97-AF65-F5344CB8AC3E}">
        <p14:creationId xmlns:p14="http://schemas.microsoft.com/office/powerpoint/2010/main" val="527225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6172200"/>
          </a:xfrm>
        </p:spPr>
        <p:txBody>
          <a:bodyPr>
            <a:normAutofit/>
          </a:bodyPr>
          <a:lstStyle/>
          <a:p>
            <a:pPr>
              <a:spcBef>
                <a:spcPts val="0"/>
              </a:spcBef>
              <a:spcAft>
                <a:spcPts val="900"/>
              </a:spcAft>
            </a:pPr>
            <a:r>
              <a:rPr lang="en-US" sz="2800" dirty="0" smtClean="0">
                <a:latin typeface="Tahoma" pitchFamily="34" charset="0"/>
                <a:ea typeface="Tahoma" pitchFamily="34" charset="0"/>
                <a:cs typeface="Tahoma" pitchFamily="34" charset="0"/>
              </a:rPr>
              <a:t>For a given instruction set architecture, addressing modes define </a:t>
            </a:r>
            <a:r>
              <a:rPr lang="en-US" sz="2800" dirty="0">
                <a:latin typeface="Tahoma" pitchFamily="34" charset="0"/>
                <a:ea typeface="Tahoma" pitchFamily="34" charset="0"/>
                <a:cs typeface="Tahoma" pitchFamily="34" charset="0"/>
              </a:rPr>
              <a:t>how </a:t>
            </a:r>
            <a:r>
              <a:rPr lang="en-US" sz="2800" dirty="0" smtClean="0">
                <a:latin typeface="Tahoma" pitchFamily="34" charset="0"/>
                <a:ea typeface="Tahoma" pitchFamily="34" charset="0"/>
                <a:cs typeface="Tahoma" pitchFamily="34" charset="0"/>
              </a:rPr>
              <a:t>machine language instructions identify </a:t>
            </a:r>
            <a:r>
              <a:rPr lang="en-US" sz="2800" dirty="0">
                <a:latin typeface="Tahoma" pitchFamily="34" charset="0"/>
                <a:ea typeface="Tahoma" pitchFamily="34" charset="0"/>
                <a:cs typeface="Tahoma" pitchFamily="34" charset="0"/>
              </a:rPr>
              <a:t>the </a:t>
            </a:r>
            <a:r>
              <a:rPr lang="en-US" sz="2800" dirty="0" smtClean="0">
                <a:latin typeface="Tahoma" pitchFamily="34" charset="0"/>
                <a:ea typeface="Tahoma" pitchFamily="34" charset="0"/>
                <a:cs typeface="Tahoma" pitchFamily="34" charset="0"/>
              </a:rPr>
              <a:t>operand (</a:t>
            </a:r>
            <a:r>
              <a:rPr lang="en-US" sz="2800" dirty="0">
                <a:latin typeface="Tahoma" pitchFamily="34" charset="0"/>
                <a:ea typeface="Tahoma" pitchFamily="34" charset="0"/>
                <a:cs typeface="Tahoma" pitchFamily="34" charset="0"/>
              </a:rPr>
              <a:t>or operands) of each instruction. </a:t>
            </a:r>
            <a:endParaRPr lang="en-US" sz="2800" dirty="0" smtClean="0">
              <a:latin typeface="Tahoma" pitchFamily="34" charset="0"/>
              <a:ea typeface="Tahoma" pitchFamily="34" charset="0"/>
              <a:cs typeface="Tahoma" pitchFamily="34" charset="0"/>
            </a:endParaRPr>
          </a:p>
          <a:p>
            <a:pPr>
              <a:spcBef>
                <a:spcPts val="0"/>
              </a:spcBef>
              <a:spcAft>
                <a:spcPts val="900"/>
              </a:spcAft>
            </a:pPr>
            <a:r>
              <a:rPr lang="en-US" sz="2800" dirty="0" smtClean="0">
                <a:latin typeface="Tahoma" pitchFamily="34" charset="0"/>
                <a:ea typeface="Tahoma" pitchFamily="34" charset="0"/>
                <a:cs typeface="Tahoma" pitchFamily="34" charset="0"/>
              </a:rPr>
              <a:t>An </a:t>
            </a:r>
            <a:r>
              <a:rPr lang="en-US" sz="2800" dirty="0">
                <a:latin typeface="Tahoma" pitchFamily="34" charset="0"/>
                <a:ea typeface="Tahoma" pitchFamily="34" charset="0"/>
                <a:cs typeface="Tahoma" pitchFamily="34" charset="0"/>
              </a:rPr>
              <a:t>addressing mode specifies how to calculate the </a:t>
            </a:r>
            <a:r>
              <a:rPr lang="en-US" sz="2800" dirty="0" smtClean="0">
                <a:latin typeface="Tahoma" pitchFamily="34" charset="0"/>
                <a:ea typeface="Tahoma" pitchFamily="34" charset="0"/>
                <a:cs typeface="Tahoma" pitchFamily="34" charset="0"/>
              </a:rPr>
              <a:t>effective memory address </a:t>
            </a:r>
            <a:r>
              <a:rPr lang="en-US" sz="2800" dirty="0">
                <a:latin typeface="Tahoma" pitchFamily="34" charset="0"/>
                <a:ea typeface="Tahoma" pitchFamily="34" charset="0"/>
                <a:cs typeface="Tahoma" pitchFamily="34" charset="0"/>
              </a:rPr>
              <a:t>of an operand by using information held </a:t>
            </a:r>
            <a:r>
              <a:rPr lang="en-US" sz="2800" dirty="0" smtClean="0">
                <a:latin typeface="Tahoma" pitchFamily="34" charset="0"/>
                <a:ea typeface="Tahoma" pitchFamily="34" charset="0"/>
                <a:cs typeface="Tahoma" pitchFamily="34" charset="0"/>
              </a:rPr>
              <a:t>in registers and/or </a:t>
            </a:r>
            <a:r>
              <a:rPr lang="en-US" sz="2800" dirty="0">
                <a:latin typeface="Tahoma" pitchFamily="34" charset="0"/>
                <a:ea typeface="Tahoma" pitchFamily="34" charset="0"/>
                <a:cs typeface="Tahoma" pitchFamily="34" charset="0"/>
              </a:rPr>
              <a:t>constants contained within a machine instruction or elsewhere</a:t>
            </a:r>
            <a:r>
              <a:rPr lang="en-US" sz="2800" dirty="0" smtClean="0">
                <a:latin typeface="Tahoma" pitchFamily="34" charset="0"/>
                <a:ea typeface="Tahoma" pitchFamily="34" charset="0"/>
                <a:cs typeface="Tahoma" pitchFamily="34" charset="0"/>
              </a:rPr>
              <a:t>.</a:t>
            </a:r>
          </a:p>
          <a:p>
            <a:pPr>
              <a:spcBef>
                <a:spcPts val="0"/>
              </a:spcBef>
              <a:spcAft>
                <a:spcPts val="900"/>
              </a:spcAft>
            </a:pPr>
            <a:r>
              <a:rPr lang="en-US" sz="2800" dirty="0">
                <a:latin typeface="Tahoma" pitchFamily="34" charset="0"/>
                <a:ea typeface="Tahoma" pitchFamily="34" charset="0"/>
                <a:cs typeface="Tahoma" pitchFamily="34" charset="0"/>
              </a:rPr>
              <a:t>Different types of addresses involve tradeoffs between instruction length, addressing flexibility, and complexity of address calculation</a:t>
            </a:r>
          </a:p>
          <a:p>
            <a:pPr>
              <a:spcBef>
                <a:spcPts val="0"/>
              </a:spcBef>
              <a:spcAft>
                <a:spcPts val="900"/>
              </a:spcAft>
            </a:pPr>
            <a:endParaRPr lang="en-US" sz="2800" dirty="0" smtClean="0">
              <a:latin typeface="Tahoma" pitchFamily="34" charset="0"/>
              <a:ea typeface="Tahoma" pitchFamily="34" charset="0"/>
              <a:cs typeface="Tahoma" pitchFamily="34" charset="0"/>
            </a:endParaRPr>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457200" y="224135"/>
            <a:ext cx="3049104" cy="523220"/>
          </a:xfrm>
          <a:prstGeom prst="rect">
            <a:avLst/>
          </a:prstGeom>
        </p:spPr>
        <p:txBody>
          <a:bodyPr wrap="none">
            <a:spAutoFit/>
          </a:bodyPr>
          <a:lstStyle/>
          <a:p>
            <a:pPr>
              <a:spcAft>
                <a:spcPts val="1200"/>
              </a:spcAft>
            </a:pPr>
            <a:r>
              <a:rPr lang="en-US" sz="2800" dirty="0">
                <a:latin typeface="Tahoma" pitchFamily="34" charset="0"/>
                <a:ea typeface="Tahoma" pitchFamily="34" charset="0"/>
                <a:cs typeface="Tahoma" pitchFamily="34" charset="0"/>
              </a:rPr>
              <a:t>Addressing Modes</a:t>
            </a:r>
          </a:p>
        </p:txBody>
      </p:sp>
    </p:spTree>
    <p:extLst>
      <p:ext uri="{BB962C8B-B14F-4D97-AF65-F5344CB8AC3E}">
        <p14:creationId xmlns:p14="http://schemas.microsoft.com/office/powerpoint/2010/main" val="3559348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440" y="914400"/>
            <a:ext cx="8100060" cy="5486400"/>
          </a:xfrm>
        </p:spPr>
        <p:txBody>
          <a:bodyPr>
            <a:normAutofit/>
          </a:bodyPr>
          <a:lstStyle/>
          <a:p>
            <a:pPr marL="0" indent="0">
              <a:spcBef>
                <a:spcPts val="0"/>
              </a:spcBef>
              <a:spcAft>
                <a:spcPts val="600"/>
              </a:spcAft>
              <a:buNone/>
            </a:pPr>
            <a:r>
              <a:rPr lang="en-US" sz="2800" dirty="0" smtClean="0">
                <a:latin typeface="Tahoma" pitchFamily="34" charset="0"/>
                <a:ea typeface="Tahoma" pitchFamily="34" charset="0"/>
                <a:cs typeface="Tahoma" pitchFamily="34" charset="0"/>
              </a:rPr>
              <a:t>Common addressing modes</a:t>
            </a:r>
          </a:p>
          <a:p>
            <a:pPr lvl="1">
              <a:spcBef>
                <a:spcPts val="0"/>
              </a:spcBef>
              <a:spcAft>
                <a:spcPts val="600"/>
              </a:spcAft>
            </a:pPr>
            <a:r>
              <a:rPr lang="en-US" sz="2800" dirty="0" smtClean="0">
                <a:latin typeface="Tahoma" pitchFamily="34" charset="0"/>
                <a:ea typeface="Tahoma" pitchFamily="34" charset="0"/>
                <a:cs typeface="Tahoma" pitchFamily="34" charset="0"/>
              </a:rPr>
              <a:t>Immediate		</a:t>
            </a:r>
          </a:p>
          <a:p>
            <a:pPr lvl="1">
              <a:spcBef>
                <a:spcPts val="0"/>
              </a:spcBef>
              <a:spcAft>
                <a:spcPts val="600"/>
              </a:spcAft>
            </a:pPr>
            <a:r>
              <a:rPr lang="en-US" sz="2800" dirty="0" smtClean="0">
                <a:latin typeface="Tahoma" pitchFamily="34" charset="0"/>
                <a:ea typeface="Tahoma" pitchFamily="34" charset="0"/>
                <a:cs typeface="Tahoma" pitchFamily="34" charset="0"/>
              </a:rPr>
              <a:t>Direct</a:t>
            </a:r>
          </a:p>
          <a:p>
            <a:pPr lvl="1">
              <a:spcBef>
                <a:spcPts val="0"/>
              </a:spcBef>
              <a:spcAft>
                <a:spcPts val="600"/>
              </a:spcAft>
            </a:pPr>
            <a:r>
              <a:rPr lang="en-US" sz="2800" dirty="0" smtClean="0">
                <a:latin typeface="Tahoma" pitchFamily="34" charset="0"/>
                <a:ea typeface="Tahoma" pitchFamily="34" charset="0"/>
                <a:cs typeface="Tahoma" pitchFamily="34" charset="0"/>
              </a:rPr>
              <a:t>Indirect</a:t>
            </a:r>
          </a:p>
          <a:p>
            <a:pPr lvl="1">
              <a:spcBef>
                <a:spcPts val="0"/>
              </a:spcBef>
              <a:spcAft>
                <a:spcPts val="600"/>
              </a:spcAft>
            </a:pPr>
            <a:r>
              <a:rPr lang="en-US" sz="2800" dirty="0" smtClean="0">
                <a:latin typeface="Tahoma" pitchFamily="34" charset="0"/>
                <a:ea typeface="Tahoma" pitchFamily="34" charset="0"/>
                <a:cs typeface="Tahoma" pitchFamily="34" charset="0"/>
              </a:rPr>
              <a:t>Register</a:t>
            </a:r>
          </a:p>
          <a:p>
            <a:pPr lvl="1">
              <a:spcBef>
                <a:spcPts val="0"/>
              </a:spcBef>
              <a:spcAft>
                <a:spcPts val="600"/>
              </a:spcAft>
            </a:pPr>
            <a:r>
              <a:rPr lang="en-US" sz="2800" dirty="0" smtClean="0">
                <a:latin typeface="Tahoma" pitchFamily="34" charset="0"/>
                <a:ea typeface="Tahoma" pitchFamily="34" charset="0"/>
                <a:cs typeface="Tahoma" pitchFamily="34" charset="0"/>
              </a:rPr>
              <a:t>Register indirect</a:t>
            </a:r>
          </a:p>
          <a:p>
            <a:pPr lvl="1">
              <a:spcBef>
                <a:spcPts val="0"/>
              </a:spcBef>
              <a:spcAft>
                <a:spcPts val="600"/>
              </a:spcAft>
            </a:pPr>
            <a:r>
              <a:rPr lang="en-US" sz="2800" dirty="0" smtClean="0">
                <a:latin typeface="Tahoma" pitchFamily="34" charset="0"/>
                <a:ea typeface="Tahoma" pitchFamily="34" charset="0"/>
                <a:cs typeface="Tahoma" pitchFamily="34" charset="0"/>
              </a:rPr>
              <a:t>Displacement</a:t>
            </a:r>
          </a:p>
          <a:p>
            <a:pPr lvl="1">
              <a:spcBef>
                <a:spcPts val="0"/>
              </a:spcBef>
              <a:spcAft>
                <a:spcPts val="600"/>
              </a:spcAft>
            </a:pPr>
            <a:r>
              <a:rPr lang="en-US" sz="2800" dirty="0" smtClean="0">
                <a:latin typeface="Tahoma" pitchFamily="34" charset="0"/>
                <a:ea typeface="Tahoma" pitchFamily="34" charset="0"/>
                <a:cs typeface="Tahoma" pitchFamily="34" charset="0"/>
              </a:rPr>
              <a:t>Implied (stack)</a:t>
            </a:r>
          </a:p>
          <a:p>
            <a:pPr lvl="1">
              <a:spcAft>
                <a:spcPts val="1200"/>
              </a:spcAft>
            </a:pPr>
            <a:endParaRPr lang="en-US" sz="2800" dirty="0"/>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685800" y="177171"/>
            <a:ext cx="3710940" cy="584775"/>
          </a:xfrm>
          <a:prstGeom prst="rect">
            <a:avLst/>
          </a:prstGeom>
        </p:spPr>
        <p:txBody>
          <a:bodyPr wrap="square">
            <a:spAutoFit/>
          </a:bodyPr>
          <a:lstStyle/>
          <a:p>
            <a:pPr>
              <a:spcAft>
                <a:spcPts val="1200"/>
              </a:spcAft>
            </a:pPr>
            <a:r>
              <a:rPr lang="en-US" sz="3200" dirty="0">
                <a:latin typeface="Tahoma" pitchFamily="34" charset="0"/>
                <a:ea typeface="Tahoma" pitchFamily="34" charset="0"/>
                <a:cs typeface="Tahoma" pitchFamily="34" charset="0"/>
              </a:rPr>
              <a:t>Addressing Modes</a:t>
            </a:r>
          </a:p>
        </p:txBody>
      </p:sp>
    </p:spTree>
    <p:extLst>
      <p:ext uri="{BB962C8B-B14F-4D97-AF65-F5344CB8AC3E}">
        <p14:creationId xmlns:p14="http://schemas.microsoft.com/office/powerpoint/2010/main" val="3739468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877" y="769608"/>
            <a:ext cx="8501062" cy="6248400"/>
          </a:xfrm>
        </p:spPr>
        <p:txBody>
          <a:bodyPr>
            <a:normAutofit/>
          </a:bodyPr>
          <a:lstStyle/>
          <a:p>
            <a:pPr>
              <a:spcBef>
                <a:spcPts val="0"/>
              </a:spcBef>
              <a:spcAft>
                <a:spcPts val="600"/>
              </a:spcAft>
            </a:pPr>
            <a:r>
              <a:rPr lang="en-US" sz="2800" dirty="0" smtClean="0">
                <a:latin typeface="Tahoma" pitchFamily="34" charset="0"/>
                <a:ea typeface="Tahoma" pitchFamily="34" charset="0"/>
                <a:cs typeface="Tahoma" pitchFamily="34" charset="0"/>
              </a:rPr>
              <a:t>the </a:t>
            </a:r>
            <a:r>
              <a:rPr lang="en-US" sz="2800" dirty="0">
                <a:latin typeface="Tahoma" pitchFamily="34" charset="0"/>
                <a:ea typeface="Tahoma" pitchFamily="34" charset="0"/>
                <a:cs typeface="Tahoma" pitchFamily="34" charset="0"/>
              </a:rPr>
              <a:t>instruction itself contains the value to be </a:t>
            </a:r>
            <a:r>
              <a:rPr lang="en-US" sz="2800" dirty="0" smtClean="0">
                <a:latin typeface="Tahoma" pitchFamily="34" charset="0"/>
                <a:ea typeface="Tahoma" pitchFamily="34" charset="0"/>
                <a:cs typeface="Tahoma" pitchFamily="34" charset="0"/>
              </a:rPr>
              <a:t>used; located in the address field of the instruction; operand = address field.</a:t>
            </a:r>
          </a:p>
          <a:p>
            <a:pPr>
              <a:spcBef>
                <a:spcPts val="0"/>
              </a:spcBef>
              <a:spcAft>
                <a:spcPts val="600"/>
              </a:spcAft>
            </a:pPr>
            <a:r>
              <a:rPr lang="en-US" sz="2800" dirty="0" smtClean="0">
                <a:latin typeface="Tahoma" pitchFamily="34" charset="0"/>
                <a:ea typeface="Tahoma" pitchFamily="34" charset="0"/>
                <a:cs typeface="Tahoma" pitchFamily="34" charset="0"/>
              </a:rPr>
              <a:t>e.g. </a:t>
            </a:r>
            <a:r>
              <a:rPr lang="en-US" sz="2800" dirty="0" err="1" smtClean="0">
                <a:latin typeface="Tahoma" pitchFamily="34" charset="0"/>
                <a:ea typeface="Tahoma" pitchFamily="34" charset="0"/>
                <a:cs typeface="Tahoma" pitchFamily="34" charset="0"/>
              </a:rPr>
              <a:t>add_immediate</a:t>
            </a:r>
            <a:r>
              <a:rPr lang="en-US" sz="2800" dirty="0" smtClean="0">
                <a:latin typeface="Tahoma" pitchFamily="34" charset="0"/>
                <a:ea typeface="Tahoma" pitchFamily="34" charset="0"/>
                <a:cs typeface="Tahoma" pitchFamily="34" charset="0"/>
              </a:rPr>
              <a:t>(5)</a:t>
            </a:r>
          </a:p>
          <a:p>
            <a:pPr lvl="1">
              <a:spcBef>
                <a:spcPts val="0"/>
              </a:spcBef>
              <a:spcAft>
                <a:spcPts val="600"/>
              </a:spcAft>
            </a:pPr>
            <a:r>
              <a:rPr lang="en-US" sz="2800" dirty="0" smtClean="0">
                <a:latin typeface="Tahoma" pitchFamily="34" charset="0"/>
                <a:ea typeface="Tahoma" pitchFamily="34" charset="0"/>
                <a:cs typeface="Tahoma" pitchFamily="34" charset="0"/>
              </a:rPr>
              <a:t>add 5 to the contents of the accumulator</a:t>
            </a:r>
          </a:p>
          <a:p>
            <a:pPr lvl="1">
              <a:spcBef>
                <a:spcPts val="0"/>
              </a:spcBef>
              <a:spcAft>
                <a:spcPts val="600"/>
              </a:spcAft>
            </a:pPr>
            <a:r>
              <a:rPr lang="en-US" sz="2800" dirty="0" smtClean="0">
                <a:latin typeface="Tahoma" pitchFamily="34" charset="0"/>
                <a:ea typeface="Tahoma" pitchFamily="34" charset="0"/>
                <a:cs typeface="Tahoma" pitchFamily="34" charset="0"/>
              </a:rPr>
              <a:t>5 is the operand</a:t>
            </a:r>
            <a:endParaRPr lang="en-US" sz="2800" dirty="0">
              <a:latin typeface="Tahoma" pitchFamily="34" charset="0"/>
              <a:ea typeface="Tahoma" pitchFamily="34" charset="0"/>
              <a:cs typeface="Tahoma" pitchFamily="34" charset="0"/>
            </a:endParaRPr>
          </a:p>
          <a:p>
            <a:pPr>
              <a:spcBef>
                <a:spcPts val="0"/>
              </a:spcBef>
              <a:spcAft>
                <a:spcPts val="600"/>
              </a:spcAft>
            </a:pPr>
            <a:r>
              <a:rPr lang="en-US" sz="2800" dirty="0" smtClean="0">
                <a:latin typeface="Tahoma" pitchFamily="34" charset="0"/>
                <a:ea typeface="Tahoma" pitchFamily="34" charset="0"/>
                <a:cs typeface="Tahoma" pitchFamily="34" charset="0"/>
              </a:rPr>
              <a:t>the value is stored in memory immediately after the instruction </a:t>
            </a:r>
            <a:r>
              <a:rPr lang="en-US" sz="2800" dirty="0" err="1" smtClean="0">
                <a:latin typeface="Tahoma" pitchFamily="34" charset="0"/>
                <a:ea typeface="Tahoma" pitchFamily="34" charset="0"/>
                <a:cs typeface="Tahoma" pitchFamily="34" charset="0"/>
              </a:rPr>
              <a:t>opcode</a:t>
            </a:r>
            <a:r>
              <a:rPr lang="en-US" sz="2800" dirty="0" smtClean="0">
                <a:latin typeface="Tahoma" pitchFamily="34" charset="0"/>
                <a:ea typeface="Tahoma" pitchFamily="34" charset="0"/>
                <a:cs typeface="Tahoma" pitchFamily="34" charset="0"/>
              </a:rPr>
              <a:t> in memory</a:t>
            </a:r>
          </a:p>
          <a:p>
            <a:pPr marL="400050">
              <a:spcBef>
                <a:spcPts val="0"/>
              </a:spcBef>
              <a:spcAft>
                <a:spcPts val="600"/>
              </a:spcAft>
            </a:pPr>
            <a:r>
              <a:rPr lang="en-US" sz="2800" dirty="0" smtClean="0">
                <a:latin typeface="Tahoma" pitchFamily="34" charset="0"/>
                <a:ea typeface="Tahoma" pitchFamily="34" charset="0"/>
                <a:cs typeface="Tahoma" pitchFamily="34" charset="0"/>
              </a:rPr>
              <a:t>Similar to using a constant in a high level language</a:t>
            </a:r>
          </a:p>
        </p:txBody>
      </p:sp>
      <p:cxnSp>
        <p:nvCxnSpPr>
          <p:cNvPr id="9" name="Straight Connector 8"/>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413468" y="115616"/>
            <a:ext cx="4370940" cy="584775"/>
          </a:xfrm>
          <a:prstGeom prst="rect">
            <a:avLst/>
          </a:prstGeom>
        </p:spPr>
        <p:txBody>
          <a:bodyPr wrap="none">
            <a:spAutoFit/>
          </a:bodyPr>
          <a:lstStyle/>
          <a:p>
            <a:pPr>
              <a:spcAft>
                <a:spcPts val="600"/>
              </a:spcAft>
            </a:pPr>
            <a:r>
              <a:rPr lang="en-US" sz="3200" dirty="0">
                <a:latin typeface="Tahoma" pitchFamily="34" charset="0"/>
                <a:ea typeface="Tahoma" pitchFamily="34" charset="0"/>
                <a:cs typeface="Tahoma" pitchFamily="34" charset="0"/>
              </a:rPr>
              <a:t>Immediate Addressing </a:t>
            </a:r>
          </a:p>
        </p:txBody>
      </p:sp>
    </p:spTree>
    <p:extLst>
      <p:ext uri="{BB962C8B-B14F-4D97-AF65-F5344CB8AC3E}">
        <p14:creationId xmlns:p14="http://schemas.microsoft.com/office/powerpoint/2010/main" val="987885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193" y="754963"/>
            <a:ext cx="8501062" cy="5874437"/>
          </a:xfrm>
        </p:spPr>
        <p:txBody>
          <a:bodyPr>
            <a:normAutofit/>
          </a:bodyPr>
          <a:lstStyle/>
          <a:p>
            <a:pPr marL="400050">
              <a:spcBef>
                <a:spcPts val="0"/>
              </a:spcBef>
              <a:spcAft>
                <a:spcPts val="600"/>
              </a:spcAft>
            </a:pPr>
            <a:r>
              <a:rPr lang="en-US" sz="2800" dirty="0" smtClean="0">
                <a:latin typeface="Tahoma" pitchFamily="34" charset="0"/>
                <a:ea typeface="Tahoma" pitchFamily="34" charset="0"/>
                <a:cs typeface="Tahoma" pitchFamily="34" charset="0"/>
              </a:rPr>
              <a:t>Advantage</a:t>
            </a:r>
          </a:p>
          <a:p>
            <a:pPr marL="800100" lvl="1">
              <a:spcBef>
                <a:spcPts val="0"/>
              </a:spcBef>
              <a:spcAft>
                <a:spcPts val="600"/>
              </a:spcAft>
            </a:pPr>
            <a:r>
              <a:rPr lang="en-US" sz="2800" dirty="0" smtClean="0">
                <a:latin typeface="Tahoma" pitchFamily="34" charset="0"/>
                <a:ea typeface="Tahoma" pitchFamily="34" charset="0"/>
                <a:cs typeface="Tahoma" pitchFamily="34" charset="0"/>
              </a:rPr>
              <a:t>fast, </a:t>
            </a:r>
            <a:r>
              <a:rPr lang="en-US" sz="2800" dirty="0">
                <a:latin typeface="Tahoma" pitchFamily="34" charset="0"/>
                <a:ea typeface="Tahoma" pitchFamily="34" charset="0"/>
                <a:cs typeface="Tahoma" pitchFamily="34" charset="0"/>
              </a:rPr>
              <a:t>since the value </a:t>
            </a:r>
            <a:r>
              <a:rPr lang="en-US" sz="2800" dirty="0" smtClean="0">
                <a:latin typeface="Tahoma" pitchFamily="34" charset="0"/>
                <a:ea typeface="Tahoma" pitchFamily="34" charset="0"/>
                <a:cs typeface="Tahoma" pitchFamily="34" charset="0"/>
              </a:rPr>
              <a:t>is </a:t>
            </a:r>
            <a:r>
              <a:rPr lang="en-US" sz="2800" dirty="0">
                <a:latin typeface="Tahoma" pitchFamily="34" charset="0"/>
                <a:ea typeface="Tahoma" pitchFamily="34" charset="0"/>
                <a:cs typeface="Tahoma" pitchFamily="34" charset="0"/>
              </a:rPr>
              <a:t>included in the </a:t>
            </a:r>
            <a:r>
              <a:rPr lang="en-US" sz="2800" dirty="0" smtClean="0">
                <a:latin typeface="Tahoma" pitchFamily="34" charset="0"/>
                <a:ea typeface="Tahoma" pitchFamily="34" charset="0"/>
                <a:cs typeface="Tahoma" pitchFamily="34" charset="0"/>
              </a:rPr>
              <a:t>instruction; no memory reference to fetch data</a:t>
            </a:r>
          </a:p>
          <a:p>
            <a:pPr marL="400050">
              <a:spcBef>
                <a:spcPts val="0"/>
              </a:spcBef>
              <a:spcAft>
                <a:spcPts val="600"/>
              </a:spcAft>
            </a:pPr>
            <a:r>
              <a:rPr lang="en-US" sz="2800" dirty="0" smtClean="0">
                <a:latin typeface="Tahoma" pitchFamily="34" charset="0"/>
                <a:ea typeface="Tahoma" pitchFamily="34" charset="0"/>
                <a:cs typeface="Tahoma" pitchFamily="34" charset="0"/>
              </a:rPr>
              <a:t>Disadvantage</a:t>
            </a:r>
          </a:p>
          <a:p>
            <a:pPr marL="800100" lvl="1">
              <a:spcBef>
                <a:spcPts val="0"/>
              </a:spcBef>
              <a:spcAft>
                <a:spcPts val="600"/>
              </a:spcAft>
            </a:pPr>
            <a:r>
              <a:rPr lang="en-US" sz="2800" dirty="0">
                <a:latin typeface="Tahoma" pitchFamily="34" charset="0"/>
                <a:ea typeface="Tahoma" pitchFamily="34" charset="0"/>
                <a:cs typeface="Tahoma" pitchFamily="34" charset="0"/>
              </a:rPr>
              <a:t>not flexible, since the value </a:t>
            </a:r>
            <a:r>
              <a:rPr lang="en-US" sz="2800" dirty="0" smtClean="0">
                <a:latin typeface="Tahoma" pitchFamily="34" charset="0"/>
                <a:ea typeface="Tahoma" pitchFamily="34" charset="0"/>
                <a:cs typeface="Tahoma" pitchFamily="34" charset="0"/>
              </a:rPr>
              <a:t>is </a:t>
            </a:r>
            <a:r>
              <a:rPr lang="en-US" sz="2800" dirty="0">
                <a:latin typeface="Tahoma" pitchFamily="34" charset="0"/>
                <a:ea typeface="Tahoma" pitchFamily="34" charset="0"/>
                <a:cs typeface="Tahoma" pitchFamily="34" charset="0"/>
              </a:rPr>
              <a:t>fixed at </a:t>
            </a:r>
            <a:r>
              <a:rPr lang="en-US" sz="2800" dirty="0" smtClean="0">
                <a:latin typeface="Tahoma" pitchFamily="34" charset="0"/>
                <a:ea typeface="Tahoma" pitchFamily="34" charset="0"/>
                <a:cs typeface="Tahoma" pitchFamily="34" charset="0"/>
              </a:rPr>
              <a:t>compile-time</a:t>
            </a:r>
          </a:p>
          <a:p>
            <a:pPr marL="800100" lvl="1">
              <a:spcBef>
                <a:spcPts val="0"/>
              </a:spcBef>
              <a:spcAft>
                <a:spcPts val="600"/>
              </a:spcAft>
            </a:pPr>
            <a:r>
              <a:rPr lang="en-US" sz="2800" dirty="0" smtClean="0">
                <a:latin typeface="Tahoma" pitchFamily="34" charset="0"/>
                <a:ea typeface="Tahoma" pitchFamily="34" charset="0"/>
                <a:cs typeface="Tahoma" pitchFamily="34" charset="0"/>
              </a:rPr>
              <a:t>can have limited range in machines with fixed length instructions</a:t>
            </a:r>
          </a:p>
        </p:txBody>
      </p:sp>
      <p:sp>
        <p:nvSpPr>
          <p:cNvPr id="4" name="Rectangle 3"/>
          <p:cNvSpPr/>
          <p:nvPr/>
        </p:nvSpPr>
        <p:spPr>
          <a:xfrm>
            <a:off x="2727234" y="5322332"/>
            <a:ext cx="3063966" cy="47730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6" name="Straight Connector 5"/>
          <p:cNvCxnSpPr/>
          <p:nvPr/>
        </p:nvCxnSpPr>
        <p:spPr>
          <a:xfrm>
            <a:off x="3876538" y="5303341"/>
            <a:ext cx="9662" cy="4962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43352" y="5322332"/>
            <a:ext cx="1647848" cy="461665"/>
          </a:xfrm>
          <a:prstGeom prst="rect">
            <a:avLst/>
          </a:prstGeom>
          <a:noFill/>
        </p:spPr>
        <p:txBody>
          <a:bodyPr wrap="square" rtlCol="0">
            <a:spAutoFi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operand</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3429000" y="4768932"/>
            <a:ext cx="1683755" cy="461665"/>
          </a:xfrm>
          <a:prstGeom prst="rect">
            <a:avLst/>
          </a:prstGeom>
          <a:noFill/>
        </p:spPr>
        <p:txBody>
          <a:bodyPr wrap="square" rtlCol="0">
            <a:spAutoFi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Instruction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cxnSp>
        <p:nvCxnSpPr>
          <p:cNvPr id="9" name="Straight Connector 8"/>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470806" y="162580"/>
            <a:ext cx="4370940" cy="584775"/>
          </a:xfrm>
          <a:prstGeom prst="rect">
            <a:avLst/>
          </a:prstGeom>
        </p:spPr>
        <p:txBody>
          <a:bodyPr wrap="none">
            <a:spAutoFit/>
          </a:bodyPr>
          <a:lstStyle/>
          <a:p>
            <a:pPr>
              <a:spcAft>
                <a:spcPts val="600"/>
              </a:spcAft>
            </a:pPr>
            <a:r>
              <a:rPr lang="en-US" sz="3200" dirty="0">
                <a:latin typeface="Tahoma" pitchFamily="34" charset="0"/>
                <a:ea typeface="Tahoma" pitchFamily="34" charset="0"/>
                <a:cs typeface="Tahoma" pitchFamily="34" charset="0"/>
              </a:rPr>
              <a:t>Immediate Addressing </a:t>
            </a:r>
          </a:p>
        </p:txBody>
      </p:sp>
      <p:sp>
        <p:nvSpPr>
          <p:cNvPr id="10" name="TextBox 9"/>
          <p:cNvSpPr txBox="1"/>
          <p:nvPr/>
        </p:nvSpPr>
        <p:spPr>
          <a:xfrm>
            <a:off x="2858563" y="5376319"/>
            <a:ext cx="1027637" cy="369332"/>
          </a:xfrm>
          <a:prstGeom prst="rect">
            <a:avLst/>
          </a:prstGeom>
          <a:noFill/>
        </p:spPr>
        <p:txBody>
          <a:bodyPr wrap="square" lIns="0" tIns="0" rIns="0" bIns="0" rtlCol="0">
            <a:spAutoFi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opcode</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3996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968" y="594360"/>
            <a:ext cx="8395694" cy="5958840"/>
          </a:xfrm>
        </p:spPr>
        <p:txBody>
          <a:bodyPr>
            <a:normAutofit fontScale="77500" lnSpcReduction="20000"/>
          </a:bodyPr>
          <a:lstStyle/>
          <a:p>
            <a:pPr marL="0" indent="0">
              <a:buNone/>
            </a:pPr>
            <a:endParaRPr lang="en-US" sz="1600" dirty="0">
              <a:solidFill>
                <a:srgbClr val="000000"/>
              </a:solidFill>
            </a:endParaRPr>
          </a:p>
          <a:p>
            <a:pPr marL="0" indent="0">
              <a:buNone/>
            </a:pPr>
            <a:r>
              <a:rPr lang="en-US" sz="2400" dirty="0">
                <a:latin typeface="Tahoma" pitchFamily="34" charset="0"/>
                <a:ea typeface="Tahoma" pitchFamily="34" charset="0"/>
                <a:cs typeface="Tahoma" pitchFamily="34" charset="0"/>
              </a:rPr>
              <a:t>for the following example, assume an accumulator machine structure and that an </a:t>
            </a:r>
            <a:r>
              <a:rPr lang="en-US" sz="2400" dirty="0" err="1" smtClean="0">
                <a:latin typeface="Tahoma" pitchFamily="34" charset="0"/>
                <a:ea typeface="Tahoma" pitchFamily="34" charset="0"/>
                <a:cs typeface="Tahoma" pitchFamily="34" charset="0"/>
              </a:rPr>
              <a:t>add_immediate</a:t>
            </a:r>
            <a:r>
              <a:rPr lang="en-US" sz="2400" dirty="0" smtClean="0">
                <a:latin typeface="Tahoma" pitchFamily="34" charset="0"/>
                <a:ea typeface="Tahoma" pitchFamily="34" charset="0"/>
                <a:cs typeface="Tahoma" pitchFamily="34" charset="0"/>
              </a:rPr>
              <a:t> </a:t>
            </a:r>
            <a:r>
              <a:rPr lang="en-US" sz="2400" dirty="0">
                <a:latin typeface="Tahoma" pitchFamily="34" charset="0"/>
                <a:ea typeface="Tahoma" pitchFamily="34" charset="0"/>
                <a:cs typeface="Tahoma" pitchFamily="34" charset="0"/>
              </a:rPr>
              <a:t>instruction is stored in memory, beginning at location 12 </a:t>
            </a:r>
          </a:p>
          <a:p>
            <a:pPr marL="0" indent="0">
              <a:buNone/>
            </a:pPr>
            <a:r>
              <a:rPr lang="en-US" sz="2400" dirty="0" smtClean="0">
                <a:latin typeface="Tahoma" pitchFamily="34" charset="0"/>
                <a:ea typeface="Tahoma" pitchFamily="34" charset="0"/>
                <a:cs typeface="Tahoma" pitchFamily="34" charset="0"/>
              </a:rPr>
              <a:t>                                        memory </a:t>
            </a:r>
            <a:endParaRPr lang="en-US" sz="2400" dirty="0">
              <a:latin typeface="Tahoma" pitchFamily="34" charset="0"/>
              <a:ea typeface="Tahoma" pitchFamily="34" charset="0"/>
              <a:cs typeface="Tahoma" pitchFamily="34" charset="0"/>
            </a:endParaRPr>
          </a:p>
          <a:p>
            <a:pPr marL="0" indent="0">
              <a:buNone/>
            </a:pPr>
            <a:r>
              <a:rPr lang="en-US" sz="2400" dirty="0">
                <a:latin typeface="Tahoma" pitchFamily="34" charset="0"/>
                <a:ea typeface="Tahoma" pitchFamily="34" charset="0"/>
                <a:cs typeface="Tahoma" pitchFamily="34" charset="0"/>
              </a:rPr>
              <a:t>assembly </a:t>
            </a:r>
            <a:r>
              <a:rPr lang="en-US" sz="2400" dirty="0" err="1" smtClean="0">
                <a:latin typeface="Tahoma" pitchFamily="34" charset="0"/>
                <a:ea typeface="Tahoma" pitchFamily="34" charset="0"/>
                <a:cs typeface="Tahoma" pitchFamily="34" charset="0"/>
              </a:rPr>
              <a:t>lang</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addr</a:t>
            </a:r>
            <a:r>
              <a:rPr lang="en-US" sz="2400" dirty="0" smtClean="0">
                <a:latin typeface="Tahoma" pitchFamily="34" charset="0"/>
                <a:ea typeface="Tahoma" pitchFamily="34" charset="0"/>
                <a:cs typeface="Tahoma" pitchFamily="34" charset="0"/>
              </a:rPr>
              <a:t> 	contents 	hardware </a:t>
            </a:r>
            <a:r>
              <a:rPr lang="en-US" sz="2400" dirty="0">
                <a:latin typeface="Tahoma" pitchFamily="34" charset="0"/>
                <a:ea typeface="Tahoma" pitchFamily="34" charset="0"/>
                <a:cs typeface="Tahoma" pitchFamily="34" charset="0"/>
              </a:rPr>
              <a:t>actions </a:t>
            </a:r>
          </a:p>
          <a:p>
            <a:pPr marL="0" indent="0">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    ------------ 	----------------------- </a:t>
            </a:r>
            <a:endParaRPr lang="en-US" sz="2400" dirty="0">
              <a:latin typeface="Tahoma" pitchFamily="34" charset="0"/>
              <a:ea typeface="Tahoma" pitchFamily="34" charset="0"/>
              <a:cs typeface="Tahoma" pitchFamily="34" charset="0"/>
            </a:endParaRPr>
          </a:p>
          <a:p>
            <a:pPr marL="0" indent="0">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 </a:t>
            </a:r>
            <a:endParaRPr lang="en-US" sz="2400" dirty="0">
              <a:latin typeface="Tahoma" pitchFamily="34" charset="0"/>
              <a:ea typeface="Tahoma" pitchFamily="34" charset="0"/>
              <a:cs typeface="Tahoma" pitchFamily="34" charset="0"/>
            </a:endParaRPr>
          </a:p>
          <a:p>
            <a:pPr marL="0" indent="0">
              <a:buNone/>
            </a:pPr>
            <a:r>
              <a:rPr lang="en-US" sz="2400" dirty="0" err="1" smtClean="0">
                <a:latin typeface="Tahoma" pitchFamily="34" charset="0"/>
                <a:ea typeface="Tahoma" pitchFamily="34" charset="0"/>
                <a:cs typeface="Tahoma" pitchFamily="34" charset="0"/>
              </a:rPr>
              <a:t>add_immediate</a:t>
            </a:r>
            <a:r>
              <a:rPr lang="en-US" sz="2400" dirty="0" smtClean="0">
                <a:latin typeface="Tahoma" pitchFamily="34" charset="0"/>
                <a:ea typeface="Tahoma" pitchFamily="34" charset="0"/>
                <a:cs typeface="Tahoma" pitchFamily="34" charset="0"/>
              </a:rPr>
              <a:t>(5) 	  12 	 | </a:t>
            </a:r>
            <a:r>
              <a:rPr lang="en-US" sz="2400" dirty="0">
                <a:latin typeface="Tahoma" pitchFamily="34" charset="0"/>
                <a:ea typeface="Tahoma" pitchFamily="34" charset="0"/>
                <a:cs typeface="Tahoma" pitchFamily="34" charset="0"/>
              </a:rPr>
              <a:t>41 | </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acc</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acc</a:t>
            </a:r>
            <a:r>
              <a:rPr lang="en-US" sz="2400" dirty="0" smtClean="0">
                <a:latin typeface="Tahoma" pitchFamily="34" charset="0"/>
                <a:ea typeface="Tahoma" pitchFamily="34" charset="0"/>
                <a:cs typeface="Tahoma" pitchFamily="34" charset="0"/>
              </a:rPr>
              <a:t> </a:t>
            </a: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5 </a:t>
            </a:r>
            <a:endParaRPr lang="en-US" sz="2400" dirty="0">
              <a:latin typeface="Tahoma" pitchFamily="34" charset="0"/>
              <a:ea typeface="Tahoma" pitchFamily="34" charset="0"/>
              <a:cs typeface="Tahoma" pitchFamily="34" charset="0"/>
            </a:endParaRPr>
          </a:p>
          <a:p>
            <a:pPr marL="0" indent="0">
              <a:buNone/>
            </a:pPr>
            <a:r>
              <a:rPr lang="en-US" sz="2400" dirty="0" smtClean="0">
                <a:latin typeface="Tahoma" pitchFamily="34" charset="0"/>
                <a:ea typeface="Tahoma" pitchFamily="34" charset="0"/>
                <a:cs typeface="Tahoma" pitchFamily="34" charset="0"/>
              </a:rPr>
              <a:t>			  13  	 | </a:t>
            </a:r>
            <a:r>
              <a:rPr lang="en-US" sz="2400" dirty="0">
                <a:latin typeface="Tahoma" pitchFamily="34" charset="0"/>
                <a:ea typeface="Tahoma" pitchFamily="34" charset="0"/>
                <a:cs typeface="Tahoma" pitchFamily="34" charset="0"/>
              </a:rPr>
              <a:t>5</a:t>
            </a:r>
            <a:r>
              <a:rPr lang="en-US" sz="2400" dirty="0" smtClean="0">
                <a:latin typeface="Tahoma" pitchFamily="34" charset="0"/>
                <a:ea typeface="Tahoma" pitchFamily="34" charset="0"/>
                <a:cs typeface="Tahoma" pitchFamily="34" charset="0"/>
              </a:rPr>
              <a:t> </a:t>
            </a: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a:t>
            </a:r>
            <a:endParaRPr lang="en-US" sz="2400" dirty="0">
              <a:latin typeface="Tahoma" pitchFamily="34" charset="0"/>
              <a:ea typeface="Tahoma" pitchFamily="34" charset="0"/>
              <a:cs typeface="Tahoma" pitchFamily="34" charset="0"/>
            </a:endParaRPr>
          </a:p>
          <a:p>
            <a:pPr marL="0" indent="0">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 		no additional memory </a:t>
            </a:r>
            <a:endParaRPr lang="en-US" sz="2400" dirty="0">
              <a:latin typeface="Tahoma" pitchFamily="34" charset="0"/>
              <a:ea typeface="Tahoma" pitchFamily="34" charset="0"/>
              <a:cs typeface="Tahoma" pitchFamily="34" charset="0"/>
            </a:endParaRPr>
          </a:p>
          <a:p>
            <a:pPr marL="0" indent="0">
              <a:buNone/>
            </a:pPr>
            <a:r>
              <a:rPr lang="en-US" sz="2400" dirty="0" smtClean="0">
                <a:latin typeface="Tahoma" pitchFamily="34" charset="0"/>
                <a:ea typeface="Tahoma" pitchFamily="34" charset="0"/>
                <a:cs typeface="Tahoma" pitchFamily="34" charset="0"/>
              </a:rPr>
              <a:t>						fetch </a:t>
            </a:r>
            <a:r>
              <a:rPr lang="en-US" sz="2400" dirty="0">
                <a:latin typeface="Tahoma" pitchFamily="34" charset="0"/>
                <a:ea typeface="Tahoma" pitchFamily="34" charset="0"/>
                <a:cs typeface="Tahoma" pitchFamily="34" charset="0"/>
              </a:rPr>
              <a:t>for data </a:t>
            </a:r>
            <a:r>
              <a:rPr lang="en-US" sz="2400" dirty="0" smtClean="0">
                <a:latin typeface="Tahoma" pitchFamily="34" charset="0"/>
                <a:ea typeface="Tahoma" pitchFamily="34" charset="0"/>
                <a:cs typeface="Tahoma" pitchFamily="34" charset="0"/>
              </a:rPr>
              <a:t>beyond the</a:t>
            </a:r>
          </a:p>
          <a:p>
            <a:pPr marL="0" indent="0">
              <a:buNone/>
            </a:pPr>
            <a:r>
              <a:rPr lang="en-US" sz="2400" dirty="0" smtClean="0">
                <a:latin typeface="Tahoma" pitchFamily="34" charset="0"/>
                <a:ea typeface="Tahoma" pitchFamily="34" charset="0"/>
                <a:cs typeface="Tahoma" pitchFamily="34" charset="0"/>
              </a:rPr>
              <a:t>						instruction fetch (since</a:t>
            </a:r>
          </a:p>
          <a:p>
            <a:pPr marL="0" indent="0">
              <a:buNone/>
            </a:pPr>
            <a:r>
              <a:rPr lang="en-US" sz="2400" dirty="0" smtClean="0">
                <a:latin typeface="Tahoma" pitchFamily="34" charset="0"/>
                <a:ea typeface="Tahoma" pitchFamily="34" charset="0"/>
                <a:cs typeface="Tahoma" pitchFamily="34" charset="0"/>
              </a:rPr>
              <a:t> 						the instruction contains</a:t>
            </a:r>
          </a:p>
          <a:p>
            <a:pPr marL="0" indent="0">
              <a:buNone/>
            </a:pPr>
            <a:r>
              <a:rPr lang="en-US" sz="2400" dirty="0" smtClean="0">
                <a:latin typeface="Tahoma" pitchFamily="34" charset="0"/>
                <a:ea typeface="Tahoma" pitchFamily="34" charset="0"/>
                <a:cs typeface="Tahoma" pitchFamily="34" charset="0"/>
              </a:rPr>
              <a:t>						the data being used)</a:t>
            </a:r>
          </a:p>
          <a:p>
            <a:pPr marL="0" indent="0">
              <a:buNone/>
            </a:pPr>
            <a:r>
              <a:rPr lang="en-US" sz="2400" dirty="0" smtClean="0">
                <a:latin typeface="Tahoma" pitchFamily="34" charset="0"/>
                <a:ea typeface="Tahoma" pitchFamily="34" charset="0"/>
                <a:cs typeface="Tahoma" pitchFamily="34" charset="0"/>
              </a:rPr>
              <a:t> </a:t>
            </a:r>
            <a:endParaRPr lang="en-US" sz="2400" dirty="0">
              <a:latin typeface="Tahoma" pitchFamily="34" charset="0"/>
              <a:ea typeface="Tahoma" pitchFamily="34" charset="0"/>
              <a:cs typeface="Tahoma" pitchFamily="34" charset="0"/>
            </a:endParaRPr>
          </a:p>
          <a:p>
            <a:pPr marL="0" indent="0">
              <a:buNone/>
            </a:pPr>
            <a:r>
              <a:rPr lang="en-US" sz="2400" dirty="0">
                <a:latin typeface="Tahoma" pitchFamily="34" charset="0"/>
                <a:ea typeface="Tahoma" pitchFamily="34" charset="0"/>
                <a:cs typeface="Tahoma" pitchFamily="34" charset="0"/>
              </a:rPr>
              <a:t>since an add must have different hardware actions than an </a:t>
            </a:r>
            <a:r>
              <a:rPr lang="en-US" sz="2400" dirty="0" err="1" smtClean="0">
                <a:latin typeface="Tahoma" pitchFamily="34" charset="0"/>
                <a:ea typeface="Tahoma" pitchFamily="34" charset="0"/>
                <a:cs typeface="Tahoma" pitchFamily="34" charset="0"/>
              </a:rPr>
              <a:t>add_immediate</a:t>
            </a:r>
            <a:r>
              <a:rPr lang="en-US" sz="2400" dirty="0">
                <a:latin typeface="Tahoma" pitchFamily="34" charset="0"/>
                <a:ea typeface="Tahoma" pitchFamily="34" charset="0"/>
                <a:cs typeface="Tahoma" pitchFamily="34" charset="0"/>
              </a:rPr>
              <a:t>, </a:t>
            </a:r>
            <a:r>
              <a:rPr lang="en-US" sz="2400" dirty="0" err="1">
                <a:latin typeface="Tahoma" pitchFamily="34" charset="0"/>
                <a:ea typeface="Tahoma" pitchFamily="34" charset="0"/>
                <a:cs typeface="Tahoma" pitchFamily="34" charset="0"/>
              </a:rPr>
              <a:t>add_immediate</a:t>
            </a:r>
            <a:r>
              <a:rPr lang="en-US" sz="2400" dirty="0">
                <a:latin typeface="Tahoma" pitchFamily="34" charset="0"/>
                <a:ea typeface="Tahoma" pitchFamily="34" charset="0"/>
                <a:cs typeface="Tahoma" pitchFamily="34" charset="0"/>
              </a:rPr>
              <a:t> has to be a different </a:t>
            </a:r>
            <a:r>
              <a:rPr lang="en-US" sz="2400" dirty="0" err="1">
                <a:latin typeface="Tahoma" pitchFamily="34" charset="0"/>
                <a:ea typeface="Tahoma" pitchFamily="34" charset="0"/>
                <a:cs typeface="Tahoma" pitchFamily="34" charset="0"/>
              </a:rPr>
              <a:t>opcode</a:t>
            </a:r>
            <a:r>
              <a:rPr lang="en-US" sz="2400" dirty="0">
                <a:latin typeface="Tahoma" pitchFamily="34" charset="0"/>
                <a:ea typeface="Tahoma" pitchFamily="34" charset="0"/>
                <a:cs typeface="Tahoma" pitchFamily="34" charset="0"/>
              </a:rPr>
              <a:t> (or there has to be an extra type-of-addressing-mode code in the instruction format to go along with the </a:t>
            </a:r>
            <a:r>
              <a:rPr lang="en-US" sz="2400" dirty="0" err="1">
                <a:latin typeface="Tahoma" pitchFamily="34" charset="0"/>
                <a:ea typeface="Tahoma" pitchFamily="34" charset="0"/>
                <a:cs typeface="Tahoma" pitchFamily="34" charset="0"/>
              </a:rPr>
              <a:t>opcode</a:t>
            </a:r>
            <a:r>
              <a:rPr lang="en-US" sz="2400" dirty="0">
                <a:latin typeface="Tahoma" pitchFamily="34" charset="0"/>
                <a:ea typeface="Tahoma" pitchFamily="34" charset="0"/>
                <a:cs typeface="Tahoma" pitchFamily="34" charset="0"/>
              </a:rPr>
              <a:t>) </a:t>
            </a:r>
            <a:r>
              <a:rPr lang="en-US" sz="2400" b="1" dirty="0" smtClean="0">
                <a:latin typeface="Tahoma" pitchFamily="34" charset="0"/>
                <a:ea typeface="Tahoma" pitchFamily="34" charset="0"/>
                <a:cs typeface="Tahoma" pitchFamily="34" charset="0"/>
              </a:rPr>
              <a:t> </a:t>
            </a:r>
            <a:endParaRPr lang="en-US" sz="2400" dirty="0" smtClean="0">
              <a:latin typeface="Tahoma" pitchFamily="34" charset="0"/>
              <a:ea typeface="Tahoma" pitchFamily="34" charset="0"/>
              <a:cs typeface="Tahoma" pitchFamily="34" charset="0"/>
            </a:endParaRPr>
          </a:p>
        </p:txBody>
      </p:sp>
      <p:cxnSp>
        <p:nvCxnSpPr>
          <p:cNvPr id="5" name="Straight Arrow Connector 4"/>
          <p:cNvCxnSpPr/>
          <p:nvPr/>
        </p:nvCxnSpPr>
        <p:spPr>
          <a:xfrm flipH="1">
            <a:off x="6614160" y="2887980"/>
            <a:ext cx="304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59436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333968" y="151983"/>
            <a:ext cx="4390431" cy="523220"/>
          </a:xfrm>
          <a:prstGeom prst="rect">
            <a:avLst/>
          </a:prstGeom>
        </p:spPr>
        <p:txBody>
          <a:bodyPr wrap="square">
            <a:spAutoFit/>
          </a:bodyPr>
          <a:lstStyle/>
          <a:p>
            <a:pPr>
              <a:spcAft>
                <a:spcPts val="600"/>
              </a:spcAft>
            </a:pPr>
            <a:r>
              <a:rPr lang="en-US" sz="2800" dirty="0">
                <a:latin typeface="Tahoma" pitchFamily="34" charset="0"/>
                <a:ea typeface="Tahoma" pitchFamily="34" charset="0"/>
                <a:cs typeface="Tahoma" pitchFamily="34" charset="0"/>
              </a:rPr>
              <a:t>Immediate Addressing</a:t>
            </a:r>
          </a:p>
        </p:txBody>
      </p:sp>
    </p:spTree>
    <p:extLst>
      <p:ext uri="{BB962C8B-B14F-4D97-AF65-F5344CB8AC3E}">
        <p14:creationId xmlns:p14="http://schemas.microsoft.com/office/powerpoint/2010/main" val="132092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229600" cy="6324600"/>
          </a:xfrm>
        </p:spPr>
        <p:txBody>
          <a:bodyPr>
            <a:normAutofit/>
          </a:bodyPr>
          <a:lstStyle/>
          <a:p>
            <a:pPr marL="0" indent="0">
              <a:spcBef>
                <a:spcPts val="0"/>
              </a:spcBef>
              <a:spcAft>
                <a:spcPts val="600"/>
              </a:spcAft>
              <a:buNone/>
            </a:pPr>
            <a:r>
              <a:rPr lang="en-US" sz="2800" dirty="0" smtClean="0">
                <a:latin typeface="Tahoma" pitchFamily="34" charset="0"/>
                <a:ea typeface="Tahoma" pitchFamily="34" charset="0"/>
                <a:cs typeface="Tahoma" pitchFamily="34" charset="0"/>
              </a:rPr>
              <a:t>Direct </a:t>
            </a:r>
            <a:r>
              <a:rPr lang="en-US" sz="2800" dirty="0">
                <a:latin typeface="Tahoma" pitchFamily="34" charset="0"/>
                <a:ea typeface="Tahoma" pitchFamily="34" charset="0"/>
                <a:cs typeface="Tahoma" pitchFamily="34" charset="0"/>
              </a:rPr>
              <a:t>Addressing </a:t>
            </a:r>
            <a:endParaRPr lang="en-US" sz="2800" dirty="0" smtClean="0">
              <a:latin typeface="Tahoma" pitchFamily="34" charset="0"/>
              <a:ea typeface="Tahoma" pitchFamily="34" charset="0"/>
              <a:cs typeface="Tahoma" pitchFamily="34" charset="0"/>
            </a:endParaRPr>
          </a:p>
          <a:p>
            <a:pPr>
              <a:spcBef>
                <a:spcPts val="0"/>
              </a:spcBef>
              <a:spcAft>
                <a:spcPts val="400"/>
              </a:spcAft>
            </a:pPr>
            <a:r>
              <a:rPr lang="en-US" sz="2800" dirty="0" smtClean="0">
                <a:latin typeface="Tahoma" pitchFamily="34" charset="0"/>
                <a:ea typeface="Tahoma" pitchFamily="34" charset="0"/>
                <a:cs typeface="Tahoma" pitchFamily="34" charset="0"/>
              </a:rPr>
              <a:t>The </a:t>
            </a:r>
            <a:r>
              <a:rPr lang="en-US" sz="2800" dirty="0">
                <a:latin typeface="Tahoma" pitchFamily="34" charset="0"/>
                <a:ea typeface="Tahoma" pitchFamily="34" charset="0"/>
                <a:cs typeface="Tahoma" pitchFamily="34" charset="0"/>
              </a:rPr>
              <a:t>instruction tells where the value can be found, but </a:t>
            </a:r>
            <a:r>
              <a:rPr lang="en-US" sz="2800" dirty="0" smtClean="0">
                <a:latin typeface="Tahoma" pitchFamily="34" charset="0"/>
                <a:ea typeface="Tahoma" pitchFamily="34" charset="0"/>
                <a:cs typeface="Tahoma" pitchFamily="34" charset="0"/>
              </a:rPr>
              <a:t>the </a:t>
            </a:r>
            <a:r>
              <a:rPr lang="en-US" sz="2800" dirty="0">
                <a:latin typeface="Tahoma" pitchFamily="34" charset="0"/>
                <a:ea typeface="Tahoma" pitchFamily="34" charset="0"/>
                <a:cs typeface="Tahoma" pitchFamily="34" charset="0"/>
              </a:rPr>
              <a:t>value itself is out in memory. </a:t>
            </a:r>
            <a:endParaRPr lang="en-US" sz="2800" dirty="0" smtClean="0">
              <a:latin typeface="Tahoma" pitchFamily="34" charset="0"/>
              <a:ea typeface="Tahoma" pitchFamily="34" charset="0"/>
              <a:cs typeface="Tahoma" pitchFamily="34" charset="0"/>
            </a:endParaRPr>
          </a:p>
          <a:p>
            <a:pPr>
              <a:spcBef>
                <a:spcPts val="0"/>
              </a:spcBef>
              <a:spcAft>
                <a:spcPts val="400"/>
              </a:spcAft>
            </a:pPr>
            <a:r>
              <a:rPr lang="en-US" sz="2800" dirty="0" smtClean="0">
                <a:latin typeface="Tahoma" pitchFamily="34" charset="0"/>
                <a:ea typeface="Tahoma" pitchFamily="34" charset="0"/>
                <a:cs typeface="Tahoma" pitchFamily="34" charset="0"/>
              </a:rPr>
              <a:t>The address field contains the address of the operand</a:t>
            </a:r>
          </a:p>
          <a:p>
            <a:pPr>
              <a:spcBef>
                <a:spcPts val="0"/>
              </a:spcBef>
              <a:spcAft>
                <a:spcPts val="400"/>
              </a:spcAft>
            </a:pPr>
            <a:r>
              <a:rPr lang="en-US" sz="2800" dirty="0" smtClean="0">
                <a:latin typeface="Tahoma" pitchFamily="34" charset="0"/>
                <a:ea typeface="Tahoma" pitchFamily="34" charset="0"/>
                <a:cs typeface="Tahoma" pitchFamily="34" charset="0"/>
              </a:rPr>
              <a:t>Effective address (EA) = address field (A)</a:t>
            </a:r>
          </a:p>
          <a:p>
            <a:pPr marL="342900" lvl="1" indent="-342900">
              <a:spcBef>
                <a:spcPts val="0"/>
              </a:spcBef>
              <a:spcAft>
                <a:spcPts val="400"/>
              </a:spcAft>
              <a:buFont typeface="Arial" pitchFamily="34" charset="0"/>
              <a:buChar char="•"/>
            </a:pPr>
            <a:r>
              <a:rPr lang="en-US" sz="2800" dirty="0" smtClean="0">
                <a:latin typeface="Tahoma" pitchFamily="34" charset="0"/>
                <a:ea typeface="Tahoma" pitchFamily="34" charset="0"/>
                <a:cs typeface="Tahoma" pitchFamily="34" charset="0"/>
              </a:rPr>
              <a:t>e.g. add(A)</a:t>
            </a:r>
          </a:p>
          <a:p>
            <a:pPr marL="857250" lvl="2" indent="-457200">
              <a:spcBef>
                <a:spcPts val="0"/>
              </a:spcBef>
              <a:spcAft>
                <a:spcPts val="400"/>
              </a:spcAft>
              <a:buFont typeface="Tahoma" panose="020B0604030504040204" pitchFamily="34" charset="0"/>
              <a:buChar char="−"/>
            </a:pPr>
            <a:r>
              <a:rPr lang="en-US" sz="2800" dirty="0" smtClean="0">
                <a:latin typeface="Tahoma" pitchFamily="34" charset="0"/>
                <a:ea typeface="Tahoma" pitchFamily="34" charset="0"/>
                <a:cs typeface="Tahoma" pitchFamily="34" charset="0"/>
              </a:rPr>
              <a:t>Add contents of memory address A to the accumulator</a:t>
            </a:r>
          </a:p>
          <a:p>
            <a:pPr marL="857250" lvl="2" indent="-457200">
              <a:spcBef>
                <a:spcPts val="0"/>
              </a:spcBef>
              <a:spcAft>
                <a:spcPts val="400"/>
              </a:spcAft>
              <a:buFont typeface="Tahoma" panose="020B0604030504040204" pitchFamily="34" charset="0"/>
              <a:buChar char="−"/>
            </a:pPr>
            <a:r>
              <a:rPr lang="en-US" sz="2800" dirty="0" smtClean="0">
                <a:latin typeface="Tahoma" pitchFamily="34" charset="0"/>
                <a:ea typeface="Tahoma" pitchFamily="34" charset="0"/>
                <a:cs typeface="Tahoma" pitchFamily="34" charset="0"/>
              </a:rPr>
              <a:t>Look in memory at address A for operand</a:t>
            </a:r>
          </a:p>
          <a:p>
            <a:pPr marL="342900" lvl="1" indent="-342900">
              <a:spcBef>
                <a:spcPts val="600"/>
              </a:spcBef>
              <a:spcAft>
                <a:spcPts val="400"/>
              </a:spcAft>
              <a:buFont typeface="Arial" pitchFamily="34" charset="0"/>
              <a:buChar char="•"/>
            </a:pPr>
            <a:r>
              <a:rPr lang="en-US" sz="2800" dirty="0" smtClean="0">
                <a:latin typeface="Tahoma" pitchFamily="34" charset="0"/>
                <a:ea typeface="Tahoma" pitchFamily="34" charset="0"/>
                <a:cs typeface="Tahoma" pitchFamily="34" charset="0"/>
              </a:rPr>
              <a:t>In </a:t>
            </a:r>
            <a:r>
              <a:rPr lang="en-US" sz="2800" dirty="0">
                <a:latin typeface="Tahoma" pitchFamily="34" charset="0"/>
                <a:ea typeface="Tahoma" pitchFamily="34" charset="0"/>
                <a:cs typeface="Tahoma" pitchFamily="34" charset="0"/>
              </a:rPr>
              <a:t>a high level language, direct addressing is frequently used for things like global variables</a:t>
            </a:r>
            <a:r>
              <a:rPr lang="en-US" sz="2800" dirty="0" smtClean="0">
                <a:latin typeface="Tahoma" pitchFamily="34" charset="0"/>
                <a:ea typeface="Tahoma" pitchFamily="34" charset="0"/>
                <a:cs typeface="Tahoma" pitchFamily="34" charset="0"/>
              </a:rPr>
              <a:t>.</a:t>
            </a:r>
          </a:p>
        </p:txBody>
      </p:sp>
      <p:cxnSp>
        <p:nvCxnSpPr>
          <p:cNvPr id="14" name="Straight Connector 1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69821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229600" cy="6324600"/>
          </a:xfrm>
        </p:spPr>
        <p:txBody>
          <a:bodyPr>
            <a:normAutofit/>
          </a:bodyPr>
          <a:lstStyle/>
          <a:p>
            <a:pPr marL="0" indent="0">
              <a:spcBef>
                <a:spcPts val="0"/>
              </a:spcBef>
              <a:spcAft>
                <a:spcPts val="600"/>
              </a:spcAft>
              <a:buNone/>
            </a:pPr>
            <a:r>
              <a:rPr lang="en-US" sz="2800" dirty="0" smtClean="0">
                <a:latin typeface="Tahoma" pitchFamily="34" charset="0"/>
                <a:ea typeface="Tahoma" pitchFamily="34" charset="0"/>
                <a:cs typeface="Tahoma" pitchFamily="34" charset="0"/>
              </a:rPr>
              <a:t>Direct </a:t>
            </a:r>
            <a:r>
              <a:rPr lang="en-US" sz="2800" dirty="0">
                <a:latin typeface="Tahoma" pitchFamily="34" charset="0"/>
                <a:ea typeface="Tahoma" pitchFamily="34" charset="0"/>
                <a:cs typeface="Tahoma" pitchFamily="34" charset="0"/>
              </a:rPr>
              <a:t>Addressing </a:t>
            </a:r>
            <a:endParaRPr lang="en-US" sz="2800" dirty="0" smtClean="0">
              <a:latin typeface="Tahoma" pitchFamily="34" charset="0"/>
              <a:ea typeface="Tahoma" pitchFamily="34" charset="0"/>
              <a:cs typeface="Tahoma" pitchFamily="34" charset="0"/>
            </a:endParaRPr>
          </a:p>
          <a:p>
            <a:pPr>
              <a:spcBef>
                <a:spcPts val="0"/>
              </a:spcBef>
              <a:spcAft>
                <a:spcPts val="300"/>
              </a:spcAft>
            </a:pPr>
            <a:r>
              <a:rPr lang="en-US" sz="2400" dirty="0" smtClean="0">
                <a:latin typeface="Tahoma" pitchFamily="34" charset="0"/>
                <a:ea typeface="Tahoma" pitchFamily="34" charset="0"/>
                <a:cs typeface="Tahoma" pitchFamily="34" charset="0"/>
              </a:rPr>
              <a:t>Advantage</a:t>
            </a:r>
          </a:p>
          <a:p>
            <a:pPr lvl="1">
              <a:spcBef>
                <a:spcPts val="0"/>
              </a:spcBef>
              <a:spcAft>
                <a:spcPts val="300"/>
              </a:spcAft>
            </a:pPr>
            <a:r>
              <a:rPr lang="en-US" sz="2400" dirty="0" smtClean="0">
                <a:latin typeface="Tahoma" pitchFamily="34" charset="0"/>
                <a:ea typeface="Tahoma" pitchFamily="34" charset="0"/>
                <a:cs typeface="Tahoma" pitchFamily="34" charset="0"/>
              </a:rPr>
              <a:t>Single memory reference to access data</a:t>
            </a:r>
          </a:p>
          <a:p>
            <a:pPr lvl="1">
              <a:spcBef>
                <a:spcPts val="0"/>
              </a:spcBef>
              <a:spcAft>
                <a:spcPts val="300"/>
              </a:spcAft>
            </a:pPr>
            <a:r>
              <a:rPr lang="en-US" sz="2400" dirty="0" smtClean="0">
                <a:latin typeface="Tahoma" pitchFamily="34" charset="0"/>
                <a:ea typeface="Tahoma" pitchFamily="34" charset="0"/>
                <a:cs typeface="Tahoma" pitchFamily="34" charset="0"/>
              </a:rPr>
              <a:t>No additional calculations to determine effective address</a:t>
            </a:r>
          </a:p>
          <a:p>
            <a:pPr lvl="1">
              <a:spcBef>
                <a:spcPts val="0"/>
              </a:spcBef>
              <a:spcAft>
                <a:spcPts val="300"/>
              </a:spcAft>
            </a:pPr>
            <a:r>
              <a:rPr lang="en-US" sz="2400" dirty="0" smtClean="0">
                <a:latin typeface="Tahoma" pitchFamily="34" charset="0"/>
                <a:ea typeface="Tahoma" pitchFamily="34" charset="0"/>
                <a:cs typeface="Tahoma" pitchFamily="34" charset="0"/>
              </a:rPr>
              <a:t>More flexible than immediate</a:t>
            </a:r>
          </a:p>
          <a:p>
            <a:pPr>
              <a:spcBef>
                <a:spcPts val="600"/>
              </a:spcBef>
              <a:spcAft>
                <a:spcPts val="300"/>
              </a:spcAft>
            </a:pPr>
            <a:r>
              <a:rPr lang="en-US" sz="2400" dirty="0" smtClean="0">
                <a:latin typeface="Tahoma" pitchFamily="34" charset="0"/>
                <a:ea typeface="Tahoma" pitchFamily="34" charset="0"/>
                <a:cs typeface="Tahoma" pitchFamily="34" charset="0"/>
              </a:rPr>
              <a:t>Disadvantage</a:t>
            </a:r>
          </a:p>
          <a:p>
            <a:pPr lvl="1">
              <a:spcBef>
                <a:spcPts val="0"/>
              </a:spcBef>
              <a:spcAft>
                <a:spcPts val="300"/>
              </a:spcAft>
            </a:pPr>
            <a:r>
              <a:rPr lang="en-US" sz="2400" dirty="0" smtClean="0">
                <a:latin typeface="Tahoma" pitchFamily="34" charset="0"/>
                <a:ea typeface="Tahoma" pitchFamily="34" charset="0"/>
                <a:cs typeface="Tahoma" pitchFamily="34" charset="0"/>
              </a:rPr>
              <a:t>Limited address space</a:t>
            </a:r>
          </a:p>
        </p:txBody>
      </p:sp>
      <p:cxnSp>
        <p:nvCxnSpPr>
          <p:cNvPr id="14" name="Straight Connector 1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58529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6" name="Rectangle 4"/>
          <p:cNvSpPr>
            <a:spLocks noGrp="1" noChangeArrowheads="1"/>
          </p:cNvSpPr>
          <p:nvPr>
            <p:ph type="title"/>
          </p:nvPr>
        </p:nvSpPr>
        <p:spPr>
          <a:xfrm>
            <a:off x="457200" y="152400"/>
            <a:ext cx="8229600" cy="609600"/>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Direct </a:t>
            </a:r>
            <a:r>
              <a:rPr lang="en-US" altLang="en-US" sz="3200" dirty="0" smtClean="0">
                <a:latin typeface="Tahoma" panose="020B0604030504040204" pitchFamily="34" charset="0"/>
                <a:ea typeface="Tahoma" panose="020B0604030504040204" pitchFamily="34" charset="0"/>
                <a:cs typeface="Tahoma" panose="020B0604030504040204" pitchFamily="34" charset="0"/>
              </a:rPr>
              <a:t>Addressing</a:t>
            </a:r>
            <a:endParaRPr lang="en-US" altLang="en-US" sz="3200" dirty="0" smtClean="0">
              <a:latin typeface="Tahoma" panose="020B0604030504040204" pitchFamily="34" charset="0"/>
              <a:ea typeface="Tahoma" panose="020B0604030504040204" pitchFamily="34" charset="0"/>
              <a:cs typeface="Tahoma" panose="020B0604030504040204" pitchFamily="34" charset="0"/>
            </a:endParaRPr>
          </a:p>
        </p:txBody>
      </p:sp>
      <p:grpSp>
        <p:nvGrpSpPr>
          <p:cNvPr id="8197" name="Group 7"/>
          <p:cNvGrpSpPr>
            <a:grpSpLocks/>
          </p:cNvGrpSpPr>
          <p:nvPr/>
        </p:nvGrpSpPr>
        <p:grpSpPr bwMode="auto">
          <a:xfrm>
            <a:off x="762793" y="1669870"/>
            <a:ext cx="4722813" cy="604837"/>
            <a:chOff x="913" y="1441"/>
            <a:chExt cx="2975" cy="381"/>
          </a:xfrm>
        </p:grpSpPr>
        <p:sp>
          <p:nvSpPr>
            <p:cNvPr id="8209" name="Rectangle 5"/>
            <p:cNvSpPr>
              <a:spLocks noChangeArrowheads="1"/>
            </p:cNvSpPr>
            <p:nvPr/>
          </p:nvSpPr>
          <p:spPr bwMode="auto">
            <a:xfrm>
              <a:off x="913" y="1441"/>
              <a:ext cx="2975" cy="3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10" name="Line 6"/>
            <p:cNvSpPr>
              <a:spLocks noChangeShapeType="1"/>
            </p:cNvSpPr>
            <p:nvPr/>
          </p:nvSpPr>
          <p:spPr bwMode="auto">
            <a:xfrm>
              <a:off x="1537" y="1446"/>
              <a:ext cx="0" cy="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8" name="Rectangle 8"/>
          <p:cNvSpPr>
            <a:spLocks noChangeArrowheads="1"/>
          </p:cNvSpPr>
          <p:nvPr/>
        </p:nvSpPr>
        <p:spPr bwMode="auto">
          <a:xfrm>
            <a:off x="2896393" y="1746070"/>
            <a:ext cx="1477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Address A</a:t>
            </a:r>
          </a:p>
        </p:txBody>
      </p:sp>
      <p:sp>
        <p:nvSpPr>
          <p:cNvPr id="8199" name="Rectangle 9"/>
          <p:cNvSpPr>
            <a:spLocks noChangeArrowheads="1"/>
          </p:cNvSpPr>
          <p:nvPr/>
        </p:nvSpPr>
        <p:spPr bwMode="auto">
          <a:xfrm>
            <a:off x="686593" y="1746070"/>
            <a:ext cx="11287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Opcode</a:t>
            </a:r>
          </a:p>
        </p:txBody>
      </p:sp>
      <p:sp>
        <p:nvSpPr>
          <p:cNvPr id="8200" name="Rectangle 10"/>
          <p:cNvSpPr>
            <a:spLocks noChangeArrowheads="1"/>
          </p:cNvSpPr>
          <p:nvPr/>
        </p:nvSpPr>
        <p:spPr bwMode="auto">
          <a:xfrm>
            <a:off x="2439193" y="1212670"/>
            <a:ext cx="15001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Instruction</a:t>
            </a:r>
          </a:p>
        </p:txBody>
      </p:sp>
      <p:sp>
        <p:nvSpPr>
          <p:cNvPr id="8201" name="Rectangle 11"/>
          <p:cNvSpPr>
            <a:spLocks noChangeArrowheads="1"/>
          </p:cNvSpPr>
          <p:nvPr/>
        </p:nvSpPr>
        <p:spPr bwMode="auto">
          <a:xfrm>
            <a:off x="5715793" y="2584270"/>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2" name="Rectangle 12"/>
          <p:cNvSpPr>
            <a:spLocks noChangeArrowheads="1"/>
          </p:cNvSpPr>
          <p:nvPr/>
        </p:nvSpPr>
        <p:spPr bwMode="auto">
          <a:xfrm>
            <a:off x="5715793" y="3270070"/>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3" name="Rectangle 13"/>
          <p:cNvSpPr>
            <a:spLocks noChangeArrowheads="1"/>
          </p:cNvSpPr>
          <p:nvPr/>
        </p:nvSpPr>
        <p:spPr bwMode="auto">
          <a:xfrm>
            <a:off x="5715793" y="3955870"/>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4" name="Rectangle 14"/>
          <p:cNvSpPr>
            <a:spLocks noChangeArrowheads="1"/>
          </p:cNvSpPr>
          <p:nvPr/>
        </p:nvSpPr>
        <p:spPr bwMode="auto">
          <a:xfrm>
            <a:off x="5715793" y="4641670"/>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5" name="Rectangle 15"/>
          <p:cNvSpPr>
            <a:spLocks noChangeArrowheads="1"/>
          </p:cNvSpPr>
          <p:nvPr/>
        </p:nvSpPr>
        <p:spPr bwMode="auto">
          <a:xfrm>
            <a:off x="5715793" y="5324295"/>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6" name="Rectangle 16"/>
          <p:cNvSpPr>
            <a:spLocks noChangeArrowheads="1"/>
          </p:cNvSpPr>
          <p:nvPr/>
        </p:nvSpPr>
        <p:spPr bwMode="auto">
          <a:xfrm>
            <a:off x="6249193" y="2050870"/>
            <a:ext cx="1230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Memory</a:t>
            </a:r>
          </a:p>
        </p:txBody>
      </p:sp>
      <p:sp>
        <p:nvSpPr>
          <p:cNvPr id="8207" name="Rectangle 17"/>
          <p:cNvSpPr>
            <a:spLocks noChangeArrowheads="1"/>
          </p:cNvSpPr>
          <p:nvPr/>
        </p:nvSpPr>
        <p:spPr bwMode="auto">
          <a:xfrm>
            <a:off x="6401593" y="4108270"/>
            <a:ext cx="1230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Operand</a:t>
            </a:r>
          </a:p>
        </p:txBody>
      </p:sp>
      <p:sp>
        <p:nvSpPr>
          <p:cNvPr id="8208" name="Freeform 18"/>
          <p:cNvSpPr>
            <a:spLocks/>
          </p:cNvSpPr>
          <p:nvPr/>
        </p:nvSpPr>
        <p:spPr bwMode="auto">
          <a:xfrm>
            <a:off x="3124993" y="2276295"/>
            <a:ext cx="2590800" cy="2022475"/>
          </a:xfrm>
          <a:custGeom>
            <a:avLst/>
            <a:gdLst>
              <a:gd name="T0" fmla="*/ 0 w 1632"/>
              <a:gd name="T1" fmla="*/ 0 h 1274"/>
              <a:gd name="T2" fmla="*/ 0 w 1632"/>
              <a:gd name="T3" fmla="*/ 2020888 h 1274"/>
              <a:gd name="T4" fmla="*/ 2589213 w 1632"/>
              <a:gd name="T5" fmla="*/ 2020888 h 1274"/>
              <a:gd name="T6" fmla="*/ 0 60000 65536"/>
              <a:gd name="T7" fmla="*/ 0 60000 65536"/>
              <a:gd name="T8" fmla="*/ 0 60000 65536"/>
            </a:gdLst>
            <a:ahLst/>
            <a:cxnLst>
              <a:cxn ang="T6">
                <a:pos x="T0" y="T1"/>
              </a:cxn>
              <a:cxn ang="T7">
                <a:pos x="T2" y="T3"/>
              </a:cxn>
              <a:cxn ang="T8">
                <a:pos x="T4" y="T5"/>
              </a:cxn>
            </a:cxnLst>
            <a:rect l="0" t="0" r="r" b="b"/>
            <a:pathLst>
              <a:path w="1632" h="1274">
                <a:moveTo>
                  <a:pt x="0" y="0"/>
                </a:moveTo>
                <a:lnTo>
                  <a:pt x="0" y="1273"/>
                </a:lnTo>
                <a:lnTo>
                  <a:pt x="1631" y="1273"/>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9" name="Straight Connector 18"/>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228600"/>
            <a:ext cx="8991600" cy="6324600"/>
          </a:xfrm>
        </p:spPr>
        <p:txBody>
          <a:bodyPr>
            <a:noAutofit/>
          </a:bodyPr>
          <a:lstStyle/>
          <a:p>
            <a:pPr algn="l">
              <a:spcAft>
                <a:spcPts val="600"/>
              </a:spcAft>
            </a:pPr>
            <a:r>
              <a:rPr lang="en-US" sz="2800" dirty="0" smtClean="0">
                <a:latin typeface="Tahoma" pitchFamily="34" charset="0"/>
                <a:ea typeface="Tahoma" pitchFamily="34" charset="0"/>
                <a:cs typeface="Tahoma" pitchFamily="34" charset="0"/>
              </a:rPr>
              <a:t>Direct Addressing</a:t>
            </a:r>
            <a:r>
              <a:rPr lang="en-US" sz="2000" b="1" dirty="0" smtClean="0">
                <a:latin typeface="Tahoma" pitchFamily="34" charset="0"/>
                <a:ea typeface="Tahoma" pitchFamily="34" charset="0"/>
                <a:cs typeface="Tahoma" pitchFamily="34" charset="0"/>
              </a:rPr>
              <a:t/>
            </a:r>
            <a:br>
              <a:rPr lang="en-US" sz="2000" b="1" dirty="0" smtClean="0">
                <a:latin typeface="Tahoma" pitchFamily="34" charset="0"/>
                <a:ea typeface="Tahoma" pitchFamily="34" charset="0"/>
                <a:cs typeface="Tahoma" pitchFamily="34" charset="0"/>
              </a:rPr>
            </a:br>
            <a:r>
              <a:rPr lang="en-US" sz="2000" b="1" dirty="0">
                <a:latin typeface="Tahoma" pitchFamily="34" charset="0"/>
                <a:ea typeface="Tahoma" pitchFamily="34" charset="0"/>
                <a:cs typeface="Tahoma" pitchFamily="34" charset="0"/>
              </a:rPr>
              <a:t/>
            </a:r>
            <a:br>
              <a:rPr lang="en-US" sz="2000" b="1"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for the </a:t>
            </a:r>
            <a:r>
              <a:rPr lang="en-US" sz="2000" dirty="0">
                <a:latin typeface="Tahoma" pitchFamily="34" charset="0"/>
                <a:ea typeface="Tahoma" pitchFamily="34" charset="0"/>
                <a:cs typeface="Tahoma" pitchFamily="34" charset="0"/>
              </a:rPr>
              <a:t>following </a:t>
            </a:r>
            <a:r>
              <a:rPr lang="en-US" sz="2000" dirty="0" smtClean="0">
                <a:latin typeface="Tahoma" pitchFamily="34" charset="0"/>
                <a:ea typeface="Tahoma" pitchFamily="34" charset="0"/>
                <a:cs typeface="Tahoma" pitchFamily="34" charset="0"/>
              </a:rPr>
              <a:t>example, </a:t>
            </a:r>
            <a:r>
              <a:rPr lang="en-US" sz="2000" dirty="0">
                <a:latin typeface="Tahoma" pitchFamily="34" charset="0"/>
                <a:ea typeface="Tahoma" pitchFamily="34" charset="0"/>
                <a:cs typeface="Tahoma" pitchFamily="34" charset="0"/>
              </a:rPr>
              <a:t>assume an accumulator machine structure and that an </a:t>
            </a:r>
            <a:r>
              <a:rPr lang="en-US" sz="2000" dirty="0" smtClean="0">
                <a:latin typeface="Tahoma" pitchFamily="34" charset="0"/>
                <a:ea typeface="Tahoma" pitchFamily="34" charset="0"/>
                <a:cs typeface="Tahoma" pitchFamily="34" charset="0"/>
              </a:rPr>
              <a:t>add instruction </a:t>
            </a:r>
            <a:r>
              <a:rPr lang="en-US" sz="2000" dirty="0">
                <a:latin typeface="Tahoma" pitchFamily="34" charset="0"/>
                <a:ea typeface="Tahoma" pitchFamily="34" charset="0"/>
                <a:cs typeface="Tahoma" pitchFamily="34" charset="0"/>
              </a:rPr>
              <a:t>is stored in memory, beginning at </a:t>
            </a:r>
            <a:r>
              <a:rPr lang="en-US" sz="2000" dirty="0" smtClean="0">
                <a:latin typeface="Tahoma" pitchFamily="34" charset="0"/>
                <a:ea typeface="Tahoma" pitchFamily="34" charset="0"/>
                <a:cs typeface="Tahoma" pitchFamily="34" charset="0"/>
              </a:rPr>
              <a:t>location 12</a:t>
            </a:r>
            <a:r>
              <a:rPr lang="en-US" sz="2000" dirty="0">
                <a:latin typeface="Tahoma" pitchFamily="34" charset="0"/>
                <a:ea typeface="Tahoma" pitchFamily="34" charset="0"/>
                <a:cs typeface="Tahoma" pitchFamily="34" charset="0"/>
              </a:rPr>
              <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                                       memory</a:t>
            </a:r>
            <a:r>
              <a:rPr lang="en-US" sz="2000" dirty="0">
                <a:latin typeface="Tahoma" pitchFamily="34" charset="0"/>
                <a:ea typeface="Tahoma" pitchFamily="34" charset="0"/>
                <a:cs typeface="Tahoma" pitchFamily="34" charset="0"/>
              </a:rPr>
              <a:t/>
            </a:r>
            <a:br>
              <a:rPr lang="en-US" sz="2000" dirty="0">
                <a:latin typeface="Tahoma" pitchFamily="34" charset="0"/>
                <a:ea typeface="Tahoma" pitchFamily="34" charset="0"/>
                <a:cs typeface="Tahoma" pitchFamily="34" charset="0"/>
              </a:rPr>
            </a:br>
            <a:r>
              <a:rPr lang="en-US" sz="2000" dirty="0">
                <a:latin typeface="Tahoma" pitchFamily="34" charset="0"/>
                <a:ea typeface="Tahoma" pitchFamily="34" charset="0"/>
                <a:cs typeface="Tahoma" pitchFamily="34" charset="0"/>
              </a:rPr>
              <a:t>assembly </a:t>
            </a:r>
            <a:r>
              <a:rPr lang="en-US" sz="2000" dirty="0" err="1" smtClean="0">
                <a:latin typeface="Tahoma" pitchFamily="34" charset="0"/>
                <a:ea typeface="Tahoma" pitchFamily="34" charset="0"/>
                <a:cs typeface="Tahoma" pitchFamily="34" charset="0"/>
              </a:rPr>
              <a:t>lang</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addr</a:t>
            </a:r>
            <a:r>
              <a:rPr lang="en-US" sz="2000" dirty="0" smtClean="0">
                <a:latin typeface="Tahoma" pitchFamily="34" charset="0"/>
                <a:ea typeface="Tahoma" pitchFamily="34" charset="0"/>
                <a:cs typeface="Tahoma" pitchFamily="34" charset="0"/>
              </a:rPr>
              <a:t>	 contents	   hardware  actions</a:t>
            </a:r>
            <a:r>
              <a:rPr lang="en-US" sz="2000" dirty="0">
                <a:latin typeface="Tahoma" pitchFamily="34" charset="0"/>
                <a:ea typeface="Tahoma" pitchFamily="34" charset="0"/>
                <a:cs typeface="Tahoma" pitchFamily="34" charset="0"/>
              </a:rPr>
              <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           ------       ------------           -----------------------</a:t>
            </a:r>
            <a:r>
              <a:rPr lang="en-US" sz="2000" dirty="0">
                <a:latin typeface="Tahoma" pitchFamily="34" charset="0"/>
                <a:ea typeface="Tahoma" pitchFamily="34" charset="0"/>
                <a:cs typeface="Tahoma" pitchFamily="34" charset="0"/>
              </a:rPr>
              <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add(one)		 12	   | 40 |	            </a:t>
            </a:r>
            <a:r>
              <a:rPr lang="en-US" sz="2000" dirty="0" err="1" smtClean="0">
                <a:latin typeface="Tahoma" pitchFamily="34" charset="0"/>
                <a:ea typeface="Tahoma" pitchFamily="34" charset="0"/>
                <a:cs typeface="Tahoma" pitchFamily="34" charset="0"/>
              </a:rPr>
              <a:t>acc</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acc</a:t>
            </a:r>
            <a:r>
              <a:rPr lang="en-US" sz="2000" dirty="0" smtClean="0">
                <a:latin typeface="Tahoma" pitchFamily="34" charset="0"/>
                <a:ea typeface="Tahoma" pitchFamily="34" charset="0"/>
                <a:cs typeface="Tahoma" pitchFamily="34" charset="0"/>
              </a:rPr>
              <a:t> + memory[24</a:t>
            </a:r>
            <a:r>
              <a:rPr lang="en-US" sz="2000" dirty="0">
                <a:latin typeface="Tahoma" pitchFamily="34" charset="0"/>
                <a:ea typeface="Tahoma" pitchFamily="34" charset="0"/>
                <a:cs typeface="Tahoma" pitchFamily="34" charset="0"/>
              </a:rPr>
              <a:t>]</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			 13	   | 24 | 	           = </a:t>
            </a:r>
            <a:r>
              <a:rPr lang="en-US" sz="2000" dirty="0" err="1" smtClean="0">
                <a:latin typeface="Tahoma" pitchFamily="34" charset="0"/>
                <a:ea typeface="Tahoma" pitchFamily="34" charset="0"/>
                <a:cs typeface="Tahoma" pitchFamily="34" charset="0"/>
              </a:rPr>
              <a:t>acc</a:t>
            </a:r>
            <a:r>
              <a:rPr lang="en-US" sz="2000" dirty="0" smtClean="0">
                <a:latin typeface="Tahoma" pitchFamily="34" charset="0"/>
                <a:ea typeface="Tahoma" pitchFamily="34" charset="0"/>
                <a:cs typeface="Tahoma" pitchFamily="34" charset="0"/>
              </a:rPr>
              <a:t> + </a:t>
            </a:r>
            <a:r>
              <a:rPr lang="en-US" sz="2000" dirty="0">
                <a:latin typeface="Tahoma" pitchFamily="34" charset="0"/>
                <a:ea typeface="Tahoma" pitchFamily="34" charset="0"/>
                <a:cs typeface="Tahoma" pitchFamily="34" charset="0"/>
              </a:rPr>
              <a:t>1</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word(one,1) 		 24 	   | 1 |             effective </a:t>
            </a:r>
            <a:r>
              <a:rPr lang="en-US" sz="2000" dirty="0">
                <a:latin typeface="Tahoma" pitchFamily="34" charset="0"/>
                <a:ea typeface="Tahoma" pitchFamily="34" charset="0"/>
                <a:cs typeface="Tahoma" pitchFamily="34" charset="0"/>
              </a:rPr>
              <a:t>address = 24</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so, </a:t>
            </a:r>
            <a:r>
              <a:rPr lang="en-US" sz="2000" dirty="0">
                <a:latin typeface="Tahoma" pitchFamily="34" charset="0"/>
                <a:ea typeface="Tahoma" pitchFamily="34" charset="0"/>
                <a:cs typeface="Tahoma" pitchFamily="34" charset="0"/>
              </a:rPr>
              <a:t>when the PC points to 12:</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40 (i.e., </a:t>
            </a:r>
            <a:r>
              <a:rPr lang="en-US" sz="2000" dirty="0">
                <a:latin typeface="Tahoma" pitchFamily="34" charset="0"/>
                <a:ea typeface="Tahoma" pitchFamily="34" charset="0"/>
                <a:cs typeface="Tahoma" pitchFamily="34" charset="0"/>
              </a:rPr>
              <a:t>the contents of location 12) is interpreted as </a:t>
            </a:r>
            <a:r>
              <a:rPr lang="en-US" sz="2000" dirty="0" smtClean="0">
                <a:latin typeface="Tahoma" pitchFamily="34" charset="0"/>
                <a:ea typeface="Tahoma" pitchFamily="34" charset="0"/>
                <a:cs typeface="Tahoma" pitchFamily="34" charset="0"/>
              </a:rPr>
              <a:t>an </a:t>
            </a:r>
            <a:r>
              <a:rPr lang="en-US" sz="2000" dirty="0" err="1" smtClean="0">
                <a:latin typeface="Tahoma" pitchFamily="34" charset="0"/>
                <a:ea typeface="Tahoma" pitchFamily="34" charset="0"/>
                <a:cs typeface="Tahoma" pitchFamily="34" charset="0"/>
              </a:rPr>
              <a:t>opcode</a:t>
            </a:r>
            <a:r>
              <a:rPr lang="en-US" sz="2000" dirty="0">
                <a:latin typeface="Tahoma" pitchFamily="34" charset="0"/>
                <a:ea typeface="Tahoma" pitchFamily="34" charset="0"/>
                <a:cs typeface="Tahoma" pitchFamily="34" charset="0"/>
              </a:rPr>
              <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24 (i.e., </a:t>
            </a:r>
            <a:r>
              <a:rPr lang="en-US" sz="2000" dirty="0">
                <a:latin typeface="Tahoma" pitchFamily="34" charset="0"/>
                <a:ea typeface="Tahoma" pitchFamily="34" charset="0"/>
                <a:cs typeface="Tahoma" pitchFamily="34" charset="0"/>
              </a:rPr>
              <a:t>the contents of location 13) is interpreted as an address</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1 (i.e., </a:t>
            </a:r>
            <a:r>
              <a:rPr lang="en-US" sz="2000" dirty="0">
                <a:latin typeface="Tahoma" pitchFamily="34" charset="0"/>
                <a:ea typeface="Tahoma" pitchFamily="34" charset="0"/>
                <a:cs typeface="Tahoma" pitchFamily="34" charset="0"/>
              </a:rPr>
              <a:t>the contents of location 24) is interpreted as </a:t>
            </a:r>
            <a:r>
              <a:rPr lang="en-US" sz="2000" dirty="0" smtClean="0">
                <a:latin typeface="Tahoma" pitchFamily="34" charset="0"/>
                <a:ea typeface="Tahoma" pitchFamily="34" charset="0"/>
                <a:cs typeface="Tahoma" pitchFamily="34" charset="0"/>
              </a:rPr>
              <a:t>data</a:t>
            </a:r>
            <a:br>
              <a:rPr lang="en-US" sz="2000" dirty="0" smtClean="0">
                <a:latin typeface="Tahoma" pitchFamily="34" charset="0"/>
                <a:ea typeface="Tahoma" pitchFamily="34" charset="0"/>
                <a:cs typeface="Tahoma" pitchFamily="34" charset="0"/>
              </a:rPr>
            </a:br>
            <a:r>
              <a:rPr lang="en-US" sz="2000" dirty="0">
                <a:latin typeface="Tahoma" pitchFamily="34" charset="0"/>
                <a:ea typeface="Tahoma" pitchFamily="34" charset="0"/>
                <a:cs typeface="Tahoma" pitchFamily="34" charset="0"/>
              </a:rPr>
              <a:t/>
            </a:r>
            <a:br>
              <a:rPr lang="en-US" sz="2000" dirty="0">
                <a:latin typeface="Tahoma" pitchFamily="34" charset="0"/>
                <a:ea typeface="Tahoma" pitchFamily="34" charset="0"/>
                <a:cs typeface="Tahoma" pitchFamily="34" charset="0"/>
              </a:rPr>
            </a:br>
            <a:r>
              <a:rPr lang="en-US" sz="2000" dirty="0" smtClean="0">
                <a:latin typeface="Tahoma" pitchFamily="34" charset="0"/>
                <a:ea typeface="Tahoma" pitchFamily="34" charset="0"/>
                <a:cs typeface="Tahoma" pitchFamily="34" charset="0"/>
              </a:rPr>
              <a:t>note that </a:t>
            </a:r>
            <a:r>
              <a:rPr lang="en-US" sz="2000" dirty="0">
                <a:latin typeface="Tahoma" pitchFamily="34" charset="0"/>
                <a:ea typeface="Tahoma" pitchFamily="34" charset="0"/>
                <a:cs typeface="Tahoma" pitchFamily="34" charset="0"/>
              </a:rPr>
              <a:t>there are no tags or other indicators that the number 40 in location 12 </a:t>
            </a:r>
            <a:r>
              <a:rPr lang="en-US" sz="2000" dirty="0" smtClean="0">
                <a:latin typeface="Tahoma" pitchFamily="34" charset="0"/>
                <a:ea typeface="Tahoma" pitchFamily="34" charset="0"/>
                <a:cs typeface="Tahoma" pitchFamily="34" charset="0"/>
              </a:rPr>
              <a:t>has to </a:t>
            </a:r>
            <a:r>
              <a:rPr lang="en-US" sz="2000" dirty="0">
                <a:latin typeface="Tahoma" pitchFamily="34" charset="0"/>
                <a:ea typeface="Tahoma" pitchFamily="34" charset="0"/>
                <a:cs typeface="Tahoma" pitchFamily="34" charset="0"/>
              </a:rPr>
              <a:t>be </a:t>
            </a:r>
            <a:r>
              <a:rPr lang="en-US" sz="2000" dirty="0" smtClean="0">
                <a:latin typeface="Tahoma" pitchFamily="34" charset="0"/>
                <a:ea typeface="Tahoma" pitchFamily="34" charset="0"/>
                <a:cs typeface="Tahoma" pitchFamily="34" charset="0"/>
              </a:rPr>
              <a:t>an </a:t>
            </a:r>
            <a:r>
              <a:rPr lang="en-US" sz="2000" dirty="0" err="1" smtClean="0">
                <a:latin typeface="Tahoma" pitchFamily="34" charset="0"/>
                <a:ea typeface="Tahoma" pitchFamily="34" charset="0"/>
                <a:cs typeface="Tahoma" pitchFamily="34" charset="0"/>
              </a:rPr>
              <a:t>opcode</a:t>
            </a:r>
            <a:r>
              <a:rPr lang="en-US" sz="2000" dirty="0" smtClean="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it could just as well be used as </a:t>
            </a:r>
            <a:r>
              <a:rPr lang="en-US" sz="2000" dirty="0" smtClean="0">
                <a:latin typeface="Tahoma" pitchFamily="34" charset="0"/>
                <a:ea typeface="Tahoma" pitchFamily="34" charset="0"/>
                <a:cs typeface="Tahoma" pitchFamily="34" charset="0"/>
              </a:rPr>
              <a:t>an address or as data</a:t>
            </a:r>
            <a:endParaRPr lang="en-US" sz="2000" dirty="0">
              <a:latin typeface="Tahoma" pitchFamily="34" charset="0"/>
              <a:ea typeface="Tahoma" pitchFamily="34" charset="0"/>
              <a:cs typeface="Tahoma" pitchFamily="34" charset="0"/>
            </a:endParaRPr>
          </a:p>
        </p:txBody>
      </p:sp>
      <p:cxnSp>
        <p:nvCxnSpPr>
          <p:cNvPr id="12" name="Straight Arrow Connector 11"/>
          <p:cNvCxnSpPr/>
          <p:nvPr/>
        </p:nvCxnSpPr>
        <p:spPr>
          <a:xfrm flipH="1">
            <a:off x="6234112" y="-2971800"/>
            <a:ext cx="304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6234112" y="3037211"/>
            <a:ext cx="304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15563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 y="838200"/>
            <a:ext cx="8577262" cy="5440363"/>
          </a:xfrm>
        </p:spPr>
        <p:txBody>
          <a:bodyPr>
            <a:normAutofit/>
          </a:bodyPr>
          <a:lstStyle/>
          <a:p>
            <a:pPr marL="0" indent="0">
              <a:buNone/>
            </a:pPr>
            <a:r>
              <a:rPr lang="en-US" sz="2800" dirty="0" smtClean="0">
                <a:latin typeface="Tahoma" pitchFamily="34" charset="0"/>
                <a:ea typeface="Tahoma" pitchFamily="34" charset="0"/>
                <a:cs typeface="Tahoma" pitchFamily="34" charset="0"/>
              </a:rPr>
              <a:t>Suppose </a:t>
            </a:r>
            <a:r>
              <a:rPr lang="en-US" sz="2800" dirty="0">
                <a:latin typeface="Tahoma" pitchFamily="34" charset="0"/>
                <a:ea typeface="Tahoma" pitchFamily="34" charset="0"/>
                <a:cs typeface="Tahoma" pitchFamily="34" charset="0"/>
              </a:rPr>
              <a:t>we have a statement in C like </a:t>
            </a:r>
          </a:p>
          <a:p>
            <a:pPr marL="400050" lvl="1" indent="0">
              <a:buNone/>
            </a:pPr>
            <a:r>
              <a:rPr lang="en-US" sz="2800" dirty="0" smtClean="0">
                <a:latin typeface="Tahoma" pitchFamily="34" charset="0"/>
                <a:ea typeface="Tahoma" pitchFamily="34" charset="0"/>
                <a:cs typeface="Tahoma" pitchFamily="34" charset="0"/>
              </a:rPr>
              <a:t>b = a + 10; </a:t>
            </a:r>
            <a:endParaRPr lang="en-US" sz="2800" dirty="0">
              <a:latin typeface="Tahoma" pitchFamily="34" charset="0"/>
              <a:ea typeface="Tahoma" pitchFamily="34" charset="0"/>
              <a:cs typeface="Tahoma" pitchFamily="34" charset="0"/>
            </a:endParaRPr>
          </a:p>
          <a:p>
            <a:pPr marL="0" indent="0">
              <a:spcAft>
                <a:spcPts val="600"/>
              </a:spcAft>
              <a:buNone/>
            </a:pPr>
            <a:r>
              <a:rPr lang="en-US" sz="2800" i="1" dirty="0" smtClean="0">
                <a:latin typeface="Tahoma" pitchFamily="34" charset="0"/>
                <a:ea typeface="Tahoma" pitchFamily="34" charset="0"/>
                <a:cs typeface="Tahoma" pitchFamily="34" charset="0"/>
              </a:rPr>
              <a:t>a</a:t>
            </a:r>
            <a:r>
              <a:rPr lang="en-US" sz="2800" dirty="0" smtClean="0">
                <a:latin typeface="Tahoma" pitchFamily="34" charset="0"/>
                <a:ea typeface="Tahoma" pitchFamily="34" charset="0"/>
                <a:cs typeface="Tahoma" pitchFamily="34" charset="0"/>
              </a:rPr>
              <a:t> </a:t>
            </a:r>
            <a:r>
              <a:rPr lang="en-US" sz="2800" dirty="0">
                <a:latin typeface="Tahoma" pitchFamily="34" charset="0"/>
                <a:ea typeface="Tahoma" pitchFamily="34" charset="0"/>
                <a:cs typeface="Tahoma" pitchFamily="34" charset="0"/>
              </a:rPr>
              <a:t>and </a:t>
            </a:r>
            <a:r>
              <a:rPr lang="en-US" sz="2800" i="1" dirty="0" smtClean="0">
                <a:latin typeface="Tahoma" pitchFamily="34" charset="0"/>
                <a:ea typeface="Tahoma" pitchFamily="34" charset="0"/>
                <a:cs typeface="Tahoma" pitchFamily="34" charset="0"/>
              </a:rPr>
              <a:t>b</a:t>
            </a:r>
            <a:r>
              <a:rPr lang="en-US" sz="2800" dirty="0" smtClean="0">
                <a:latin typeface="Tahoma" pitchFamily="34" charset="0"/>
                <a:ea typeface="Tahoma" pitchFamily="34" charset="0"/>
                <a:cs typeface="Tahoma" pitchFamily="34" charset="0"/>
              </a:rPr>
              <a:t> </a:t>
            </a:r>
            <a:r>
              <a:rPr lang="en-US" sz="2800" dirty="0">
                <a:latin typeface="Tahoma" pitchFamily="34" charset="0"/>
                <a:ea typeface="Tahoma" pitchFamily="34" charset="0"/>
                <a:cs typeface="Tahoma" pitchFamily="34" charset="0"/>
              </a:rPr>
              <a:t>are variables, so they are out in memory. </a:t>
            </a:r>
            <a:endParaRPr lang="en-US" sz="2800" dirty="0" smtClean="0">
              <a:latin typeface="Tahoma" pitchFamily="34" charset="0"/>
              <a:ea typeface="Tahoma" pitchFamily="34" charset="0"/>
              <a:cs typeface="Tahoma" pitchFamily="34" charset="0"/>
            </a:endParaRPr>
          </a:p>
          <a:p>
            <a:pPr marL="0" indent="0">
              <a:spcAft>
                <a:spcPts val="600"/>
              </a:spcAft>
              <a:buNone/>
            </a:pPr>
            <a:r>
              <a:rPr lang="en-US" sz="2800" dirty="0" smtClean="0">
                <a:latin typeface="Tahoma" pitchFamily="34" charset="0"/>
                <a:ea typeface="Tahoma" pitchFamily="34" charset="0"/>
                <a:cs typeface="Tahoma" pitchFamily="34" charset="0"/>
              </a:rPr>
              <a:t>To </a:t>
            </a:r>
            <a:r>
              <a:rPr lang="en-US" sz="2800" dirty="0">
                <a:latin typeface="Tahoma" pitchFamily="34" charset="0"/>
                <a:ea typeface="Tahoma" pitchFamily="34" charset="0"/>
                <a:cs typeface="Tahoma" pitchFamily="34" charset="0"/>
              </a:rPr>
              <a:t>execute this statement, we will need to fetch </a:t>
            </a:r>
            <a:r>
              <a:rPr lang="en-US" sz="2800" i="1" dirty="0" smtClean="0">
                <a:latin typeface="Tahoma" pitchFamily="34" charset="0"/>
                <a:ea typeface="Tahoma" pitchFamily="34" charset="0"/>
                <a:cs typeface="Tahoma" pitchFamily="34" charset="0"/>
              </a:rPr>
              <a:t>a</a:t>
            </a:r>
            <a:r>
              <a:rPr lang="en-US" sz="2800" dirty="0" smtClean="0">
                <a:latin typeface="Tahoma" pitchFamily="34" charset="0"/>
                <a:ea typeface="Tahoma" pitchFamily="34" charset="0"/>
                <a:cs typeface="Tahoma" pitchFamily="34" charset="0"/>
              </a:rPr>
              <a:t> </a:t>
            </a:r>
            <a:r>
              <a:rPr lang="en-US" sz="2800" dirty="0">
                <a:latin typeface="Tahoma" pitchFamily="34" charset="0"/>
                <a:ea typeface="Tahoma" pitchFamily="34" charset="0"/>
                <a:cs typeface="Tahoma" pitchFamily="34" charset="0"/>
              </a:rPr>
              <a:t>from memory, and write our result to </a:t>
            </a:r>
            <a:r>
              <a:rPr lang="en-US" sz="2800" i="1" dirty="0" smtClean="0">
                <a:latin typeface="Tahoma" pitchFamily="34" charset="0"/>
                <a:ea typeface="Tahoma" pitchFamily="34" charset="0"/>
                <a:cs typeface="Tahoma" pitchFamily="34" charset="0"/>
              </a:rPr>
              <a:t>b</a:t>
            </a:r>
            <a:r>
              <a:rPr lang="en-US" sz="2800" dirty="0" smtClean="0">
                <a:latin typeface="Tahoma" pitchFamily="34" charset="0"/>
                <a:ea typeface="Tahoma" pitchFamily="34" charset="0"/>
                <a:cs typeface="Tahoma" pitchFamily="34" charset="0"/>
              </a:rPr>
              <a:t>. </a:t>
            </a:r>
          </a:p>
          <a:p>
            <a:pPr marL="0" indent="0">
              <a:spcAft>
                <a:spcPts val="600"/>
              </a:spcAft>
              <a:buNone/>
            </a:pPr>
            <a:r>
              <a:rPr lang="en-US" sz="2800" dirty="0" smtClean="0">
                <a:latin typeface="Tahoma" pitchFamily="34" charset="0"/>
                <a:ea typeface="Tahoma" pitchFamily="34" charset="0"/>
                <a:cs typeface="Tahoma" pitchFamily="34" charset="0"/>
              </a:rPr>
              <a:t>That </a:t>
            </a:r>
            <a:r>
              <a:rPr lang="en-US" sz="2800" dirty="0">
                <a:latin typeface="Tahoma" pitchFamily="34" charset="0"/>
                <a:ea typeface="Tahoma" pitchFamily="34" charset="0"/>
                <a:cs typeface="Tahoma" pitchFamily="34" charset="0"/>
              </a:rPr>
              <a:t>means the instructions we generate need to have the addresses of </a:t>
            </a:r>
            <a:r>
              <a:rPr lang="en-US" sz="2800" i="1" dirty="0" smtClean="0">
                <a:latin typeface="Tahoma" pitchFamily="34" charset="0"/>
                <a:ea typeface="Tahoma" pitchFamily="34" charset="0"/>
                <a:cs typeface="Tahoma" pitchFamily="34" charset="0"/>
              </a:rPr>
              <a:t>a</a:t>
            </a:r>
            <a:r>
              <a:rPr lang="en-US" sz="2800" dirty="0" smtClean="0">
                <a:latin typeface="Tahoma" pitchFamily="34" charset="0"/>
                <a:ea typeface="Tahoma" pitchFamily="34" charset="0"/>
                <a:cs typeface="Tahoma" pitchFamily="34" charset="0"/>
              </a:rPr>
              <a:t> </a:t>
            </a:r>
            <a:r>
              <a:rPr lang="en-US" sz="2800" dirty="0">
                <a:latin typeface="Tahoma" pitchFamily="34" charset="0"/>
                <a:ea typeface="Tahoma" pitchFamily="34" charset="0"/>
                <a:cs typeface="Tahoma" pitchFamily="34" charset="0"/>
              </a:rPr>
              <a:t>and </a:t>
            </a:r>
            <a:r>
              <a:rPr lang="en-US" sz="2800" i="1" dirty="0" smtClean="0">
                <a:latin typeface="Tahoma" pitchFamily="34" charset="0"/>
                <a:ea typeface="Tahoma" pitchFamily="34" charset="0"/>
                <a:cs typeface="Tahoma" pitchFamily="34" charset="0"/>
              </a:rPr>
              <a:t>b</a:t>
            </a:r>
            <a:r>
              <a:rPr lang="en-US" sz="2800" dirty="0" smtClean="0">
                <a:latin typeface="Tahoma" pitchFamily="34" charset="0"/>
                <a:ea typeface="Tahoma" pitchFamily="34" charset="0"/>
                <a:cs typeface="Tahoma" pitchFamily="34" charset="0"/>
              </a:rPr>
              <a:t>, </a:t>
            </a:r>
            <a:r>
              <a:rPr lang="en-US" sz="2800" dirty="0">
                <a:latin typeface="Tahoma" pitchFamily="34" charset="0"/>
                <a:ea typeface="Tahoma" pitchFamily="34" charset="0"/>
                <a:cs typeface="Tahoma" pitchFamily="34" charset="0"/>
              </a:rPr>
              <a:t>and </a:t>
            </a:r>
            <a:r>
              <a:rPr lang="en-US" sz="2800" dirty="0" smtClean="0">
                <a:latin typeface="Tahoma" pitchFamily="34" charset="0"/>
                <a:ea typeface="Tahoma" pitchFamily="34" charset="0"/>
                <a:cs typeface="Tahoma" pitchFamily="34" charset="0"/>
              </a:rPr>
              <a:t>need </a:t>
            </a:r>
            <a:r>
              <a:rPr lang="en-US" sz="2800" dirty="0">
                <a:latin typeface="Tahoma" pitchFamily="34" charset="0"/>
                <a:ea typeface="Tahoma" pitchFamily="34" charset="0"/>
                <a:cs typeface="Tahoma" pitchFamily="34" charset="0"/>
              </a:rPr>
              <a:t>to read and write those addresses as appropriate. </a:t>
            </a:r>
          </a:p>
          <a:p>
            <a:pPr marL="0" indent="0">
              <a:spcAft>
                <a:spcPts val="600"/>
              </a:spcAft>
              <a:buNone/>
            </a:pPr>
            <a:r>
              <a:rPr lang="en-US" sz="2800" dirty="0">
                <a:latin typeface="Tahoma" pitchFamily="34" charset="0"/>
                <a:ea typeface="Tahoma" pitchFamily="34" charset="0"/>
                <a:cs typeface="Tahoma" pitchFamily="34" charset="0"/>
              </a:rPr>
              <a:t>The number </a:t>
            </a:r>
            <a:r>
              <a:rPr lang="en-US" sz="2800" dirty="0" smtClean="0">
                <a:latin typeface="Tahoma" pitchFamily="34" charset="0"/>
                <a:ea typeface="Tahoma" pitchFamily="34" charset="0"/>
                <a:cs typeface="Tahoma" pitchFamily="34" charset="0"/>
              </a:rPr>
              <a:t>10 is </a:t>
            </a:r>
            <a:r>
              <a:rPr lang="en-US" sz="2800" dirty="0">
                <a:latin typeface="Tahoma" pitchFamily="34" charset="0"/>
                <a:ea typeface="Tahoma" pitchFamily="34" charset="0"/>
                <a:cs typeface="Tahoma" pitchFamily="34" charset="0"/>
              </a:rPr>
              <a:t>an actual value appearing in the statement. So, our code needs to include </a:t>
            </a:r>
            <a:r>
              <a:rPr lang="en-US" sz="2800" dirty="0" smtClean="0">
                <a:latin typeface="Tahoma" pitchFamily="34" charset="0"/>
                <a:ea typeface="Tahoma" pitchFamily="34" charset="0"/>
                <a:cs typeface="Tahoma" pitchFamily="34" charset="0"/>
              </a:rPr>
              <a:t>10 </a:t>
            </a:r>
            <a:r>
              <a:rPr lang="en-US" sz="2800" dirty="0">
                <a:latin typeface="Tahoma" pitchFamily="34" charset="0"/>
                <a:ea typeface="Tahoma" pitchFamily="34" charset="0"/>
                <a:cs typeface="Tahoma" pitchFamily="34" charset="0"/>
              </a:rPr>
              <a:t>itself. </a:t>
            </a:r>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304800" y="224135"/>
            <a:ext cx="8534400" cy="507831"/>
          </a:xfrm>
          <a:prstGeom prst="rect">
            <a:avLst/>
          </a:prstGeom>
        </p:spPr>
        <p:txBody>
          <a:bodyPr wrap="square">
            <a:spAutoFit/>
          </a:bodyPr>
          <a:lstStyle/>
          <a:p>
            <a:r>
              <a:rPr lang="en-US" sz="2700" dirty="0">
                <a:latin typeface="Tahoma" pitchFamily="34" charset="0"/>
                <a:ea typeface="Tahoma" pitchFamily="34" charset="0"/>
                <a:cs typeface="Tahoma" pitchFamily="34" charset="0"/>
              </a:rPr>
              <a:t>Example of Immediate and </a:t>
            </a:r>
            <a:r>
              <a:rPr lang="en-US" sz="2700" dirty="0">
                <a:latin typeface="Tahoma" pitchFamily="34" charset="0"/>
                <a:ea typeface="Tahoma" pitchFamily="34" charset="0"/>
                <a:cs typeface="Tahoma" pitchFamily="34" charset="0"/>
              </a:rPr>
              <a:t>D</a:t>
            </a:r>
            <a:r>
              <a:rPr lang="en-US" sz="2700" dirty="0" smtClean="0">
                <a:latin typeface="Tahoma" pitchFamily="34" charset="0"/>
                <a:ea typeface="Tahoma" pitchFamily="34" charset="0"/>
                <a:cs typeface="Tahoma" pitchFamily="34" charset="0"/>
              </a:rPr>
              <a:t>irect </a:t>
            </a:r>
            <a:r>
              <a:rPr lang="en-US" sz="2700" dirty="0">
                <a:latin typeface="Tahoma" pitchFamily="34" charset="0"/>
                <a:ea typeface="Tahoma" pitchFamily="34" charset="0"/>
                <a:cs typeface="Tahoma" pitchFamily="34" charset="0"/>
              </a:rPr>
              <a:t>Addressing Modes</a:t>
            </a:r>
          </a:p>
        </p:txBody>
      </p:sp>
    </p:spTree>
    <p:extLst>
      <p:ext uri="{BB962C8B-B14F-4D97-AF65-F5344CB8AC3E}">
        <p14:creationId xmlns:p14="http://schemas.microsoft.com/office/powerpoint/2010/main" val="1357823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8229600" cy="5440363"/>
          </a:xfrm>
        </p:spPr>
        <p:txBody>
          <a:bodyPr>
            <a:noAutofit/>
          </a:bodyPr>
          <a:lstStyle/>
          <a:p>
            <a:r>
              <a:rPr lang="en-US" sz="2800" dirty="0" smtClean="0">
                <a:latin typeface="Tahoma" pitchFamily="34" charset="0"/>
                <a:ea typeface="Tahoma" pitchFamily="34" charset="0"/>
                <a:cs typeface="Tahoma" pitchFamily="34" charset="0"/>
              </a:rPr>
              <a:t>Defines </a:t>
            </a:r>
            <a:r>
              <a:rPr lang="en-US" sz="2800" dirty="0">
                <a:latin typeface="Tahoma" pitchFamily="34" charset="0"/>
                <a:ea typeface="Tahoma" pitchFamily="34" charset="0"/>
                <a:cs typeface="Tahoma" pitchFamily="34" charset="0"/>
              </a:rPr>
              <a:t>the layout of bits in an instruction </a:t>
            </a:r>
          </a:p>
          <a:p>
            <a:r>
              <a:rPr lang="en-US" sz="2800" dirty="0" smtClean="0">
                <a:latin typeface="Tahoma" pitchFamily="34" charset="0"/>
                <a:ea typeface="Tahoma" pitchFamily="34" charset="0"/>
                <a:cs typeface="Tahoma" pitchFamily="34" charset="0"/>
              </a:rPr>
              <a:t>Includes </a:t>
            </a:r>
            <a:r>
              <a:rPr lang="en-US" sz="2800" dirty="0" err="1">
                <a:latin typeface="Tahoma" pitchFamily="34" charset="0"/>
                <a:ea typeface="Tahoma" pitchFamily="34" charset="0"/>
                <a:cs typeface="Tahoma" pitchFamily="34" charset="0"/>
              </a:rPr>
              <a:t>opcode</a:t>
            </a:r>
            <a:r>
              <a:rPr lang="en-US" sz="2800" dirty="0">
                <a:latin typeface="Tahoma" pitchFamily="34" charset="0"/>
                <a:ea typeface="Tahoma" pitchFamily="34" charset="0"/>
                <a:cs typeface="Tahoma" pitchFamily="34" charset="0"/>
              </a:rPr>
              <a:t> and includes implicit or explicit operand(s) </a:t>
            </a:r>
          </a:p>
          <a:p>
            <a:r>
              <a:rPr lang="en-US" sz="2800" dirty="0" smtClean="0">
                <a:latin typeface="Tahoma" pitchFamily="34" charset="0"/>
                <a:ea typeface="Tahoma" pitchFamily="34" charset="0"/>
                <a:cs typeface="Tahoma" pitchFamily="34" charset="0"/>
              </a:rPr>
              <a:t>Usually </a:t>
            </a:r>
            <a:r>
              <a:rPr lang="en-US" sz="2800" dirty="0">
                <a:latin typeface="Tahoma" pitchFamily="34" charset="0"/>
                <a:ea typeface="Tahoma" pitchFamily="34" charset="0"/>
                <a:cs typeface="Tahoma" pitchFamily="34" charset="0"/>
              </a:rPr>
              <a:t>there are several instruction formats in an instruction set </a:t>
            </a:r>
          </a:p>
          <a:p>
            <a:r>
              <a:rPr lang="en-US" sz="2800" dirty="0" smtClean="0">
                <a:latin typeface="Tahoma" pitchFamily="34" charset="0"/>
                <a:ea typeface="Tahoma" pitchFamily="34" charset="0"/>
                <a:cs typeface="Tahoma" pitchFamily="34" charset="0"/>
              </a:rPr>
              <a:t>Huge </a:t>
            </a:r>
            <a:r>
              <a:rPr lang="en-US" sz="2800" dirty="0">
                <a:latin typeface="Tahoma" pitchFamily="34" charset="0"/>
                <a:ea typeface="Tahoma" pitchFamily="34" charset="0"/>
                <a:cs typeface="Tahoma" pitchFamily="34" charset="0"/>
              </a:rPr>
              <a:t>variety of instruction formats have been designed; they vary widely from processor to processor </a:t>
            </a:r>
          </a:p>
          <a:p>
            <a:pPr marL="0" indent="0">
              <a:spcAft>
                <a:spcPts val="1200"/>
              </a:spcAft>
              <a:buNone/>
            </a:pPr>
            <a:endParaRPr lang="en-US" sz="2800" dirty="0" smtClean="0">
              <a:latin typeface="Tahoma" pitchFamily="34" charset="0"/>
              <a:ea typeface="Tahoma" pitchFamily="34" charset="0"/>
              <a:cs typeface="Tahoma" pitchFamily="34" charset="0"/>
            </a:endParaRPr>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653374" y="135072"/>
            <a:ext cx="4876800" cy="584775"/>
          </a:xfrm>
          <a:prstGeom prst="rect">
            <a:avLst/>
          </a:prstGeom>
        </p:spPr>
        <p:txBody>
          <a:bodyPr wrap="square">
            <a:spAutoFit/>
          </a:bodyPr>
          <a:lstStyle/>
          <a:p>
            <a:pPr>
              <a:spcAft>
                <a:spcPts val="1200"/>
              </a:spcAft>
            </a:pPr>
            <a:r>
              <a:rPr lang="en-US" sz="3200" dirty="0">
                <a:latin typeface="Tahoma" pitchFamily="34" charset="0"/>
                <a:ea typeface="Tahoma" pitchFamily="34" charset="0"/>
                <a:cs typeface="Tahoma" pitchFamily="34" charset="0"/>
              </a:rPr>
              <a:t>Instruction </a:t>
            </a:r>
            <a:r>
              <a:rPr lang="en-US" sz="3200" dirty="0" smtClean="0">
                <a:latin typeface="Tahoma" pitchFamily="34" charset="0"/>
                <a:ea typeface="Tahoma" pitchFamily="34" charset="0"/>
                <a:cs typeface="Tahoma" pitchFamily="34" charset="0"/>
              </a:rPr>
              <a:t>Format</a:t>
            </a:r>
            <a:endParaRPr lang="en-US" sz="32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12237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701" y="838200"/>
            <a:ext cx="8229600" cy="6019800"/>
          </a:xfrm>
        </p:spPr>
        <p:txBody>
          <a:bodyPr>
            <a:normAutofit/>
          </a:bodyPr>
          <a:lstStyle/>
          <a:p>
            <a:pPr>
              <a:spcAft>
                <a:spcPts val="1200"/>
              </a:spcAft>
            </a:pPr>
            <a:r>
              <a:rPr lang="en-US" sz="2800" dirty="0" smtClean="0">
                <a:latin typeface="Tahoma" pitchFamily="34" charset="0"/>
                <a:ea typeface="Tahoma" pitchFamily="34" charset="0"/>
                <a:cs typeface="Tahoma" pitchFamily="34" charset="0"/>
              </a:rPr>
              <a:t>The memory cell pointed to by the address field contains the address of (pointer to) the operand </a:t>
            </a:r>
          </a:p>
          <a:p>
            <a:pPr>
              <a:spcAft>
                <a:spcPts val="600"/>
              </a:spcAft>
            </a:pPr>
            <a:r>
              <a:rPr lang="en-US" sz="2800" dirty="0" smtClean="0">
                <a:latin typeface="Tahoma" pitchFamily="34" charset="0"/>
                <a:ea typeface="Tahoma" pitchFamily="34" charset="0"/>
                <a:cs typeface="Tahoma" pitchFamily="34" charset="0"/>
              </a:rPr>
              <a:t>EA = (A)</a:t>
            </a:r>
          </a:p>
          <a:p>
            <a:pPr lvl="1">
              <a:spcBef>
                <a:spcPts val="0"/>
              </a:spcBef>
            </a:pPr>
            <a:r>
              <a:rPr lang="en-US" sz="2800" dirty="0" smtClean="0">
                <a:latin typeface="Tahoma" pitchFamily="34" charset="0"/>
                <a:ea typeface="Tahoma" pitchFamily="34" charset="0"/>
                <a:cs typeface="Tahoma" pitchFamily="34" charset="0"/>
              </a:rPr>
              <a:t>Look in A, find address in A and look there for the operand</a:t>
            </a:r>
          </a:p>
          <a:p>
            <a:pPr>
              <a:spcAft>
                <a:spcPts val="1200"/>
              </a:spcAft>
            </a:pPr>
            <a:r>
              <a:rPr lang="en-US" sz="2800" dirty="0" smtClean="0">
                <a:latin typeface="Tahoma" pitchFamily="34" charset="0"/>
                <a:ea typeface="Tahoma" pitchFamily="34" charset="0"/>
                <a:cs typeface="Tahoma" pitchFamily="34" charset="0"/>
              </a:rPr>
              <a:t>e.g. </a:t>
            </a:r>
            <a:r>
              <a:rPr lang="en-US" sz="2800" dirty="0" err="1" smtClean="0">
                <a:latin typeface="Tahoma" pitchFamily="34" charset="0"/>
                <a:ea typeface="Tahoma" pitchFamily="34" charset="0"/>
                <a:cs typeface="Tahoma" pitchFamily="34" charset="0"/>
              </a:rPr>
              <a:t>add_indirect</a:t>
            </a:r>
            <a:r>
              <a:rPr lang="en-US" sz="2800" dirty="0" smtClean="0">
                <a:latin typeface="Tahoma" pitchFamily="34" charset="0"/>
                <a:ea typeface="Tahoma" pitchFamily="34" charset="0"/>
                <a:cs typeface="Tahoma" pitchFamily="34" charset="0"/>
              </a:rPr>
              <a:t>(A)</a:t>
            </a:r>
          </a:p>
          <a:p>
            <a:pPr lvl="1"/>
            <a:r>
              <a:rPr lang="en-US" sz="2800" dirty="0" smtClean="0">
                <a:latin typeface="Tahoma" pitchFamily="34" charset="0"/>
                <a:ea typeface="Tahoma" pitchFamily="34" charset="0"/>
                <a:cs typeface="Tahoma" pitchFamily="34" charset="0"/>
              </a:rPr>
              <a:t>add contents of memory cell pointed to by contents of A to accumulator</a:t>
            </a:r>
          </a:p>
        </p:txBody>
      </p:sp>
      <p:cxnSp>
        <p:nvCxnSpPr>
          <p:cNvPr id="20" name="Straight Connector 19"/>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775701" y="178533"/>
            <a:ext cx="4635115" cy="523220"/>
          </a:xfrm>
          <a:prstGeom prst="rect">
            <a:avLst/>
          </a:prstGeom>
        </p:spPr>
        <p:txBody>
          <a:bodyPr wrap="none">
            <a:spAutoFit/>
          </a:bodyPr>
          <a:lstStyle/>
          <a:p>
            <a:pPr>
              <a:spcAft>
                <a:spcPts val="1200"/>
              </a:spcAft>
            </a:pPr>
            <a:r>
              <a:rPr lang="en-US" sz="2800" dirty="0">
                <a:latin typeface="Tahoma" pitchFamily="34" charset="0"/>
                <a:ea typeface="Tahoma" pitchFamily="34" charset="0"/>
                <a:cs typeface="Tahoma" pitchFamily="34" charset="0"/>
              </a:rPr>
              <a:t>Memory-Indirect Addressing</a:t>
            </a:r>
          </a:p>
        </p:txBody>
      </p:sp>
    </p:spTree>
    <p:extLst>
      <p:ext uri="{BB962C8B-B14F-4D97-AF65-F5344CB8AC3E}">
        <p14:creationId xmlns:p14="http://schemas.microsoft.com/office/powerpoint/2010/main" val="1341872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a:off x="7620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775701" y="178533"/>
            <a:ext cx="4635115" cy="523220"/>
          </a:xfrm>
          <a:prstGeom prst="rect">
            <a:avLst/>
          </a:prstGeom>
        </p:spPr>
        <p:txBody>
          <a:bodyPr wrap="none">
            <a:spAutoFit/>
          </a:bodyPr>
          <a:lstStyle/>
          <a:p>
            <a:pPr>
              <a:spcAft>
                <a:spcPts val="1200"/>
              </a:spcAft>
            </a:pPr>
            <a:r>
              <a:rPr lang="en-US" sz="2800" dirty="0">
                <a:latin typeface="Tahoma" pitchFamily="34" charset="0"/>
                <a:ea typeface="Tahoma" pitchFamily="34" charset="0"/>
                <a:cs typeface="Tahoma" pitchFamily="34" charset="0"/>
              </a:rPr>
              <a:t>Memory-Indirect Addressing</a:t>
            </a:r>
          </a:p>
        </p:txBody>
      </p:sp>
      <p:sp>
        <p:nvSpPr>
          <p:cNvPr id="21" name="Content Placeholder 2"/>
          <p:cNvSpPr txBox="1">
            <a:spLocks/>
          </p:cNvSpPr>
          <p:nvPr/>
        </p:nvSpPr>
        <p:spPr>
          <a:xfrm>
            <a:off x="817528" y="2085066"/>
            <a:ext cx="8229600" cy="594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endParaRPr lang="en-US" sz="2400" dirty="0" smtClean="0">
              <a:latin typeface="Tahoma" pitchFamily="34" charset="0"/>
              <a:ea typeface="Tahoma" pitchFamily="34" charset="0"/>
              <a:cs typeface="Tahoma" pitchFamily="34" charset="0"/>
            </a:endParaRPr>
          </a:p>
        </p:txBody>
      </p:sp>
      <p:sp>
        <p:nvSpPr>
          <p:cNvPr id="12" name="Rectangle 11"/>
          <p:cNvSpPr/>
          <p:nvPr/>
        </p:nvSpPr>
        <p:spPr>
          <a:xfrm>
            <a:off x="775701" y="720000"/>
            <a:ext cx="8271427" cy="2923877"/>
          </a:xfrm>
          <a:prstGeom prst="rect">
            <a:avLst/>
          </a:prstGeom>
        </p:spPr>
        <p:txBody>
          <a:bodyPr wrap="square">
            <a:spAutoFit/>
          </a:bodyPr>
          <a:lstStyle/>
          <a:p>
            <a:pPr>
              <a:spcAft>
                <a:spcPts val="600"/>
              </a:spcAft>
            </a:pPr>
            <a:r>
              <a:rPr lang="en-US" sz="2400" dirty="0">
                <a:latin typeface="Tahoma" pitchFamily="34" charset="0"/>
                <a:ea typeface="Tahoma" pitchFamily="34" charset="0"/>
                <a:cs typeface="Tahoma" pitchFamily="34" charset="0"/>
              </a:rPr>
              <a:t>Advantages:</a:t>
            </a:r>
          </a:p>
          <a:p>
            <a:pPr lvl="1">
              <a:spcBef>
                <a:spcPts val="0"/>
              </a:spcBef>
              <a:spcAft>
                <a:spcPts val="600"/>
              </a:spcAft>
            </a:pPr>
            <a:r>
              <a:rPr lang="en-US" sz="2400" dirty="0">
                <a:latin typeface="Tahoma" pitchFamily="34" charset="0"/>
                <a:ea typeface="Tahoma" pitchFamily="34" charset="0"/>
                <a:cs typeface="Tahoma" pitchFamily="34" charset="0"/>
              </a:rPr>
              <a:t>Large address space</a:t>
            </a:r>
          </a:p>
          <a:p>
            <a:pPr lvl="1">
              <a:spcBef>
                <a:spcPts val="0"/>
              </a:spcBef>
              <a:spcAft>
                <a:spcPts val="600"/>
              </a:spcAft>
            </a:pPr>
            <a:r>
              <a:rPr lang="en-US" sz="2400" dirty="0">
                <a:latin typeface="Tahoma" pitchFamily="34" charset="0"/>
                <a:ea typeface="Tahoma" pitchFamily="34" charset="0"/>
                <a:cs typeface="Tahoma" pitchFamily="34" charset="0"/>
              </a:rPr>
              <a:t>2</a:t>
            </a:r>
            <a:r>
              <a:rPr lang="en-US" sz="2400" baseline="30000" dirty="0">
                <a:latin typeface="Tahoma" pitchFamily="34" charset="0"/>
                <a:ea typeface="Tahoma" pitchFamily="34" charset="0"/>
                <a:cs typeface="Tahoma" pitchFamily="34" charset="0"/>
              </a:rPr>
              <a:t>n</a:t>
            </a:r>
            <a:r>
              <a:rPr lang="en-US" sz="2400" dirty="0">
                <a:latin typeface="Tahoma" pitchFamily="34" charset="0"/>
                <a:ea typeface="Tahoma" pitchFamily="34" charset="0"/>
                <a:cs typeface="Tahoma" pitchFamily="34" charset="0"/>
              </a:rPr>
              <a:t> where n = word length</a:t>
            </a:r>
          </a:p>
          <a:p>
            <a:pPr lvl="1">
              <a:spcBef>
                <a:spcPts val="0"/>
              </a:spcBef>
              <a:spcAft>
                <a:spcPts val="600"/>
              </a:spcAft>
            </a:pPr>
            <a:r>
              <a:rPr lang="en-US" sz="2400" dirty="0">
                <a:latin typeface="Tahoma" pitchFamily="34" charset="0"/>
                <a:ea typeface="Tahoma" pitchFamily="34" charset="0"/>
                <a:cs typeface="Tahoma" pitchFamily="34" charset="0"/>
              </a:rPr>
              <a:t>May be nested, multilevel, cascaded</a:t>
            </a:r>
          </a:p>
          <a:p>
            <a:pPr>
              <a:spcBef>
                <a:spcPts val="1200"/>
              </a:spcBef>
              <a:spcAft>
                <a:spcPts val="600"/>
              </a:spcAft>
            </a:pPr>
            <a:r>
              <a:rPr lang="en-US" sz="2400" dirty="0">
                <a:latin typeface="Tahoma" pitchFamily="34" charset="0"/>
                <a:ea typeface="Tahoma" pitchFamily="34" charset="0"/>
                <a:cs typeface="Tahoma" pitchFamily="34" charset="0"/>
              </a:rPr>
              <a:t>Disadvantage</a:t>
            </a:r>
          </a:p>
          <a:p>
            <a:pPr lvl="1">
              <a:spcBef>
                <a:spcPts val="0"/>
              </a:spcBef>
              <a:spcAft>
                <a:spcPts val="600"/>
              </a:spcAft>
            </a:pPr>
            <a:r>
              <a:rPr lang="en-US" sz="2400" dirty="0">
                <a:latin typeface="Tahoma" pitchFamily="34" charset="0"/>
                <a:ea typeface="Tahoma" pitchFamily="34" charset="0"/>
                <a:cs typeface="Tahoma" pitchFamily="34" charset="0"/>
              </a:rPr>
              <a:t>Multiple memory accesses; hence, slower</a:t>
            </a:r>
          </a:p>
        </p:txBody>
      </p:sp>
    </p:spTree>
    <p:extLst>
      <p:ext uri="{BB962C8B-B14F-4D97-AF65-F5344CB8AC3E}">
        <p14:creationId xmlns:p14="http://schemas.microsoft.com/office/powerpoint/2010/main" val="1907249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31800" y="5692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68" name="Rectangle 4"/>
          <p:cNvSpPr>
            <a:spLocks noGrp="1" noChangeArrowheads="1"/>
          </p:cNvSpPr>
          <p:nvPr>
            <p:ph type="title"/>
          </p:nvPr>
        </p:nvSpPr>
        <p:spPr>
          <a:xfrm>
            <a:off x="410029" y="195083"/>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Indirect </a:t>
            </a:r>
            <a:r>
              <a:rPr lang="en-US" altLang="en-US" sz="3200" dirty="0" smtClean="0">
                <a:latin typeface="Tahoma" panose="020B0604030504040204" pitchFamily="34" charset="0"/>
                <a:ea typeface="Tahoma" panose="020B0604030504040204" pitchFamily="34" charset="0"/>
                <a:cs typeface="Tahoma" panose="020B0604030504040204" pitchFamily="34" charset="0"/>
              </a:rPr>
              <a:t>Addressing</a:t>
            </a:r>
            <a:endParaRPr lang="en-US" altLang="en-US" sz="3200" dirty="0" smtClean="0">
              <a:latin typeface="Tahoma" panose="020B0604030504040204" pitchFamily="34" charset="0"/>
              <a:ea typeface="Tahoma" panose="020B0604030504040204" pitchFamily="34" charset="0"/>
              <a:cs typeface="Tahoma" panose="020B0604030504040204" pitchFamily="34" charset="0"/>
            </a:endParaRPr>
          </a:p>
        </p:txBody>
      </p:sp>
      <p:grpSp>
        <p:nvGrpSpPr>
          <p:cNvPr id="11269" name="Group 8"/>
          <p:cNvGrpSpPr>
            <a:grpSpLocks/>
          </p:cNvGrpSpPr>
          <p:nvPr/>
        </p:nvGrpSpPr>
        <p:grpSpPr bwMode="auto">
          <a:xfrm>
            <a:off x="533400" y="1828800"/>
            <a:ext cx="4722813" cy="604838"/>
            <a:chOff x="336" y="1490"/>
            <a:chExt cx="2975" cy="381"/>
          </a:xfrm>
        </p:grpSpPr>
        <p:sp>
          <p:nvSpPr>
            <p:cNvPr id="11283" name="Rectangle 6"/>
            <p:cNvSpPr>
              <a:spLocks noChangeArrowheads="1"/>
            </p:cNvSpPr>
            <p:nvPr/>
          </p:nvSpPr>
          <p:spPr bwMode="auto">
            <a:xfrm>
              <a:off x="336" y="1490"/>
              <a:ext cx="2975" cy="3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84" name="Line 7"/>
            <p:cNvSpPr>
              <a:spLocks noChangeShapeType="1"/>
            </p:cNvSpPr>
            <p:nvPr/>
          </p:nvSpPr>
          <p:spPr bwMode="auto">
            <a:xfrm>
              <a:off x="960" y="1495"/>
              <a:ext cx="0" cy="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70" name="Rectangle 9"/>
          <p:cNvSpPr>
            <a:spLocks noChangeArrowheads="1"/>
          </p:cNvSpPr>
          <p:nvPr/>
        </p:nvSpPr>
        <p:spPr bwMode="auto">
          <a:xfrm>
            <a:off x="2667000" y="1905000"/>
            <a:ext cx="1477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Address A</a:t>
            </a:r>
          </a:p>
        </p:txBody>
      </p:sp>
      <p:sp>
        <p:nvSpPr>
          <p:cNvPr id="11271" name="Rectangle 10"/>
          <p:cNvSpPr>
            <a:spLocks noChangeArrowheads="1"/>
          </p:cNvSpPr>
          <p:nvPr/>
        </p:nvSpPr>
        <p:spPr bwMode="auto">
          <a:xfrm>
            <a:off x="457200" y="1905000"/>
            <a:ext cx="11287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Opcode</a:t>
            </a:r>
          </a:p>
        </p:txBody>
      </p:sp>
      <p:sp>
        <p:nvSpPr>
          <p:cNvPr id="11272" name="Rectangle 11"/>
          <p:cNvSpPr>
            <a:spLocks noChangeArrowheads="1"/>
          </p:cNvSpPr>
          <p:nvPr/>
        </p:nvSpPr>
        <p:spPr bwMode="auto">
          <a:xfrm>
            <a:off x="2209800" y="1371600"/>
            <a:ext cx="15001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Instruction</a:t>
            </a:r>
          </a:p>
        </p:txBody>
      </p:sp>
      <p:sp>
        <p:nvSpPr>
          <p:cNvPr id="11273" name="Rectangle 12"/>
          <p:cNvSpPr>
            <a:spLocks noChangeArrowheads="1"/>
          </p:cNvSpPr>
          <p:nvPr/>
        </p:nvSpPr>
        <p:spPr bwMode="auto">
          <a:xfrm>
            <a:off x="5486400" y="2743200"/>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4" name="Rectangle 13"/>
          <p:cNvSpPr>
            <a:spLocks noChangeArrowheads="1"/>
          </p:cNvSpPr>
          <p:nvPr/>
        </p:nvSpPr>
        <p:spPr bwMode="auto">
          <a:xfrm>
            <a:off x="5486400" y="3429000"/>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5" name="Rectangle 14"/>
          <p:cNvSpPr>
            <a:spLocks noChangeArrowheads="1"/>
          </p:cNvSpPr>
          <p:nvPr/>
        </p:nvSpPr>
        <p:spPr bwMode="auto">
          <a:xfrm>
            <a:off x="5486400" y="4114800"/>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6" name="Rectangle 15"/>
          <p:cNvSpPr>
            <a:spLocks noChangeArrowheads="1"/>
          </p:cNvSpPr>
          <p:nvPr/>
        </p:nvSpPr>
        <p:spPr bwMode="auto">
          <a:xfrm>
            <a:off x="5486400" y="4800600"/>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7" name="Rectangle 16"/>
          <p:cNvSpPr>
            <a:spLocks noChangeArrowheads="1"/>
          </p:cNvSpPr>
          <p:nvPr/>
        </p:nvSpPr>
        <p:spPr bwMode="auto">
          <a:xfrm>
            <a:off x="5486400" y="5486400"/>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8" name="Rectangle 17"/>
          <p:cNvSpPr>
            <a:spLocks noChangeArrowheads="1"/>
          </p:cNvSpPr>
          <p:nvPr/>
        </p:nvSpPr>
        <p:spPr bwMode="auto">
          <a:xfrm>
            <a:off x="6019800" y="2209800"/>
            <a:ext cx="1230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Memory</a:t>
            </a:r>
          </a:p>
        </p:txBody>
      </p:sp>
      <p:sp>
        <p:nvSpPr>
          <p:cNvPr id="11279" name="Rectangle 18"/>
          <p:cNvSpPr>
            <a:spLocks noChangeArrowheads="1"/>
          </p:cNvSpPr>
          <p:nvPr/>
        </p:nvSpPr>
        <p:spPr bwMode="auto">
          <a:xfrm>
            <a:off x="6172200" y="4267200"/>
            <a:ext cx="1230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Operand</a:t>
            </a:r>
          </a:p>
        </p:txBody>
      </p:sp>
      <p:sp>
        <p:nvSpPr>
          <p:cNvPr id="11280" name="Freeform 19"/>
          <p:cNvSpPr>
            <a:spLocks/>
          </p:cNvSpPr>
          <p:nvPr/>
        </p:nvSpPr>
        <p:spPr bwMode="auto">
          <a:xfrm>
            <a:off x="2895600" y="2435225"/>
            <a:ext cx="2590800" cy="650875"/>
          </a:xfrm>
          <a:custGeom>
            <a:avLst/>
            <a:gdLst>
              <a:gd name="T0" fmla="*/ 0 w 1632"/>
              <a:gd name="T1" fmla="*/ 0 h 410"/>
              <a:gd name="T2" fmla="*/ 0 w 1632"/>
              <a:gd name="T3" fmla="*/ 649288 h 410"/>
              <a:gd name="T4" fmla="*/ 2589213 w 1632"/>
              <a:gd name="T5" fmla="*/ 649288 h 410"/>
              <a:gd name="T6" fmla="*/ 0 60000 65536"/>
              <a:gd name="T7" fmla="*/ 0 60000 65536"/>
              <a:gd name="T8" fmla="*/ 0 60000 65536"/>
            </a:gdLst>
            <a:ahLst/>
            <a:cxnLst>
              <a:cxn ang="T6">
                <a:pos x="T0" y="T1"/>
              </a:cxn>
              <a:cxn ang="T7">
                <a:pos x="T2" y="T3"/>
              </a:cxn>
              <a:cxn ang="T8">
                <a:pos x="T4" y="T5"/>
              </a:cxn>
            </a:cxnLst>
            <a:rect l="0" t="0" r="r" b="b"/>
            <a:pathLst>
              <a:path w="1632" h="410">
                <a:moveTo>
                  <a:pt x="0" y="0"/>
                </a:moveTo>
                <a:lnTo>
                  <a:pt x="0" y="409"/>
                </a:lnTo>
                <a:lnTo>
                  <a:pt x="1631" y="409"/>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1" name="Rectangle 20"/>
          <p:cNvSpPr>
            <a:spLocks noChangeArrowheads="1"/>
          </p:cNvSpPr>
          <p:nvPr/>
        </p:nvSpPr>
        <p:spPr bwMode="auto">
          <a:xfrm>
            <a:off x="5564188" y="2894013"/>
            <a:ext cx="243046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Pointer to operand</a:t>
            </a:r>
          </a:p>
        </p:txBody>
      </p:sp>
      <p:sp>
        <p:nvSpPr>
          <p:cNvPr id="11282" name="Freeform 21"/>
          <p:cNvSpPr>
            <a:spLocks/>
          </p:cNvSpPr>
          <p:nvPr/>
        </p:nvSpPr>
        <p:spPr bwMode="auto">
          <a:xfrm>
            <a:off x="8075613" y="3084513"/>
            <a:ext cx="230187" cy="1373187"/>
          </a:xfrm>
          <a:custGeom>
            <a:avLst/>
            <a:gdLst>
              <a:gd name="T0" fmla="*/ 0 w 145"/>
              <a:gd name="T1" fmla="*/ 0 h 865"/>
              <a:gd name="T2" fmla="*/ 228600 w 145"/>
              <a:gd name="T3" fmla="*/ 0 h 865"/>
              <a:gd name="T4" fmla="*/ 228600 w 145"/>
              <a:gd name="T5" fmla="*/ 1371600 h 865"/>
              <a:gd name="T6" fmla="*/ 1587 w 145"/>
              <a:gd name="T7" fmla="*/ 1371600 h 8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865">
                <a:moveTo>
                  <a:pt x="0" y="0"/>
                </a:moveTo>
                <a:lnTo>
                  <a:pt x="144" y="0"/>
                </a:lnTo>
                <a:lnTo>
                  <a:pt x="144" y="864"/>
                </a:lnTo>
                <a:lnTo>
                  <a:pt x="1" y="864"/>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1" name="Straight Connector 20"/>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 y="685800"/>
            <a:ext cx="8839200" cy="5601533"/>
          </a:xfrm>
          <a:prstGeom prst="rect">
            <a:avLst/>
          </a:prstGeom>
        </p:spPr>
        <p:txBody>
          <a:bodyPr wrap="square">
            <a:spAutoFit/>
          </a:bodyPr>
          <a:lstStyle/>
          <a:p>
            <a:r>
              <a:rPr lang="en-US" sz="2400" dirty="0" smtClean="0">
                <a:latin typeface="Tahoma" pitchFamily="34" charset="0"/>
                <a:ea typeface="Tahoma" pitchFamily="34" charset="0"/>
                <a:cs typeface="Tahoma" pitchFamily="34" charset="0"/>
              </a:rPr>
              <a:t>for </a:t>
            </a:r>
            <a:r>
              <a:rPr lang="en-US" sz="2400" dirty="0">
                <a:latin typeface="Tahoma" pitchFamily="34" charset="0"/>
                <a:ea typeface="Tahoma" pitchFamily="34" charset="0"/>
                <a:cs typeface="Tahoma" pitchFamily="34" charset="0"/>
              </a:rPr>
              <a:t>the following </a:t>
            </a:r>
            <a:r>
              <a:rPr lang="en-US" sz="2400" dirty="0" smtClean="0">
                <a:latin typeface="Tahoma" pitchFamily="34" charset="0"/>
                <a:ea typeface="Tahoma" pitchFamily="34" charset="0"/>
                <a:cs typeface="Tahoma" pitchFamily="34" charset="0"/>
              </a:rPr>
              <a:t>example, </a:t>
            </a:r>
            <a:r>
              <a:rPr lang="en-US" sz="2400" dirty="0">
                <a:latin typeface="Tahoma" pitchFamily="34" charset="0"/>
                <a:ea typeface="Tahoma" pitchFamily="34" charset="0"/>
                <a:cs typeface="Tahoma" pitchFamily="34" charset="0"/>
              </a:rPr>
              <a:t>assume an accumulator machine structure and that an add instruction is stored in memory, beginning at location 12 </a:t>
            </a:r>
          </a:p>
          <a:p>
            <a:r>
              <a:rPr lang="en-US" sz="2000" dirty="0" smtClean="0">
                <a:latin typeface="Tahoma" pitchFamily="34" charset="0"/>
                <a:ea typeface="Tahoma" pitchFamily="34" charset="0"/>
                <a:cs typeface="Tahoma" pitchFamily="34" charset="0"/>
              </a:rPr>
              <a:t>                                       memory </a:t>
            </a:r>
            <a:endParaRPr lang="en-US" sz="2000" dirty="0">
              <a:latin typeface="Tahoma" pitchFamily="34" charset="0"/>
              <a:ea typeface="Tahoma" pitchFamily="34" charset="0"/>
              <a:cs typeface="Tahoma" pitchFamily="34" charset="0"/>
            </a:endParaRPr>
          </a:p>
          <a:p>
            <a:r>
              <a:rPr lang="en-US" sz="2000" dirty="0">
                <a:latin typeface="Tahoma" pitchFamily="34" charset="0"/>
                <a:ea typeface="Tahoma" pitchFamily="34" charset="0"/>
                <a:cs typeface="Tahoma" pitchFamily="34" charset="0"/>
              </a:rPr>
              <a:t>assembly </a:t>
            </a:r>
            <a:r>
              <a:rPr lang="en-US" sz="2000" dirty="0" err="1" smtClean="0">
                <a:latin typeface="Tahoma" pitchFamily="34" charset="0"/>
                <a:ea typeface="Tahoma" pitchFamily="34" charset="0"/>
                <a:cs typeface="Tahoma" pitchFamily="34" charset="0"/>
              </a:rPr>
              <a:t>lang</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addr</a:t>
            </a:r>
            <a:r>
              <a:rPr lang="en-US" sz="2000" dirty="0" smtClean="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contents 	    hardware </a:t>
            </a:r>
            <a:r>
              <a:rPr lang="en-US" sz="2000" dirty="0">
                <a:latin typeface="Tahoma" pitchFamily="34" charset="0"/>
                <a:ea typeface="Tahoma" pitchFamily="34" charset="0"/>
                <a:cs typeface="Tahoma" pitchFamily="34" charset="0"/>
              </a:rPr>
              <a:t>actions </a:t>
            </a:r>
          </a:p>
          <a:p>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   ----------- 	   ----------------------- </a:t>
            </a:r>
            <a:endParaRPr lang="en-US" sz="2000" dirty="0">
              <a:latin typeface="Tahoma" pitchFamily="34" charset="0"/>
              <a:ea typeface="Tahoma" pitchFamily="34" charset="0"/>
              <a:cs typeface="Tahoma" pitchFamily="34" charset="0"/>
            </a:endParaRPr>
          </a:p>
          <a:p>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 </a:t>
            </a:r>
            <a:endParaRPr lang="en-US" sz="2000" dirty="0">
              <a:latin typeface="Tahoma" pitchFamily="34" charset="0"/>
              <a:ea typeface="Tahoma" pitchFamily="34" charset="0"/>
              <a:cs typeface="Tahoma" pitchFamily="34" charset="0"/>
            </a:endParaRPr>
          </a:p>
          <a:p>
            <a:r>
              <a:rPr lang="en-US" sz="2000" dirty="0" err="1">
                <a:latin typeface="Tahoma" pitchFamily="34" charset="0"/>
                <a:ea typeface="Tahoma" pitchFamily="34" charset="0"/>
                <a:cs typeface="Tahoma" pitchFamily="34" charset="0"/>
              </a:rPr>
              <a:t>add_indirect</a:t>
            </a:r>
            <a:r>
              <a:rPr lang="en-US" sz="2000" dirty="0">
                <a:latin typeface="Tahoma" pitchFamily="34" charset="0"/>
                <a:ea typeface="Tahoma" pitchFamily="34" charset="0"/>
                <a:cs typeface="Tahoma" pitchFamily="34" charset="0"/>
              </a:rPr>
              <a:t>(</a:t>
            </a:r>
            <a:r>
              <a:rPr lang="en-US" sz="2000" dirty="0" err="1">
                <a:latin typeface="Tahoma" pitchFamily="34" charset="0"/>
                <a:ea typeface="Tahoma" pitchFamily="34" charset="0"/>
                <a:cs typeface="Tahoma" pitchFamily="34" charset="0"/>
              </a:rPr>
              <a:t>ptr</a:t>
            </a:r>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12 	| </a:t>
            </a:r>
            <a:r>
              <a:rPr lang="en-US" sz="2000" dirty="0">
                <a:latin typeface="Tahoma" pitchFamily="34" charset="0"/>
                <a:ea typeface="Tahoma" pitchFamily="34" charset="0"/>
                <a:cs typeface="Tahoma" pitchFamily="34" charset="0"/>
              </a:rPr>
              <a:t>42 | </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acc</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acc</a:t>
            </a:r>
            <a:r>
              <a:rPr lang="en-US" sz="2000" dirty="0" smtClean="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memory[memory[36</a:t>
            </a:r>
            <a:r>
              <a:rPr lang="en-US" sz="2000" dirty="0">
                <a:latin typeface="Tahoma" pitchFamily="34" charset="0"/>
                <a:ea typeface="Tahoma" pitchFamily="34" charset="0"/>
                <a:cs typeface="Tahoma" pitchFamily="34" charset="0"/>
              </a:rPr>
              <a:t>]] </a:t>
            </a:r>
          </a:p>
          <a:p>
            <a:r>
              <a:rPr lang="en-US" sz="2000" dirty="0" smtClean="0">
                <a:latin typeface="Tahoma" pitchFamily="34" charset="0"/>
                <a:ea typeface="Tahoma" pitchFamily="34" charset="0"/>
                <a:cs typeface="Tahoma" pitchFamily="34" charset="0"/>
              </a:rPr>
              <a:t>			  13 	| </a:t>
            </a:r>
            <a:r>
              <a:rPr lang="en-US" sz="2000" dirty="0">
                <a:latin typeface="Tahoma" pitchFamily="34" charset="0"/>
                <a:ea typeface="Tahoma" pitchFamily="34" charset="0"/>
                <a:cs typeface="Tahoma" pitchFamily="34" charset="0"/>
              </a:rPr>
              <a:t>36 | </a:t>
            </a:r>
            <a:r>
              <a:rPr lang="en-US" sz="2000" dirty="0" smtClean="0">
                <a:latin typeface="Tahoma" pitchFamily="34" charset="0"/>
                <a:ea typeface="Tahoma" pitchFamily="34" charset="0"/>
                <a:cs typeface="Tahoma" pitchFamily="34" charset="0"/>
              </a:rPr>
              <a:t>         = </a:t>
            </a:r>
            <a:r>
              <a:rPr lang="en-US" sz="2000" dirty="0" err="1">
                <a:latin typeface="Tahoma" pitchFamily="34" charset="0"/>
                <a:ea typeface="Tahoma" pitchFamily="34" charset="0"/>
                <a:cs typeface="Tahoma" pitchFamily="34" charset="0"/>
              </a:rPr>
              <a:t>acc</a:t>
            </a:r>
            <a:r>
              <a:rPr lang="en-US" sz="2000" dirty="0">
                <a:latin typeface="Tahoma" pitchFamily="34" charset="0"/>
                <a:ea typeface="Tahoma" pitchFamily="34" charset="0"/>
                <a:cs typeface="Tahoma" pitchFamily="34" charset="0"/>
              </a:rPr>
              <a:t> + memory[24] </a:t>
            </a:r>
          </a:p>
          <a:p>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            </a:t>
            </a:r>
            <a:endParaRPr lang="en-US" sz="2000" dirty="0">
              <a:latin typeface="Tahoma" pitchFamily="34" charset="0"/>
              <a:ea typeface="Tahoma" pitchFamily="34" charset="0"/>
              <a:cs typeface="Tahoma" pitchFamily="34" charset="0"/>
            </a:endParaRPr>
          </a:p>
          <a:p>
            <a:r>
              <a:rPr lang="en-US" sz="2000" dirty="0">
                <a:latin typeface="Tahoma" pitchFamily="34" charset="0"/>
                <a:ea typeface="Tahoma" pitchFamily="34" charset="0"/>
                <a:cs typeface="Tahoma" pitchFamily="34" charset="0"/>
              </a:rPr>
              <a:t>word(one,1) </a:t>
            </a:r>
            <a:r>
              <a:rPr lang="en-US" sz="2000" dirty="0" smtClean="0">
                <a:latin typeface="Tahoma" pitchFamily="34" charset="0"/>
                <a:ea typeface="Tahoma" pitchFamily="34" charset="0"/>
                <a:cs typeface="Tahoma" pitchFamily="34" charset="0"/>
              </a:rPr>
              <a:t>		  24 	| </a:t>
            </a:r>
            <a:r>
              <a:rPr lang="en-US" sz="2000" dirty="0">
                <a:latin typeface="Tahoma" pitchFamily="34" charset="0"/>
                <a:ea typeface="Tahoma" pitchFamily="34" charset="0"/>
                <a:cs typeface="Tahoma" pitchFamily="34" charset="0"/>
              </a:rPr>
              <a:t>1 | </a:t>
            </a:r>
            <a:r>
              <a:rPr lang="en-US" sz="2000" dirty="0" smtClean="0">
                <a:latin typeface="Tahoma" pitchFamily="34" charset="0"/>
                <a:ea typeface="Tahoma" pitchFamily="34" charset="0"/>
                <a:cs typeface="Tahoma" pitchFamily="34" charset="0"/>
              </a:rPr>
              <a:t>	      = </a:t>
            </a:r>
            <a:r>
              <a:rPr lang="en-US" sz="2000" dirty="0" err="1">
                <a:latin typeface="Tahoma" pitchFamily="34" charset="0"/>
                <a:ea typeface="Tahoma" pitchFamily="34" charset="0"/>
                <a:cs typeface="Tahoma" pitchFamily="34" charset="0"/>
              </a:rPr>
              <a:t>acc</a:t>
            </a:r>
            <a:r>
              <a:rPr lang="en-US" sz="2000" dirty="0">
                <a:latin typeface="Tahoma" pitchFamily="34" charset="0"/>
                <a:ea typeface="Tahoma" pitchFamily="34" charset="0"/>
                <a:cs typeface="Tahoma" pitchFamily="34" charset="0"/>
              </a:rPr>
              <a:t> + 1 </a:t>
            </a:r>
          </a:p>
          <a:p>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 </a:t>
            </a:r>
          </a:p>
          <a:p>
            <a:r>
              <a:rPr lang="en-US" sz="2000" dirty="0" smtClean="0">
                <a:latin typeface="Tahoma" pitchFamily="34" charset="0"/>
                <a:ea typeface="Tahoma" pitchFamily="34" charset="0"/>
                <a:cs typeface="Tahoma" pitchFamily="34" charset="0"/>
              </a:rPr>
              <a:t>word(</a:t>
            </a:r>
            <a:r>
              <a:rPr lang="en-US" sz="2000" dirty="0" err="1" smtClean="0">
                <a:latin typeface="Tahoma" pitchFamily="34" charset="0"/>
                <a:ea typeface="Tahoma" pitchFamily="34" charset="0"/>
                <a:cs typeface="Tahoma" pitchFamily="34" charset="0"/>
              </a:rPr>
              <a:t>ptr,one</a:t>
            </a:r>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36      | </a:t>
            </a:r>
            <a:r>
              <a:rPr lang="en-US" sz="2000" dirty="0">
                <a:latin typeface="Tahoma" pitchFamily="34" charset="0"/>
                <a:ea typeface="Tahoma" pitchFamily="34" charset="0"/>
                <a:cs typeface="Tahoma" pitchFamily="34" charset="0"/>
              </a:rPr>
              <a:t>24 | </a:t>
            </a:r>
            <a:r>
              <a:rPr lang="en-US" sz="2000" dirty="0" smtClean="0">
                <a:latin typeface="Tahoma" pitchFamily="34" charset="0"/>
                <a:ea typeface="Tahoma" pitchFamily="34" charset="0"/>
                <a:cs typeface="Tahoma" pitchFamily="34" charset="0"/>
              </a:rPr>
              <a:t>	effective </a:t>
            </a:r>
            <a:r>
              <a:rPr lang="en-US" sz="2000" dirty="0">
                <a:latin typeface="Tahoma" pitchFamily="34" charset="0"/>
                <a:ea typeface="Tahoma" pitchFamily="34" charset="0"/>
                <a:cs typeface="Tahoma" pitchFamily="34" charset="0"/>
              </a:rPr>
              <a:t>address = 24 </a:t>
            </a:r>
          </a:p>
          <a:p>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 </a:t>
            </a:r>
            <a:endParaRPr lang="en-US" sz="2000" dirty="0">
              <a:latin typeface="Tahoma" pitchFamily="34" charset="0"/>
              <a:ea typeface="Tahoma" pitchFamily="34" charset="0"/>
              <a:cs typeface="Tahoma" pitchFamily="34" charset="0"/>
            </a:endParaRPr>
          </a:p>
          <a:p>
            <a:endParaRPr lang="en-US" sz="2200" dirty="0" smtClean="0">
              <a:latin typeface="Tahoma" pitchFamily="34" charset="0"/>
              <a:ea typeface="Tahoma" pitchFamily="34" charset="0"/>
              <a:cs typeface="Tahoma" pitchFamily="34" charset="0"/>
            </a:endParaRPr>
          </a:p>
          <a:p>
            <a:r>
              <a:rPr lang="en-US" sz="2200" dirty="0" smtClean="0">
                <a:latin typeface="Tahoma" pitchFamily="34" charset="0"/>
                <a:ea typeface="Tahoma" pitchFamily="34" charset="0"/>
                <a:cs typeface="Tahoma" pitchFamily="34" charset="0"/>
              </a:rPr>
              <a:t>the </a:t>
            </a:r>
            <a:r>
              <a:rPr lang="en-US" sz="2200" dirty="0">
                <a:latin typeface="Tahoma" pitchFamily="34" charset="0"/>
                <a:ea typeface="Tahoma" pitchFamily="34" charset="0"/>
                <a:cs typeface="Tahoma" pitchFamily="34" charset="0"/>
              </a:rPr>
              <a:t>address included in the instruction is that of a pointer, that is, a word that holds another address </a:t>
            </a:r>
          </a:p>
        </p:txBody>
      </p:sp>
      <p:cxnSp>
        <p:nvCxnSpPr>
          <p:cNvPr id="3" name="Straight Arrow Connector 2"/>
          <p:cNvCxnSpPr/>
          <p:nvPr/>
        </p:nvCxnSpPr>
        <p:spPr>
          <a:xfrm flipH="1">
            <a:off x="5257800" y="3220630"/>
            <a:ext cx="304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5" name="Rectangle 4"/>
          <p:cNvSpPr/>
          <p:nvPr/>
        </p:nvSpPr>
        <p:spPr>
          <a:xfrm>
            <a:off x="190500" y="228600"/>
            <a:ext cx="5448300" cy="523220"/>
          </a:xfrm>
          <a:prstGeom prst="rect">
            <a:avLst/>
          </a:prstGeom>
        </p:spPr>
        <p:txBody>
          <a:bodyPr wrap="square">
            <a:spAutoFit/>
          </a:bodyPr>
          <a:lstStyle/>
          <a:p>
            <a:pPr>
              <a:spcAft>
                <a:spcPts val="600"/>
              </a:spcAft>
            </a:pPr>
            <a:r>
              <a:rPr lang="en-US" sz="2800" dirty="0">
                <a:latin typeface="Tahoma" pitchFamily="34" charset="0"/>
                <a:ea typeface="Tahoma" pitchFamily="34" charset="0"/>
                <a:cs typeface="Tahoma" pitchFamily="34" charset="0"/>
              </a:rPr>
              <a:t>Indirect Addressing </a:t>
            </a:r>
          </a:p>
        </p:txBody>
      </p:sp>
    </p:spTree>
    <p:extLst>
      <p:ext uri="{BB962C8B-B14F-4D97-AF65-F5344CB8AC3E}">
        <p14:creationId xmlns:p14="http://schemas.microsoft.com/office/powerpoint/2010/main" val="642636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2" name="Rectangle 4"/>
          <p:cNvSpPr>
            <a:spLocks noGrp="1" noChangeArrowheads="1"/>
          </p:cNvSpPr>
          <p:nvPr>
            <p:ph type="title"/>
          </p:nvPr>
        </p:nvSpPr>
        <p:spPr>
          <a:xfrm>
            <a:off x="431800" y="198438"/>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Register Addressing</a:t>
            </a:r>
          </a:p>
        </p:txBody>
      </p:sp>
      <p:sp>
        <p:nvSpPr>
          <p:cNvPr id="12293" name="Rectangle 5"/>
          <p:cNvSpPr>
            <a:spLocks noGrp="1" noChangeArrowheads="1"/>
          </p:cNvSpPr>
          <p:nvPr>
            <p:ph type="body" idx="1"/>
          </p:nvPr>
        </p:nvSpPr>
        <p:spPr>
          <a:xfrm>
            <a:off x="457200" y="914400"/>
            <a:ext cx="8458200" cy="5486400"/>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a:bodyPr>
          <a:lstStyle/>
          <a:p>
            <a:r>
              <a:rPr lang="en-US" altLang="en-US" sz="2800" dirty="0" smtClean="0">
                <a:latin typeface="Tahoma" panose="020B0604030504040204" pitchFamily="34" charset="0"/>
                <a:ea typeface="Tahoma" panose="020B0604030504040204" pitchFamily="34" charset="0"/>
                <a:cs typeface="Tahoma" panose="020B0604030504040204" pitchFamily="34" charset="0"/>
              </a:rPr>
              <a:t>Operand is held in register named in address field</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EA = R</a:t>
            </a:r>
          </a:p>
          <a:p>
            <a:pPr marL="0" indent="0">
              <a:spcBef>
                <a:spcPts val="1200"/>
              </a:spcBef>
              <a:buNone/>
            </a:pPr>
            <a:r>
              <a:rPr lang="en-US" altLang="en-US" sz="2800" dirty="0" smtClean="0">
                <a:latin typeface="Tahoma" panose="020B0604030504040204" pitchFamily="34" charset="0"/>
                <a:ea typeface="Tahoma" panose="020B0604030504040204" pitchFamily="34" charset="0"/>
                <a:cs typeface="Tahoma" panose="020B0604030504040204" pitchFamily="34" charset="0"/>
              </a:rPr>
              <a:t>Advantages</a:t>
            </a:r>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a:p>
            <a:pPr>
              <a:spcBef>
                <a:spcPts val="1200"/>
              </a:spcBef>
            </a:pPr>
            <a:r>
              <a:rPr lang="en-US" altLang="en-US" sz="2800" dirty="0" smtClean="0">
                <a:latin typeface="Tahoma" panose="020B0604030504040204" pitchFamily="34" charset="0"/>
                <a:ea typeface="Tahoma" panose="020B0604030504040204" pitchFamily="34" charset="0"/>
                <a:cs typeface="Tahoma" panose="020B0604030504040204" pitchFamily="34" charset="0"/>
              </a:rPr>
              <a:t>No memory accesses</a:t>
            </a:r>
          </a:p>
          <a:p>
            <a:pPr>
              <a:spcBef>
                <a:spcPts val="1200"/>
              </a:spcBef>
            </a:pPr>
            <a:r>
              <a:rPr lang="en-US" altLang="en-US" sz="2800" dirty="0" smtClean="0">
                <a:latin typeface="Tahoma" panose="020B0604030504040204" pitchFamily="34" charset="0"/>
                <a:ea typeface="Tahoma" panose="020B0604030504040204" pitchFamily="34" charset="0"/>
                <a:cs typeface="Tahoma" panose="020B0604030504040204" pitchFamily="34" charset="0"/>
              </a:rPr>
              <a:t>Very fast execution</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Very small address field needed </a:t>
            </a:r>
          </a:p>
          <a:p>
            <a:pPr lvl="1"/>
            <a:r>
              <a:rPr lang="en-US" altLang="en-US" sz="2800" dirty="0" smtClean="0">
                <a:latin typeface="Tahoma" panose="020B0604030504040204" pitchFamily="34" charset="0"/>
                <a:ea typeface="Tahoma" panose="020B0604030504040204" pitchFamily="34" charset="0"/>
                <a:cs typeface="Tahoma" panose="020B0604030504040204" pitchFamily="34" charset="0"/>
              </a:rPr>
              <a:t>Shorter instructions</a:t>
            </a:r>
          </a:p>
          <a:p>
            <a:pPr lvl="1"/>
            <a:r>
              <a:rPr lang="en-US" altLang="en-US" sz="2800" dirty="0" smtClean="0">
                <a:latin typeface="Tahoma" panose="020B0604030504040204" pitchFamily="34" charset="0"/>
                <a:ea typeface="Tahoma" panose="020B0604030504040204" pitchFamily="34" charset="0"/>
                <a:cs typeface="Tahoma" panose="020B0604030504040204" pitchFamily="34" charset="0"/>
              </a:rPr>
              <a:t>Faster instruction </a:t>
            </a:r>
            <a:r>
              <a:rPr lang="en-US" altLang="en-US" sz="2800" dirty="0" smtClean="0">
                <a:latin typeface="Tahoma" panose="020B0604030504040204" pitchFamily="34" charset="0"/>
                <a:ea typeface="Tahoma" panose="020B0604030504040204" pitchFamily="34" charset="0"/>
                <a:cs typeface="Tahoma" panose="020B0604030504040204" pitchFamily="34" charset="0"/>
              </a:rPr>
              <a:t>fetch</a:t>
            </a:r>
          </a:p>
        </p:txBody>
      </p:sp>
      <p:cxnSp>
        <p:nvCxnSpPr>
          <p:cNvPr id="6" name="Straight Connector 5"/>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2" name="Rectangle 4"/>
          <p:cNvSpPr>
            <a:spLocks noGrp="1" noChangeArrowheads="1"/>
          </p:cNvSpPr>
          <p:nvPr>
            <p:ph type="title"/>
          </p:nvPr>
        </p:nvSpPr>
        <p:spPr>
          <a:xfrm>
            <a:off x="431800" y="198438"/>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Register Addressing</a:t>
            </a:r>
          </a:p>
        </p:txBody>
      </p:sp>
      <p:sp>
        <p:nvSpPr>
          <p:cNvPr id="12293" name="Rectangle 5"/>
          <p:cNvSpPr>
            <a:spLocks noGrp="1" noChangeArrowheads="1"/>
          </p:cNvSpPr>
          <p:nvPr>
            <p:ph type="body" idx="1"/>
          </p:nvPr>
        </p:nvSpPr>
        <p:spPr>
          <a:xfrm>
            <a:off x="457200" y="914400"/>
            <a:ext cx="8458200" cy="5486400"/>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a:bodyPr>
          <a:lstStyle/>
          <a:p>
            <a:pPr marL="0" indent="0">
              <a:spcBef>
                <a:spcPts val="1200"/>
              </a:spcBef>
              <a:buNone/>
            </a:pPr>
            <a:r>
              <a:rPr lang="en-US" altLang="en-US" sz="2800" dirty="0" smtClean="0">
                <a:latin typeface="Tahoma" panose="020B0604030504040204" pitchFamily="34" charset="0"/>
                <a:ea typeface="Tahoma" panose="020B0604030504040204" pitchFamily="34" charset="0"/>
                <a:cs typeface="Tahoma" panose="020B0604030504040204" pitchFamily="34" charset="0"/>
              </a:rPr>
              <a:t>Advantages (cont'd)</a:t>
            </a:r>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a:p>
            <a:r>
              <a:rPr lang="en-US" altLang="en-US" sz="2800" dirty="0" smtClean="0">
                <a:latin typeface="Tahoma" panose="020B0604030504040204" pitchFamily="34" charset="0"/>
                <a:ea typeface="Tahoma" panose="020B0604030504040204" pitchFamily="34" charset="0"/>
                <a:cs typeface="Tahoma" panose="020B0604030504040204" pitchFamily="34" charset="0"/>
              </a:rPr>
              <a:t>Multiple registers improve performance</a:t>
            </a:r>
          </a:p>
          <a:p>
            <a:pPr marL="0" indent="0">
              <a:spcBef>
                <a:spcPts val="1200"/>
              </a:spcBef>
              <a:spcAft>
                <a:spcPts val="300"/>
              </a:spcAft>
              <a:buNone/>
            </a:pPr>
            <a:r>
              <a:rPr lang="en-US" sz="2800" dirty="0">
                <a:latin typeface="Tahoma" pitchFamily="34" charset="0"/>
                <a:ea typeface="Tahoma" pitchFamily="34" charset="0"/>
                <a:cs typeface="Tahoma" pitchFamily="34" charset="0"/>
              </a:rPr>
              <a:t>Note: in C you can specify register variables</a:t>
            </a:r>
          </a:p>
          <a:p>
            <a:pPr marL="800100" lvl="2" indent="0">
              <a:spcBef>
                <a:spcPts val="0"/>
              </a:spcBef>
              <a:spcAft>
                <a:spcPts val="300"/>
              </a:spcAft>
              <a:buNone/>
            </a:pPr>
            <a:r>
              <a:rPr lang="en-US" sz="2800" dirty="0">
                <a:latin typeface="Tahoma" pitchFamily="34" charset="0"/>
                <a:ea typeface="Tahoma" pitchFamily="34" charset="0"/>
                <a:cs typeface="Tahoma" pitchFamily="34" charset="0"/>
              </a:rPr>
              <a:t>register </a:t>
            </a:r>
            <a:r>
              <a:rPr lang="en-US" sz="2800" dirty="0" err="1">
                <a:latin typeface="Tahoma" pitchFamily="34" charset="0"/>
                <a:ea typeface="Tahoma" pitchFamily="34" charset="0"/>
                <a:cs typeface="Tahoma" pitchFamily="34" charset="0"/>
              </a:rPr>
              <a:t>int</a:t>
            </a:r>
            <a:r>
              <a:rPr lang="en-US" sz="2800" dirty="0">
                <a:latin typeface="Tahoma" pitchFamily="34" charset="0"/>
                <a:ea typeface="Tahoma" pitchFamily="34" charset="0"/>
                <a:cs typeface="Tahoma" pitchFamily="34" charset="0"/>
              </a:rPr>
              <a:t> a;</a:t>
            </a:r>
          </a:p>
          <a:p>
            <a:pPr lvl="1">
              <a:spcBef>
                <a:spcPts val="0"/>
              </a:spcBef>
              <a:spcAft>
                <a:spcPts val="300"/>
              </a:spcAft>
            </a:pPr>
            <a:r>
              <a:rPr lang="en-US" sz="2800" dirty="0">
                <a:latin typeface="Tahoma" pitchFamily="34" charset="0"/>
                <a:ea typeface="Tahoma" pitchFamily="34" charset="0"/>
                <a:cs typeface="Tahoma" pitchFamily="34" charset="0"/>
              </a:rPr>
              <a:t>This is only advisory to the compiler;  no guarantees</a:t>
            </a:r>
          </a:p>
          <a:p>
            <a:pPr marL="0" indent="0">
              <a:spcBef>
                <a:spcPts val="1200"/>
              </a:spcBef>
              <a:buNone/>
            </a:pPr>
            <a:r>
              <a:rPr lang="en-US" altLang="en-US" sz="2800" dirty="0" smtClean="0">
                <a:latin typeface="Tahoma" panose="020B0604030504040204" pitchFamily="34" charset="0"/>
                <a:ea typeface="Tahoma" panose="020B0604030504040204" pitchFamily="34" charset="0"/>
                <a:cs typeface="Tahoma" panose="020B0604030504040204" pitchFamily="34" charset="0"/>
              </a:rPr>
              <a:t>Disadvantage</a:t>
            </a:r>
            <a:endParaRPr lang="en-US" altLang="en-US" sz="2800" dirty="0">
              <a:latin typeface="Tahoma" panose="020B0604030504040204" pitchFamily="34" charset="0"/>
              <a:ea typeface="Tahoma" panose="020B0604030504040204" pitchFamily="34" charset="0"/>
              <a:cs typeface="Tahoma" panose="020B0604030504040204" pitchFamily="34" charset="0"/>
            </a:endParaRPr>
          </a:p>
          <a:p>
            <a:pPr lvl="1"/>
            <a:r>
              <a:rPr lang="en-US" altLang="en-US" sz="2800" dirty="0" smtClean="0">
                <a:latin typeface="Tahoma" panose="020B0604030504040204" pitchFamily="34" charset="0"/>
                <a:ea typeface="Tahoma" panose="020B0604030504040204" pitchFamily="34" charset="0"/>
                <a:cs typeface="Tahoma" panose="020B0604030504040204" pitchFamily="34" charset="0"/>
              </a:rPr>
              <a:t>Limited </a:t>
            </a:r>
            <a:r>
              <a:rPr lang="en-US" altLang="en-US" sz="2800" dirty="0">
                <a:latin typeface="Tahoma" panose="020B0604030504040204" pitchFamily="34" charset="0"/>
                <a:ea typeface="Tahoma" panose="020B0604030504040204" pitchFamily="34" charset="0"/>
                <a:cs typeface="Tahoma" panose="020B0604030504040204" pitchFamily="34" charset="0"/>
              </a:rPr>
              <a:t>number of </a:t>
            </a:r>
            <a:r>
              <a:rPr lang="en-US" altLang="en-US" sz="2800" dirty="0" smtClean="0">
                <a:latin typeface="Tahoma" panose="020B0604030504040204" pitchFamily="34" charset="0"/>
                <a:ea typeface="Tahoma" panose="020B0604030504040204" pitchFamily="34" charset="0"/>
                <a:cs typeface="Tahoma" panose="020B0604030504040204" pitchFamily="34" charset="0"/>
              </a:rPr>
              <a:t>registers</a:t>
            </a:r>
            <a:endParaRPr lang="en-US" altLang="en-US" sz="2800" dirty="0">
              <a:latin typeface="Tahoma" panose="020B0604030504040204" pitchFamily="34" charset="0"/>
              <a:ea typeface="Tahoma" panose="020B0604030504040204" pitchFamily="34" charset="0"/>
              <a:cs typeface="Tahoma" panose="020B0604030504040204" pitchFamily="34" charset="0"/>
            </a:endParaRPr>
          </a:p>
          <a:p>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Connector 5"/>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36283405"/>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39" name="Rectangle 3"/>
          <p:cNvSpPr>
            <a:spLocks noChangeArrowheads="1"/>
          </p:cNvSpPr>
          <p:nvPr/>
        </p:nvSpPr>
        <p:spPr bwMode="auto">
          <a:xfrm>
            <a:off x="2439988"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0" name="Rectangle 4"/>
          <p:cNvSpPr>
            <a:spLocks noGrp="1" noChangeArrowheads="1"/>
          </p:cNvSpPr>
          <p:nvPr>
            <p:ph type="title"/>
          </p:nvPr>
        </p:nvSpPr>
        <p:spPr>
          <a:xfrm>
            <a:off x="431800" y="194675"/>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Register Addressing</a:t>
            </a:r>
          </a:p>
        </p:txBody>
      </p:sp>
      <p:grpSp>
        <p:nvGrpSpPr>
          <p:cNvPr id="14341" name="Group 7"/>
          <p:cNvGrpSpPr>
            <a:grpSpLocks/>
          </p:cNvGrpSpPr>
          <p:nvPr/>
        </p:nvGrpSpPr>
        <p:grpSpPr bwMode="auto">
          <a:xfrm>
            <a:off x="762000" y="1588949"/>
            <a:ext cx="4038600" cy="604837"/>
            <a:chOff x="913" y="1441"/>
            <a:chExt cx="2544" cy="381"/>
          </a:xfrm>
        </p:grpSpPr>
        <p:sp>
          <p:nvSpPr>
            <p:cNvPr id="14353" name="Rectangle 5"/>
            <p:cNvSpPr>
              <a:spLocks noChangeArrowheads="1"/>
            </p:cNvSpPr>
            <p:nvPr/>
          </p:nvSpPr>
          <p:spPr bwMode="auto">
            <a:xfrm>
              <a:off x="913" y="1441"/>
              <a:ext cx="2544" cy="3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54" name="Line 6"/>
            <p:cNvSpPr>
              <a:spLocks noChangeShapeType="1"/>
            </p:cNvSpPr>
            <p:nvPr/>
          </p:nvSpPr>
          <p:spPr bwMode="auto">
            <a:xfrm>
              <a:off x="1537" y="1446"/>
              <a:ext cx="0" cy="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42" name="Rectangle 8"/>
          <p:cNvSpPr>
            <a:spLocks noChangeArrowheads="1"/>
          </p:cNvSpPr>
          <p:nvPr/>
        </p:nvSpPr>
        <p:spPr bwMode="auto">
          <a:xfrm>
            <a:off x="2057400" y="1665149"/>
            <a:ext cx="25511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Register Address R</a:t>
            </a:r>
          </a:p>
        </p:txBody>
      </p:sp>
      <p:sp>
        <p:nvSpPr>
          <p:cNvPr id="14343" name="Rectangle 9"/>
          <p:cNvSpPr>
            <a:spLocks noChangeArrowheads="1"/>
          </p:cNvSpPr>
          <p:nvPr/>
        </p:nvSpPr>
        <p:spPr bwMode="auto">
          <a:xfrm>
            <a:off x="685800" y="1665149"/>
            <a:ext cx="11287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Opcode</a:t>
            </a:r>
          </a:p>
        </p:txBody>
      </p:sp>
      <p:sp>
        <p:nvSpPr>
          <p:cNvPr id="14344" name="Rectangle 10"/>
          <p:cNvSpPr>
            <a:spLocks noChangeArrowheads="1"/>
          </p:cNvSpPr>
          <p:nvPr/>
        </p:nvSpPr>
        <p:spPr bwMode="auto">
          <a:xfrm>
            <a:off x="2438400" y="1131749"/>
            <a:ext cx="15001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Instruction</a:t>
            </a:r>
          </a:p>
        </p:txBody>
      </p:sp>
      <p:sp>
        <p:nvSpPr>
          <p:cNvPr id="14345" name="Rectangle 11"/>
          <p:cNvSpPr>
            <a:spLocks noChangeArrowheads="1"/>
          </p:cNvSpPr>
          <p:nvPr/>
        </p:nvSpPr>
        <p:spPr bwMode="auto">
          <a:xfrm>
            <a:off x="5715000" y="2503349"/>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6" name="Rectangle 12"/>
          <p:cNvSpPr>
            <a:spLocks noChangeArrowheads="1"/>
          </p:cNvSpPr>
          <p:nvPr/>
        </p:nvSpPr>
        <p:spPr bwMode="auto">
          <a:xfrm>
            <a:off x="5715000" y="3189149"/>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7" name="Rectangle 13"/>
          <p:cNvSpPr>
            <a:spLocks noChangeArrowheads="1"/>
          </p:cNvSpPr>
          <p:nvPr/>
        </p:nvSpPr>
        <p:spPr bwMode="auto">
          <a:xfrm>
            <a:off x="5715000" y="3874949"/>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8" name="Rectangle 14"/>
          <p:cNvSpPr>
            <a:spLocks noChangeArrowheads="1"/>
          </p:cNvSpPr>
          <p:nvPr/>
        </p:nvSpPr>
        <p:spPr bwMode="auto">
          <a:xfrm>
            <a:off x="5715000" y="4560749"/>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9" name="Rectangle 15"/>
          <p:cNvSpPr>
            <a:spLocks noChangeArrowheads="1"/>
          </p:cNvSpPr>
          <p:nvPr/>
        </p:nvSpPr>
        <p:spPr bwMode="auto">
          <a:xfrm>
            <a:off x="5715000" y="5246549"/>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50" name="Rectangle 16"/>
          <p:cNvSpPr>
            <a:spLocks noChangeArrowheads="1"/>
          </p:cNvSpPr>
          <p:nvPr/>
        </p:nvSpPr>
        <p:spPr bwMode="auto">
          <a:xfrm>
            <a:off x="6248400" y="1969949"/>
            <a:ext cx="13144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Registers</a:t>
            </a:r>
          </a:p>
        </p:txBody>
      </p:sp>
      <p:sp>
        <p:nvSpPr>
          <p:cNvPr id="14351" name="Rectangle 17"/>
          <p:cNvSpPr>
            <a:spLocks noChangeArrowheads="1"/>
          </p:cNvSpPr>
          <p:nvPr/>
        </p:nvSpPr>
        <p:spPr bwMode="auto">
          <a:xfrm>
            <a:off x="6400800" y="4027349"/>
            <a:ext cx="1230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Operand</a:t>
            </a:r>
          </a:p>
        </p:txBody>
      </p:sp>
      <p:sp>
        <p:nvSpPr>
          <p:cNvPr id="14352" name="Freeform 18"/>
          <p:cNvSpPr>
            <a:spLocks/>
          </p:cNvSpPr>
          <p:nvPr/>
        </p:nvSpPr>
        <p:spPr bwMode="auto">
          <a:xfrm>
            <a:off x="3124200" y="2195374"/>
            <a:ext cx="2590800" cy="2022475"/>
          </a:xfrm>
          <a:custGeom>
            <a:avLst/>
            <a:gdLst>
              <a:gd name="T0" fmla="*/ 0 w 1632"/>
              <a:gd name="T1" fmla="*/ 0 h 1274"/>
              <a:gd name="T2" fmla="*/ 0 w 1632"/>
              <a:gd name="T3" fmla="*/ 2020888 h 1274"/>
              <a:gd name="T4" fmla="*/ 2589213 w 1632"/>
              <a:gd name="T5" fmla="*/ 2020888 h 1274"/>
              <a:gd name="T6" fmla="*/ 0 60000 65536"/>
              <a:gd name="T7" fmla="*/ 0 60000 65536"/>
              <a:gd name="T8" fmla="*/ 0 60000 65536"/>
            </a:gdLst>
            <a:ahLst/>
            <a:cxnLst>
              <a:cxn ang="T6">
                <a:pos x="T0" y="T1"/>
              </a:cxn>
              <a:cxn ang="T7">
                <a:pos x="T2" y="T3"/>
              </a:cxn>
              <a:cxn ang="T8">
                <a:pos x="T4" y="T5"/>
              </a:cxn>
            </a:cxnLst>
            <a:rect l="0" t="0" r="r" b="b"/>
            <a:pathLst>
              <a:path w="1632" h="1274">
                <a:moveTo>
                  <a:pt x="0" y="0"/>
                </a:moveTo>
                <a:lnTo>
                  <a:pt x="0" y="1273"/>
                </a:lnTo>
                <a:lnTo>
                  <a:pt x="1631" y="1273"/>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9" name="Straight Connector 18"/>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3"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4" name="Rectangle 4"/>
          <p:cNvSpPr>
            <a:spLocks noGrp="1" noChangeArrowheads="1"/>
          </p:cNvSpPr>
          <p:nvPr>
            <p:ph type="title"/>
          </p:nvPr>
        </p:nvSpPr>
        <p:spPr>
          <a:xfrm>
            <a:off x="457200" y="198438"/>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Register Indirect Addressing</a:t>
            </a:r>
          </a:p>
        </p:txBody>
      </p:sp>
      <p:sp>
        <p:nvSpPr>
          <p:cNvPr id="15365"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a:bodyPr>
          <a:lstStyle/>
          <a:p>
            <a:r>
              <a:rPr lang="en-US" altLang="en-US" sz="2800" dirty="0" smtClean="0">
                <a:latin typeface="Tahoma" panose="020B0604030504040204" pitchFamily="34" charset="0"/>
                <a:ea typeface="Tahoma" panose="020B0604030504040204" pitchFamily="34" charset="0"/>
                <a:cs typeface="Tahoma" panose="020B0604030504040204" pitchFamily="34" charset="0"/>
              </a:rPr>
              <a:t>Similar to</a:t>
            </a:r>
            <a:r>
              <a:rPr lang="en-US" altLang="en-US" sz="2800" dirty="0" smtClean="0">
                <a:latin typeface="Tahoma" panose="020B0604030504040204" pitchFamily="34" charset="0"/>
                <a:ea typeface="Tahoma" panose="020B0604030504040204" pitchFamily="34" charset="0"/>
                <a:cs typeface="Tahoma" panose="020B0604030504040204" pitchFamily="34" charset="0"/>
              </a:rPr>
              <a:t> </a:t>
            </a:r>
            <a:r>
              <a:rPr lang="en-US" altLang="en-US" sz="2800" dirty="0" smtClean="0">
                <a:latin typeface="Tahoma" panose="020B0604030504040204" pitchFamily="34" charset="0"/>
                <a:ea typeface="Tahoma" panose="020B0604030504040204" pitchFamily="34" charset="0"/>
                <a:cs typeface="Tahoma" panose="020B0604030504040204" pitchFamily="34" charset="0"/>
              </a:rPr>
              <a:t>indirect addressing</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EA = (R)</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Operand is in memory cell pointed to by contents of register R</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Large address space (2</a:t>
            </a:r>
            <a:r>
              <a:rPr lang="en-US" altLang="en-US" sz="2800" baseline="30000" dirty="0" smtClean="0">
                <a:latin typeface="Tahoma" panose="020B0604030504040204" pitchFamily="34" charset="0"/>
                <a:ea typeface="Tahoma" panose="020B0604030504040204" pitchFamily="34" charset="0"/>
                <a:cs typeface="Tahoma" panose="020B0604030504040204" pitchFamily="34" charset="0"/>
              </a:rPr>
              <a:t>n</a:t>
            </a:r>
            <a:r>
              <a:rPr lang="en-US" altLang="en-US" sz="2800" dirty="0" smtClean="0">
                <a:latin typeface="Tahoma" panose="020B0604030504040204" pitchFamily="34" charset="0"/>
                <a:ea typeface="Tahoma" panose="020B0604030504040204" pitchFamily="34" charset="0"/>
                <a:cs typeface="Tahoma" panose="020B0604030504040204" pitchFamily="34" charset="0"/>
              </a:rPr>
              <a:t>)</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One fewer memory access than indirect addressing</a:t>
            </a:r>
          </a:p>
        </p:txBody>
      </p:sp>
      <p:cxnSp>
        <p:nvCxnSpPr>
          <p:cNvPr id="6" name="Straight Connector 5"/>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8600" y="5400089"/>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87"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88" name="Rectangle 4"/>
          <p:cNvSpPr>
            <a:spLocks noGrp="1" noChangeArrowheads="1"/>
          </p:cNvSpPr>
          <p:nvPr>
            <p:ph type="title"/>
          </p:nvPr>
        </p:nvSpPr>
        <p:spPr>
          <a:xfrm>
            <a:off x="457200" y="207964"/>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Register Indirect Addressing Diagram</a:t>
            </a:r>
          </a:p>
        </p:txBody>
      </p:sp>
      <p:grpSp>
        <p:nvGrpSpPr>
          <p:cNvPr id="16389" name="Group 7"/>
          <p:cNvGrpSpPr>
            <a:grpSpLocks/>
          </p:cNvGrpSpPr>
          <p:nvPr/>
        </p:nvGrpSpPr>
        <p:grpSpPr bwMode="auto">
          <a:xfrm>
            <a:off x="1246188" y="1458327"/>
            <a:ext cx="4111625" cy="604837"/>
            <a:chOff x="913" y="1441"/>
            <a:chExt cx="2590" cy="381"/>
          </a:xfrm>
        </p:grpSpPr>
        <p:sp>
          <p:nvSpPr>
            <p:cNvPr id="16410" name="Rectangle 5"/>
            <p:cNvSpPr>
              <a:spLocks noChangeArrowheads="1"/>
            </p:cNvSpPr>
            <p:nvPr/>
          </p:nvSpPr>
          <p:spPr bwMode="auto">
            <a:xfrm>
              <a:off x="913" y="1441"/>
              <a:ext cx="2590" cy="3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1" name="Line 6"/>
            <p:cNvSpPr>
              <a:spLocks noChangeShapeType="1"/>
            </p:cNvSpPr>
            <p:nvPr/>
          </p:nvSpPr>
          <p:spPr bwMode="auto">
            <a:xfrm>
              <a:off x="1537" y="1446"/>
              <a:ext cx="0" cy="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390" name="Rectangle 8"/>
          <p:cNvSpPr>
            <a:spLocks noChangeArrowheads="1"/>
          </p:cNvSpPr>
          <p:nvPr/>
        </p:nvSpPr>
        <p:spPr bwMode="auto">
          <a:xfrm>
            <a:off x="2806700" y="1534527"/>
            <a:ext cx="25511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Register Address R</a:t>
            </a:r>
          </a:p>
        </p:txBody>
      </p:sp>
      <p:sp>
        <p:nvSpPr>
          <p:cNvPr id="16391" name="Rectangle 9"/>
          <p:cNvSpPr>
            <a:spLocks noChangeArrowheads="1"/>
          </p:cNvSpPr>
          <p:nvPr/>
        </p:nvSpPr>
        <p:spPr bwMode="auto">
          <a:xfrm>
            <a:off x="1169988" y="1534527"/>
            <a:ext cx="11287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Opcode</a:t>
            </a:r>
          </a:p>
        </p:txBody>
      </p:sp>
      <p:sp>
        <p:nvSpPr>
          <p:cNvPr id="16392" name="Rectangle 10"/>
          <p:cNvSpPr>
            <a:spLocks noChangeArrowheads="1"/>
          </p:cNvSpPr>
          <p:nvPr/>
        </p:nvSpPr>
        <p:spPr bwMode="auto">
          <a:xfrm>
            <a:off x="2922588" y="1001127"/>
            <a:ext cx="15001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Instruction</a:t>
            </a:r>
          </a:p>
        </p:txBody>
      </p:sp>
      <p:sp>
        <p:nvSpPr>
          <p:cNvPr id="16393" name="Rectangle 11"/>
          <p:cNvSpPr>
            <a:spLocks noChangeArrowheads="1"/>
          </p:cNvSpPr>
          <p:nvPr/>
        </p:nvSpPr>
        <p:spPr bwMode="auto">
          <a:xfrm>
            <a:off x="6199188" y="2294939"/>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4" name="Rectangle 12"/>
          <p:cNvSpPr>
            <a:spLocks noChangeArrowheads="1"/>
          </p:cNvSpPr>
          <p:nvPr/>
        </p:nvSpPr>
        <p:spPr bwMode="auto">
          <a:xfrm>
            <a:off x="6199188" y="2980739"/>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5" name="Rectangle 13"/>
          <p:cNvSpPr>
            <a:spLocks noChangeArrowheads="1"/>
          </p:cNvSpPr>
          <p:nvPr/>
        </p:nvSpPr>
        <p:spPr bwMode="auto">
          <a:xfrm>
            <a:off x="6199188" y="3666539"/>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6" name="Rectangle 14"/>
          <p:cNvSpPr>
            <a:spLocks noChangeArrowheads="1"/>
          </p:cNvSpPr>
          <p:nvPr/>
        </p:nvSpPr>
        <p:spPr bwMode="auto">
          <a:xfrm>
            <a:off x="6199188" y="4352339"/>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7" name="Rectangle 15"/>
          <p:cNvSpPr>
            <a:spLocks noChangeArrowheads="1"/>
          </p:cNvSpPr>
          <p:nvPr/>
        </p:nvSpPr>
        <p:spPr bwMode="auto">
          <a:xfrm>
            <a:off x="6199188" y="5038139"/>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8" name="Rectangle 16"/>
          <p:cNvSpPr>
            <a:spLocks noChangeArrowheads="1"/>
          </p:cNvSpPr>
          <p:nvPr/>
        </p:nvSpPr>
        <p:spPr bwMode="auto">
          <a:xfrm>
            <a:off x="6732588" y="1761539"/>
            <a:ext cx="12303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Memory</a:t>
            </a:r>
          </a:p>
        </p:txBody>
      </p:sp>
      <p:sp>
        <p:nvSpPr>
          <p:cNvPr id="16399" name="Rectangle 17"/>
          <p:cNvSpPr>
            <a:spLocks noChangeArrowheads="1"/>
          </p:cNvSpPr>
          <p:nvPr/>
        </p:nvSpPr>
        <p:spPr bwMode="auto">
          <a:xfrm>
            <a:off x="6884988" y="3818939"/>
            <a:ext cx="12303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Operand</a:t>
            </a:r>
          </a:p>
        </p:txBody>
      </p:sp>
      <p:sp>
        <p:nvSpPr>
          <p:cNvPr id="16400" name="Rectangle 18"/>
          <p:cNvSpPr>
            <a:spLocks noChangeArrowheads="1"/>
          </p:cNvSpPr>
          <p:nvPr/>
        </p:nvSpPr>
        <p:spPr bwMode="auto">
          <a:xfrm>
            <a:off x="1246188" y="2982327"/>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1" name="Rectangle 19"/>
          <p:cNvSpPr>
            <a:spLocks noChangeArrowheads="1"/>
          </p:cNvSpPr>
          <p:nvPr/>
        </p:nvSpPr>
        <p:spPr bwMode="auto">
          <a:xfrm>
            <a:off x="1246188" y="3668127"/>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2" name="Rectangle 20"/>
          <p:cNvSpPr>
            <a:spLocks noChangeArrowheads="1"/>
          </p:cNvSpPr>
          <p:nvPr/>
        </p:nvSpPr>
        <p:spPr bwMode="auto">
          <a:xfrm>
            <a:off x="1246188" y="4353927"/>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3" name="Rectangle 21"/>
          <p:cNvSpPr>
            <a:spLocks noChangeArrowheads="1"/>
          </p:cNvSpPr>
          <p:nvPr/>
        </p:nvSpPr>
        <p:spPr bwMode="auto">
          <a:xfrm>
            <a:off x="1246188" y="5039727"/>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4" name="Rectangle 22"/>
          <p:cNvSpPr>
            <a:spLocks noChangeArrowheads="1"/>
          </p:cNvSpPr>
          <p:nvPr/>
        </p:nvSpPr>
        <p:spPr bwMode="auto">
          <a:xfrm>
            <a:off x="1322388" y="3820527"/>
            <a:ext cx="2498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Pointer to Operand</a:t>
            </a:r>
          </a:p>
        </p:txBody>
      </p:sp>
      <p:sp>
        <p:nvSpPr>
          <p:cNvPr id="16405" name="Line 23"/>
          <p:cNvSpPr>
            <a:spLocks noChangeShapeType="1"/>
          </p:cNvSpPr>
          <p:nvPr/>
        </p:nvSpPr>
        <p:spPr bwMode="auto">
          <a:xfrm>
            <a:off x="3225800" y="2074277"/>
            <a:ext cx="0" cy="519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6" name="Line 24"/>
          <p:cNvSpPr>
            <a:spLocks noChangeShapeType="1"/>
          </p:cNvSpPr>
          <p:nvPr/>
        </p:nvSpPr>
        <p:spPr bwMode="auto">
          <a:xfrm flipH="1">
            <a:off x="477838" y="2599739"/>
            <a:ext cx="2754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Rectangle 25"/>
          <p:cNvSpPr>
            <a:spLocks noChangeArrowheads="1"/>
          </p:cNvSpPr>
          <p:nvPr/>
        </p:nvSpPr>
        <p:spPr bwMode="auto">
          <a:xfrm>
            <a:off x="1931988" y="2601327"/>
            <a:ext cx="13144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Registers</a:t>
            </a:r>
          </a:p>
        </p:txBody>
      </p:sp>
      <p:sp>
        <p:nvSpPr>
          <p:cNvPr id="16408" name="Freeform 26"/>
          <p:cNvSpPr>
            <a:spLocks/>
          </p:cNvSpPr>
          <p:nvPr/>
        </p:nvSpPr>
        <p:spPr bwMode="auto">
          <a:xfrm>
            <a:off x="482600" y="2599739"/>
            <a:ext cx="763588" cy="1411288"/>
          </a:xfrm>
          <a:custGeom>
            <a:avLst/>
            <a:gdLst>
              <a:gd name="T0" fmla="*/ 0 w 481"/>
              <a:gd name="T1" fmla="*/ 0 h 889"/>
              <a:gd name="T2" fmla="*/ 0 w 481"/>
              <a:gd name="T3" fmla="*/ 1409700 h 889"/>
              <a:gd name="T4" fmla="*/ 762000 w 481"/>
              <a:gd name="T5" fmla="*/ 1409700 h 889"/>
              <a:gd name="T6" fmla="*/ 0 60000 65536"/>
              <a:gd name="T7" fmla="*/ 0 60000 65536"/>
              <a:gd name="T8" fmla="*/ 0 60000 65536"/>
            </a:gdLst>
            <a:ahLst/>
            <a:cxnLst>
              <a:cxn ang="T6">
                <a:pos x="T0" y="T1"/>
              </a:cxn>
              <a:cxn ang="T7">
                <a:pos x="T2" y="T3"/>
              </a:cxn>
              <a:cxn ang="T8">
                <a:pos x="T4" y="T5"/>
              </a:cxn>
            </a:cxnLst>
            <a:rect l="0" t="0" r="r" b="b"/>
            <a:pathLst>
              <a:path w="481" h="889">
                <a:moveTo>
                  <a:pt x="0" y="0"/>
                </a:moveTo>
                <a:lnTo>
                  <a:pt x="0" y="888"/>
                </a:lnTo>
                <a:lnTo>
                  <a:pt x="480" y="888"/>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9" name="Line 28"/>
          <p:cNvSpPr>
            <a:spLocks noChangeShapeType="1"/>
          </p:cNvSpPr>
          <p:nvPr/>
        </p:nvSpPr>
        <p:spPr bwMode="auto">
          <a:xfrm>
            <a:off x="3835400" y="3971339"/>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cxnSp>
        <p:nvCxnSpPr>
          <p:cNvPr id="28" name="Straight Connector 27"/>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2" name="Rectangle 4"/>
          <p:cNvSpPr>
            <a:spLocks noGrp="1" noChangeArrowheads="1"/>
          </p:cNvSpPr>
          <p:nvPr>
            <p:ph type="title"/>
          </p:nvPr>
        </p:nvSpPr>
        <p:spPr>
          <a:xfrm>
            <a:off x="431800" y="224942"/>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Displacement Addressing</a:t>
            </a:r>
          </a:p>
        </p:txBody>
      </p:sp>
      <p:sp>
        <p:nvSpPr>
          <p:cNvPr id="17413"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a:bodyPr>
          <a:lstStyle/>
          <a:p>
            <a:r>
              <a:rPr lang="en-US" altLang="en-US" sz="2800" dirty="0" smtClean="0">
                <a:latin typeface="Tahoma" panose="020B0604030504040204" pitchFamily="34" charset="0"/>
                <a:ea typeface="Tahoma" panose="020B0604030504040204" pitchFamily="34" charset="0"/>
                <a:cs typeface="Tahoma" panose="020B0604030504040204" pitchFamily="34" charset="0"/>
              </a:rPr>
              <a:t>EA = A + (R)</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Address field hold two values</a:t>
            </a:r>
          </a:p>
          <a:p>
            <a:pPr lvl="1"/>
            <a:r>
              <a:rPr lang="en-US" altLang="en-US" sz="2800" dirty="0" smtClean="0">
                <a:latin typeface="Tahoma" panose="020B0604030504040204" pitchFamily="34" charset="0"/>
                <a:ea typeface="Tahoma" panose="020B0604030504040204" pitchFamily="34" charset="0"/>
                <a:cs typeface="Tahoma" panose="020B0604030504040204" pitchFamily="34" charset="0"/>
              </a:rPr>
              <a:t>A = base value</a:t>
            </a:r>
          </a:p>
          <a:p>
            <a:pPr lvl="1"/>
            <a:r>
              <a:rPr lang="en-US" altLang="en-US" sz="2800" dirty="0" smtClean="0">
                <a:latin typeface="Tahoma" panose="020B0604030504040204" pitchFamily="34" charset="0"/>
                <a:ea typeface="Tahoma" panose="020B0604030504040204" pitchFamily="34" charset="0"/>
                <a:cs typeface="Tahoma" panose="020B0604030504040204" pitchFamily="34" charset="0"/>
              </a:rPr>
              <a:t>R = register that holds displacement</a:t>
            </a:r>
          </a:p>
          <a:p>
            <a:pPr lvl="1"/>
            <a:r>
              <a:rPr lang="en-US" altLang="en-US" sz="2800" dirty="0" smtClean="0">
                <a:latin typeface="Tahoma" panose="020B0604030504040204" pitchFamily="34" charset="0"/>
                <a:ea typeface="Tahoma" panose="020B0604030504040204" pitchFamily="34" charset="0"/>
                <a:cs typeface="Tahoma" panose="020B0604030504040204" pitchFamily="34" charset="0"/>
              </a:rPr>
              <a:t>or vice versa</a:t>
            </a:r>
          </a:p>
          <a:p>
            <a:pPr>
              <a:buFont typeface="Monotype Sorts" pitchFamily="2" charset="2"/>
              <a:buChar char="y"/>
            </a:pPr>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Connector 5"/>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382000" cy="5287963"/>
          </a:xfrm>
        </p:spPr>
        <p:txBody>
          <a:bodyPr>
            <a:normAutofit/>
          </a:bodyPr>
          <a:lstStyle/>
          <a:p>
            <a:pPr>
              <a:spcBef>
                <a:spcPts val="0"/>
              </a:spcBef>
              <a:spcAft>
                <a:spcPts val="600"/>
              </a:spcAft>
            </a:pPr>
            <a:r>
              <a:rPr lang="en-US" sz="2800" dirty="0" smtClean="0">
                <a:latin typeface="Tahoma" pitchFamily="34" charset="0"/>
                <a:ea typeface="Tahoma" pitchFamily="34" charset="0"/>
                <a:cs typeface="Tahoma" pitchFamily="34" charset="0"/>
              </a:rPr>
              <a:t>The </a:t>
            </a:r>
            <a:r>
              <a:rPr lang="en-US" sz="2800" dirty="0">
                <a:latin typeface="Tahoma" pitchFamily="34" charset="0"/>
                <a:ea typeface="Tahoma" pitchFamily="34" charset="0"/>
                <a:cs typeface="Tahoma" pitchFamily="34" charset="0"/>
              </a:rPr>
              <a:t>most basic issue</a:t>
            </a:r>
          </a:p>
          <a:p>
            <a:pPr>
              <a:spcBef>
                <a:spcPts val="0"/>
              </a:spcBef>
              <a:spcAft>
                <a:spcPts val="600"/>
              </a:spcAft>
            </a:pPr>
            <a:r>
              <a:rPr lang="en-US" sz="2800" dirty="0" smtClean="0">
                <a:latin typeface="Tahoma" pitchFamily="34" charset="0"/>
                <a:ea typeface="Tahoma" pitchFamily="34" charset="0"/>
                <a:cs typeface="Tahoma" pitchFamily="34" charset="0"/>
              </a:rPr>
              <a:t>Affected </a:t>
            </a:r>
            <a:r>
              <a:rPr lang="en-US" sz="2800" dirty="0">
                <a:latin typeface="Tahoma" pitchFamily="34" charset="0"/>
                <a:ea typeface="Tahoma" pitchFamily="34" charset="0"/>
                <a:cs typeface="Tahoma" pitchFamily="34" charset="0"/>
              </a:rPr>
              <a:t>by and affects:</a:t>
            </a:r>
          </a:p>
          <a:p>
            <a:pPr lvl="1">
              <a:spcBef>
                <a:spcPts val="0"/>
              </a:spcBef>
              <a:spcAft>
                <a:spcPts val="600"/>
              </a:spcAft>
            </a:pPr>
            <a:r>
              <a:rPr lang="en-US" sz="2800" dirty="0" smtClean="0">
                <a:latin typeface="Tahoma" pitchFamily="34" charset="0"/>
                <a:ea typeface="Tahoma" pitchFamily="34" charset="0"/>
                <a:cs typeface="Tahoma" pitchFamily="34" charset="0"/>
              </a:rPr>
              <a:t>Memory size</a:t>
            </a:r>
          </a:p>
          <a:p>
            <a:pPr lvl="1">
              <a:spcBef>
                <a:spcPts val="0"/>
              </a:spcBef>
              <a:spcAft>
                <a:spcPts val="600"/>
              </a:spcAft>
            </a:pPr>
            <a:r>
              <a:rPr lang="en-US" sz="2800" dirty="0" smtClean="0">
                <a:latin typeface="Tahoma" pitchFamily="34" charset="0"/>
                <a:ea typeface="Tahoma" pitchFamily="34" charset="0"/>
                <a:cs typeface="Tahoma" pitchFamily="34" charset="0"/>
              </a:rPr>
              <a:t>Memory </a:t>
            </a:r>
            <a:r>
              <a:rPr lang="en-US" sz="2800" dirty="0">
                <a:latin typeface="Tahoma" pitchFamily="34" charset="0"/>
                <a:ea typeface="Tahoma" pitchFamily="34" charset="0"/>
                <a:cs typeface="Tahoma" pitchFamily="34" charset="0"/>
              </a:rPr>
              <a:t>organization</a:t>
            </a:r>
          </a:p>
          <a:p>
            <a:pPr lvl="1">
              <a:spcBef>
                <a:spcPts val="0"/>
              </a:spcBef>
              <a:spcAft>
                <a:spcPts val="600"/>
              </a:spcAft>
            </a:pPr>
            <a:r>
              <a:rPr lang="en-US" sz="2800" dirty="0" smtClean="0">
                <a:latin typeface="Tahoma" pitchFamily="34" charset="0"/>
                <a:ea typeface="Tahoma" pitchFamily="34" charset="0"/>
                <a:cs typeface="Tahoma" pitchFamily="34" charset="0"/>
              </a:rPr>
              <a:t>Bus </a:t>
            </a:r>
            <a:r>
              <a:rPr lang="en-US" sz="2800" dirty="0">
                <a:latin typeface="Tahoma" pitchFamily="34" charset="0"/>
                <a:ea typeface="Tahoma" pitchFamily="34" charset="0"/>
                <a:cs typeface="Tahoma" pitchFamily="34" charset="0"/>
              </a:rPr>
              <a:t>structure</a:t>
            </a:r>
          </a:p>
          <a:p>
            <a:pPr lvl="1">
              <a:spcBef>
                <a:spcPts val="0"/>
              </a:spcBef>
              <a:spcAft>
                <a:spcPts val="600"/>
              </a:spcAft>
            </a:pPr>
            <a:r>
              <a:rPr lang="en-US" sz="2800" dirty="0" smtClean="0">
                <a:latin typeface="Tahoma" pitchFamily="34" charset="0"/>
                <a:ea typeface="Tahoma" pitchFamily="34" charset="0"/>
                <a:cs typeface="Tahoma" pitchFamily="34" charset="0"/>
              </a:rPr>
              <a:t>CPU </a:t>
            </a:r>
            <a:r>
              <a:rPr lang="en-US" sz="2800" dirty="0">
                <a:latin typeface="Tahoma" pitchFamily="34" charset="0"/>
                <a:ea typeface="Tahoma" pitchFamily="34" charset="0"/>
                <a:cs typeface="Tahoma" pitchFamily="34" charset="0"/>
              </a:rPr>
              <a:t>complexity</a:t>
            </a:r>
          </a:p>
          <a:p>
            <a:pPr lvl="1">
              <a:spcBef>
                <a:spcPts val="0"/>
              </a:spcBef>
              <a:spcAft>
                <a:spcPts val="600"/>
              </a:spcAft>
            </a:pPr>
            <a:r>
              <a:rPr lang="en-US" sz="2800" dirty="0" smtClean="0">
                <a:latin typeface="Tahoma" pitchFamily="34" charset="0"/>
                <a:ea typeface="Tahoma" pitchFamily="34" charset="0"/>
                <a:cs typeface="Tahoma" pitchFamily="34" charset="0"/>
              </a:rPr>
              <a:t>CPU </a:t>
            </a:r>
            <a:r>
              <a:rPr lang="en-US" sz="2800" dirty="0">
                <a:latin typeface="Tahoma" pitchFamily="34" charset="0"/>
                <a:ea typeface="Tahoma" pitchFamily="34" charset="0"/>
                <a:cs typeface="Tahoma" pitchFamily="34" charset="0"/>
              </a:rPr>
              <a:t>speed</a:t>
            </a:r>
          </a:p>
          <a:p>
            <a:pPr>
              <a:spcAft>
                <a:spcPts val="1200"/>
              </a:spcAft>
            </a:pPr>
            <a:r>
              <a:rPr lang="en-US" sz="2800" dirty="0" smtClean="0">
                <a:latin typeface="Tahoma" pitchFamily="34" charset="0"/>
                <a:ea typeface="Tahoma" pitchFamily="34" charset="0"/>
                <a:cs typeface="Tahoma" pitchFamily="34" charset="0"/>
              </a:rPr>
              <a:t>Trade </a:t>
            </a:r>
            <a:r>
              <a:rPr lang="en-US" sz="2800" dirty="0">
                <a:latin typeface="Tahoma" pitchFamily="34" charset="0"/>
                <a:ea typeface="Tahoma" pitchFamily="34" charset="0"/>
                <a:cs typeface="Tahoma" pitchFamily="34" charset="0"/>
              </a:rPr>
              <a:t>off between a powerful instruction repertoire and saving space with shorter instructions</a:t>
            </a:r>
            <a:endParaRPr lang="en-US" sz="2800" dirty="0" smtClean="0">
              <a:latin typeface="Tahoma" pitchFamily="34" charset="0"/>
              <a:ea typeface="Tahoma" pitchFamily="34" charset="0"/>
              <a:cs typeface="Tahoma" pitchFamily="34" charset="0"/>
            </a:endParaRPr>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382621" y="101024"/>
            <a:ext cx="6705600" cy="584775"/>
          </a:xfrm>
          <a:prstGeom prst="rect">
            <a:avLst/>
          </a:prstGeom>
        </p:spPr>
        <p:txBody>
          <a:bodyPr wrap="square">
            <a:spAutoFit/>
          </a:bodyPr>
          <a:lstStyle/>
          <a:p>
            <a:pPr>
              <a:spcAft>
                <a:spcPts val="600"/>
              </a:spcAft>
            </a:pPr>
            <a:r>
              <a:rPr lang="en-US" sz="3200" dirty="0">
                <a:latin typeface="Tahoma" pitchFamily="34" charset="0"/>
                <a:ea typeface="Tahoma" pitchFamily="34" charset="0"/>
                <a:cs typeface="Tahoma" pitchFamily="34" charset="0"/>
              </a:rPr>
              <a:t>Instruction Length </a:t>
            </a:r>
          </a:p>
        </p:txBody>
      </p:sp>
    </p:spTree>
    <p:extLst>
      <p:ext uri="{BB962C8B-B14F-4D97-AF65-F5344CB8AC3E}">
        <p14:creationId xmlns:p14="http://schemas.microsoft.com/office/powerpoint/2010/main" val="3901376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28448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35" name="Rectangle 4"/>
          <p:cNvSpPr>
            <a:spLocks noGrp="1" noChangeArrowheads="1"/>
          </p:cNvSpPr>
          <p:nvPr>
            <p:ph type="title"/>
          </p:nvPr>
        </p:nvSpPr>
        <p:spPr>
          <a:xfrm>
            <a:off x="407988" y="232640"/>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Displacement Addressing</a:t>
            </a:r>
          </a:p>
        </p:txBody>
      </p:sp>
      <p:grpSp>
        <p:nvGrpSpPr>
          <p:cNvPr id="18436" name="Group 7"/>
          <p:cNvGrpSpPr>
            <a:grpSpLocks/>
          </p:cNvGrpSpPr>
          <p:nvPr/>
        </p:nvGrpSpPr>
        <p:grpSpPr bwMode="auto">
          <a:xfrm>
            <a:off x="1184828" y="1617386"/>
            <a:ext cx="4722813" cy="604837"/>
            <a:chOff x="913" y="1441"/>
            <a:chExt cx="2975" cy="381"/>
          </a:xfrm>
        </p:grpSpPr>
        <p:sp>
          <p:nvSpPr>
            <p:cNvPr id="18463" name="Rectangle 5"/>
            <p:cNvSpPr>
              <a:spLocks noChangeArrowheads="1"/>
            </p:cNvSpPr>
            <p:nvPr/>
          </p:nvSpPr>
          <p:spPr bwMode="auto">
            <a:xfrm>
              <a:off x="913" y="1441"/>
              <a:ext cx="2975" cy="3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64" name="Line 6"/>
            <p:cNvSpPr>
              <a:spLocks noChangeShapeType="1"/>
            </p:cNvSpPr>
            <p:nvPr/>
          </p:nvSpPr>
          <p:spPr bwMode="auto">
            <a:xfrm>
              <a:off x="1537" y="1446"/>
              <a:ext cx="0" cy="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37" name="Rectangle 8"/>
          <p:cNvSpPr>
            <a:spLocks noChangeArrowheads="1"/>
          </p:cNvSpPr>
          <p:nvPr/>
        </p:nvSpPr>
        <p:spPr bwMode="auto">
          <a:xfrm>
            <a:off x="2099228" y="1693586"/>
            <a:ext cx="14747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Register R</a:t>
            </a:r>
          </a:p>
        </p:txBody>
      </p:sp>
      <p:sp>
        <p:nvSpPr>
          <p:cNvPr id="18438" name="Rectangle 9"/>
          <p:cNvSpPr>
            <a:spLocks noChangeArrowheads="1"/>
          </p:cNvSpPr>
          <p:nvPr/>
        </p:nvSpPr>
        <p:spPr bwMode="auto">
          <a:xfrm>
            <a:off x="1108628" y="1693586"/>
            <a:ext cx="11287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Opcode</a:t>
            </a:r>
          </a:p>
        </p:txBody>
      </p:sp>
      <p:sp>
        <p:nvSpPr>
          <p:cNvPr id="18439" name="Rectangle 10"/>
          <p:cNvSpPr>
            <a:spLocks noChangeArrowheads="1"/>
          </p:cNvSpPr>
          <p:nvPr/>
        </p:nvSpPr>
        <p:spPr bwMode="auto">
          <a:xfrm>
            <a:off x="2861228" y="1160186"/>
            <a:ext cx="15001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Instruction</a:t>
            </a:r>
          </a:p>
        </p:txBody>
      </p:sp>
      <p:sp>
        <p:nvSpPr>
          <p:cNvPr id="18440" name="Rectangle 11"/>
          <p:cNvSpPr>
            <a:spLocks noChangeArrowheads="1"/>
          </p:cNvSpPr>
          <p:nvPr/>
        </p:nvSpPr>
        <p:spPr bwMode="auto">
          <a:xfrm>
            <a:off x="6137828" y="2531786"/>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1" name="Rectangle 12"/>
          <p:cNvSpPr>
            <a:spLocks noChangeArrowheads="1"/>
          </p:cNvSpPr>
          <p:nvPr/>
        </p:nvSpPr>
        <p:spPr bwMode="auto">
          <a:xfrm>
            <a:off x="6137828" y="3217586"/>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2" name="Rectangle 13"/>
          <p:cNvSpPr>
            <a:spLocks noChangeArrowheads="1"/>
          </p:cNvSpPr>
          <p:nvPr/>
        </p:nvSpPr>
        <p:spPr bwMode="auto">
          <a:xfrm>
            <a:off x="6137828" y="3903386"/>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3" name="Rectangle 14"/>
          <p:cNvSpPr>
            <a:spLocks noChangeArrowheads="1"/>
          </p:cNvSpPr>
          <p:nvPr/>
        </p:nvSpPr>
        <p:spPr bwMode="auto">
          <a:xfrm>
            <a:off x="6137828" y="4589186"/>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4" name="Rectangle 15"/>
          <p:cNvSpPr>
            <a:spLocks noChangeArrowheads="1"/>
          </p:cNvSpPr>
          <p:nvPr/>
        </p:nvSpPr>
        <p:spPr bwMode="auto">
          <a:xfrm>
            <a:off x="6137828" y="5274986"/>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5" name="Rectangle 16"/>
          <p:cNvSpPr>
            <a:spLocks noChangeArrowheads="1"/>
          </p:cNvSpPr>
          <p:nvPr/>
        </p:nvSpPr>
        <p:spPr bwMode="auto">
          <a:xfrm>
            <a:off x="6671228" y="1998386"/>
            <a:ext cx="12303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Memory</a:t>
            </a:r>
          </a:p>
        </p:txBody>
      </p:sp>
      <p:sp>
        <p:nvSpPr>
          <p:cNvPr id="18446" name="Rectangle 17"/>
          <p:cNvSpPr>
            <a:spLocks noChangeArrowheads="1"/>
          </p:cNvSpPr>
          <p:nvPr/>
        </p:nvSpPr>
        <p:spPr bwMode="auto">
          <a:xfrm>
            <a:off x="6823628" y="4055786"/>
            <a:ext cx="12303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Operand</a:t>
            </a:r>
          </a:p>
        </p:txBody>
      </p:sp>
      <p:sp>
        <p:nvSpPr>
          <p:cNvPr id="18447" name="Rectangle 18"/>
          <p:cNvSpPr>
            <a:spLocks noChangeArrowheads="1"/>
          </p:cNvSpPr>
          <p:nvPr/>
        </p:nvSpPr>
        <p:spPr bwMode="auto">
          <a:xfrm>
            <a:off x="1184828" y="3141386"/>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8" name="Rectangle 19"/>
          <p:cNvSpPr>
            <a:spLocks noChangeArrowheads="1"/>
          </p:cNvSpPr>
          <p:nvPr/>
        </p:nvSpPr>
        <p:spPr bwMode="auto">
          <a:xfrm>
            <a:off x="1184828" y="3827186"/>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9" name="Rectangle 20"/>
          <p:cNvSpPr>
            <a:spLocks noChangeArrowheads="1"/>
          </p:cNvSpPr>
          <p:nvPr/>
        </p:nvSpPr>
        <p:spPr bwMode="auto">
          <a:xfrm>
            <a:off x="1184828" y="4512986"/>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50" name="Rectangle 21"/>
          <p:cNvSpPr>
            <a:spLocks noChangeArrowheads="1"/>
          </p:cNvSpPr>
          <p:nvPr/>
        </p:nvSpPr>
        <p:spPr bwMode="auto">
          <a:xfrm>
            <a:off x="1184828" y="5198786"/>
            <a:ext cx="2587625" cy="682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51" name="Rectangle 22"/>
          <p:cNvSpPr>
            <a:spLocks noChangeArrowheads="1"/>
          </p:cNvSpPr>
          <p:nvPr/>
        </p:nvSpPr>
        <p:spPr bwMode="auto">
          <a:xfrm>
            <a:off x="1261028" y="3979586"/>
            <a:ext cx="2498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Pointer to Operand</a:t>
            </a:r>
          </a:p>
        </p:txBody>
      </p:sp>
      <p:sp>
        <p:nvSpPr>
          <p:cNvPr id="18452" name="Line 23"/>
          <p:cNvSpPr>
            <a:spLocks noChangeShapeType="1"/>
          </p:cNvSpPr>
          <p:nvPr/>
        </p:nvSpPr>
        <p:spPr bwMode="auto">
          <a:xfrm>
            <a:off x="3164440" y="2233336"/>
            <a:ext cx="0" cy="519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3" name="Line 24"/>
          <p:cNvSpPr>
            <a:spLocks noChangeShapeType="1"/>
          </p:cNvSpPr>
          <p:nvPr/>
        </p:nvSpPr>
        <p:spPr bwMode="auto">
          <a:xfrm flipH="1">
            <a:off x="416478" y="2758798"/>
            <a:ext cx="2754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4" name="Rectangle 25"/>
          <p:cNvSpPr>
            <a:spLocks noChangeArrowheads="1"/>
          </p:cNvSpPr>
          <p:nvPr/>
        </p:nvSpPr>
        <p:spPr bwMode="auto">
          <a:xfrm>
            <a:off x="1870628" y="2760386"/>
            <a:ext cx="13144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Registers</a:t>
            </a:r>
          </a:p>
        </p:txBody>
      </p:sp>
      <p:sp>
        <p:nvSpPr>
          <p:cNvPr id="18455" name="Freeform 26"/>
          <p:cNvSpPr>
            <a:spLocks/>
          </p:cNvSpPr>
          <p:nvPr/>
        </p:nvSpPr>
        <p:spPr bwMode="auto">
          <a:xfrm>
            <a:off x="421240" y="2758798"/>
            <a:ext cx="763588" cy="1411288"/>
          </a:xfrm>
          <a:custGeom>
            <a:avLst/>
            <a:gdLst>
              <a:gd name="T0" fmla="*/ 0 w 481"/>
              <a:gd name="T1" fmla="*/ 0 h 889"/>
              <a:gd name="T2" fmla="*/ 0 w 481"/>
              <a:gd name="T3" fmla="*/ 1409700 h 889"/>
              <a:gd name="T4" fmla="*/ 762000 w 481"/>
              <a:gd name="T5" fmla="*/ 1409700 h 889"/>
              <a:gd name="T6" fmla="*/ 0 60000 65536"/>
              <a:gd name="T7" fmla="*/ 0 60000 65536"/>
              <a:gd name="T8" fmla="*/ 0 60000 65536"/>
            </a:gdLst>
            <a:ahLst/>
            <a:cxnLst>
              <a:cxn ang="T6">
                <a:pos x="T0" y="T1"/>
              </a:cxn>
              <a:cxn ang="T7">
                <a:pos x="T2" y="T3"/>
              </a:cxn>
              <a:cxn ang="T8">
                <a:pos x="T4" y="T5"/>
              </a:cxn>
            </a:cxnLst>
            <a:rect l="0" t="0" r="r" b="b"/>
            <a:pathLst>
              <a:path w="481" h="889">
                <a:moveTo>
                  <a:pt x="0" y="0"/>
                </a:moveTo>
                <a:lnTo>
                  <a:pt x="0" y="888"/>
                </a:lnTo>
                <a:lnTo>
                  <a:pt x="480" y="888"/>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Line 27"/>
          <p:cNvSpPr>
            <a:spLocks noChangeShapeType="1"/>
          </p:cNvSpPr>
          <p:nvPr/>
        </p:nvSpPr>
        <p:spPr bwMode="auto">
          <a:xfrm>
            <a:off x="3569943" y="1614211"/>
            <a:ext cx="0" cy="595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7" name="Rectangle 28"/>
          <p:cNvSpPr>
            <a:spLocks noChangeArrowheads="1"/>
          </p:cNvSpPr>
          <p:nvPr/>
        </p:nvSpPr>
        <p:spPr bwMode="auto">
          <a:xfrm>
            <a:off x="3607353" y="1658661"/>
            <a:ext cx="147796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Address A</a:t>
            </a:r>
          </a:p>
        </p:txBody>
      </p:sp>
      <p:sp>
        <p:nvSpPr>
          <p:cNvPr id="18458" name="Oval 29"/>
          <p:cNvSpPr>
            <a:spLocks noChangeArrowheads="1"/>
          </p:cNvSpPr>
          <p:nvPr/>
        </p:nvSpPr>
        <p:spPr bwMode="auto">
          <a:xfrm>
            <a:off x="4536041" y="4055785"/>
            <a:ext cx="530225" cy="4540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59" name="Rectangle 30"/>
          <p:cNvSpPr>
            <a:spLocks noChangeArrowheads="1"/>
          </p:cNvSpPr>
          <p:nvPr/>
        </p:nvSpPr>
        <p:spPr bwMode="auto">
          <a:xfrm>
            <a:off x="4639228" y="4057373"/>
            <a:ext cx="3524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t>
            </a:r>
          </a:p>
        </p:txBody>
      </p:sp>
      <p:sp>
        <p:nvSpPr>
          <p:cNvPr id="18460" name="Line 32"/>
          <p:cNvSpPr>
            <a:spLocks noChangeShapeType="1"/>
          </p:cNvSpPr>
          <p:nvPr/>
        </p:nvSpPr>
        <p:spPr bwMode="auto">
          <a:xfrm>
            <a:off x="4764640" y="2233336"/>
            <a:ext cx="0" cy="16621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1" name="Line 34"/>
          <p:cNvSpPr>
            <a:spLocks noChangeShapeType="1"/>
          </p:cNvSpPr>
          <p:nvPr/>
        </p:nvSpPr>
        <p:spPr bwMode="auto">
          <a:xfrm>
            <a:off x="5044040" y="428279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18462" name="Line 35"/>
          <p:cNvSpPr>
            <a:spLocks noChangeShapeType="1"/>
          </p:cNvSpPr>
          <p:nvPr/>
        </p:nvSpPr>
        <p:spPr bwMode="auto">
          <a:xfrm>
            <a:off x="3774041" y="4282798"/>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cxnSp>
        <p:nvCxnSpPr>
          <p:cNvPr id="33" name="Straight Connector 32"/>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59"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0" name="Rectangle 4"/>
          <p:cNvSpPr>
            <a:spLocks noGrp="1" noChangeArrowheads="1"/>
          </p:cNvSpPr>
          <p:nvPr>
            <p:ph type="title"/>
          </p:nvPr>
        </p:nvSpPr>
        <p:spPr>
          <a:xfrm>
            <a:off x="457200" y="211690"/>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Relative Addressing</a:t>
            </a:r>
          </a:p>
        </p:txBody>
      </p:sp>
      <p:sp>
        <p:nvSpPr>
          <p:cNvPr id="19461" name="Rectangle 5"/>
          <p:cNvSpPr>
            <a:spLocks noGrp="1" noChangeArrowheads="1"/>
          </p:cNvSpPr>
          <p:nvPr>
            <p:ph type="body" idx="1"/>
          </p:nvPr>
        </p:nvSpPr>
        <p:spPr>
          <a:xfrm>
            <a:off x="457200" y="997710"/>
            <a:ext cx="8229600" cy="5211763"/>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a:bodyPr>
          <a:lstStyle/>
          <a:p>
            <a:r>
              <a:rPr lang="en-US" altLang="en-US" sz="2800" dirty="0" smtClean="0">
                <a:latin typeface="Tahoma" panose="020B0604030504040204" pitchFamily="34" charset="0"/>
                <a:ea typeface="Tahoma" panose="020B0604030504040204" pitchFamily="34" charset="0"/>
                <a:cs typeface="Tahoma" panose="020B0604030504040204" pitchFamily="34" charset="0"/>
              </a:rPr>
              <a:t>A version of displacement addressing</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R = Program counter, PC</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EA = A + (PC)</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i.e. get operand from A cells from current location pointed to by PC</a:t>
            </a:r>
          </a:p>
          <a:p>
            <a:pPr marL="0" indent="0">
              <a:buNone/>
            </a:pPr>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a:p>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Connector 5"/>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3"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4" name="Rectangle 4"/>
          <p:cNvSpPr>
            <a:spLocks noGrp="1" noChangeArrowheads="1"/>
          </p:cNvSpPr>
          <p:nvPr>
            <p:ph type="title"/>
          </p:nvPr>
        </p:nvSpPr>
        <p:spPr>
          <a:xfrm>
            <a:off x="457200" y="211690"/>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Base-Register Addressing</a:t>
            </a:r>
          </a:p>
        </p:txBody>
      </p:sp>
      <p:sp>
        <p:nvSpPr>
          <p:cNvPr id="20485"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a:bodyPr>
          <a:lstStyle/>
          <a:p>
            <a:r>
              <a:rPr lang="en-US" altLang="en-US" sz="2800" dirty="0" smtClean="0">
                <a:latin typeface="Tahoma" panose="020B0604030504040204" pitchFamily="34" charset="0"/>
                <a:ea typeface="Tahoma" panose="020B0604030504040204" pitchFamily="34" charset="0"/>
                <a:cs typeface="Tahoma" panose="020B0604030504040204" pitchFamily="34" charset="0"/>
              </a:rPr>
              <a:t>A holds displacement</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R holds pointer to base address</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R may be explicit or implicit</a:t>
            </a:r>
          </a:p>
          <a:p>
            <a:pPr marL="0" indent="0">
              <a:buNone/>
            </a:pPr>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a:p>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Connector 5"/>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07"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08" name="Rectangle 4"/>
          <p:cNvSpPr>
            <a:spLocks noGrp="1" noChangeArrowheads="1"/>
          </p:cNvSpPr>
          <p:nvPr>
            <p:ph type="title"/>
          </p:nvPr>
        </p:nvSpPr>
        <p:spPr>
          <a:xfrm>
            <a:off x="431800" y="198438"/>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Indexed Addressing</a:t>
            </a:r>
          </a:p>
        </p:txBody>
      </p:sp>
      <p:sp>
        <p:nvSpPr>
          <p:cNvPr id="21509"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a:bodyPr>
          <a:lstStyle/>
          <a:p>
            <a:pPr>
              <a:spcBef>
                <a:spcPts val="1200"/>
              </a:spcBef>
            </a:pPr>
            <a:r>
              <a:rPr lang="en-US" altLang="en-US" sz="2800" dirty="0" smtClean="0">
                <a:latin typeface="Tahoma" panose="020B0604030504040204" pitchFamily="34" charset="0"/>
                <a:ea typeface="Tahoma" panose="020B0604030504040204" pitchFamily="34" charset="0"/>
                <a:cs typeface="Tahoma" panose="020B0604030504040204" pitchFamily="34" charset="0"/>
              </a:rPr>
              <a:t>A = base</a:t>
            </a:r>
          </a:p>
          <a:p>
            <a:pPr>
              <a:spcBef>
                <a:spcPts val="1200"/>
              </a:spcBef>
            </a:pPr>
            <a:r>
              <a:rPr lang="en-US" altLang="en-US" sz="2800" dirty="0" smtClean="0">
                <a:latin typeface="Tahoma" panose="020B0604030504040204" pitchFamily="34" charset="0"/>
                <a:ea typeface="Tahoma" panose="020B0604030504040204" pitchFamily="34" charset="0"/>
                <a:cs typeface="Tahoma" panose="020B0604030504040204" pitchFamily="34" charset="0"/>
              </a:rPr>
              <a:t>R = displacement</a:t>
            </a:r>
          </a:p>
          <a:p>
            <a:pPr>
              <a:spcBef>
                <a:spcPts val="1200"/>
              </a:spcBef>
            </a:pPr>
            <a:r>
              <a:rPr lang="en-US" altLang="en-US" sz="2800" dirty="0" smtClean="0">
                <a:latin typeface="Tahoma" panose="020B0604030504040204" pitchFamily="34" charset="0"/>
                <a:ea typeface="Tahoma" panose="020B0604030504040204" pitchFamily="34" charset="0"/>
                <a:cs typeface="Tahoma" panose="020B0604030504040204" pitchFamily="34" charset="0"/>
              </a:rPr>
              <a:t>EA = A + R</a:t>
            </a:r>
          </a:p>
          <a:p>
            <a:pPr>
              <a:spcBef>
                <a:spcPts val="1200"/>
              </a:spcBef>
            </a:pPr>
            <a:r>
              <a:rPr lang="en-US" altLang="en-US" sz="2800" dirty="0" smtClean="0">
                <a:latin typeface="Tahoma" panose="020B0604030504040204" pitchFamily="34" charset="0"/>
                <a:ea typeface="Tahoma" panose="020B0604030504040204" pitchFamily="34" charset="0"/>
                <a:cs typeface="Tahoma" panose="020B0604030504040204" pitchFamily="34" charset="0"/>
              </a:rPr>
              <a:t>Good for accessing arrays</a:t>
            </a:r>
          </a:p>
          <a:p>
            <a:pPr lvl="1">
              <a:spcBef>
                <a:spcPts val="1200"/>
              </a:spcBef>
            </a:pPr>
            <a:r>
              <a:rPr lang="en-US" altLang="en-US" sz="2800" dirty="0" smtClean="0">
                <a:latin typeface="Tahoma" panose="020B0604030504040204" pitchFamily="34" charset="0"/>
                <a:ea typeface="Tahoma" panose="020B0604030504040204" pitchFamily="34" charset="0"/>
                <a:cs typeface="Tahoma" panose="020B0604030504040204" pitchFamily="34" charset="0"/>
              </a:rPr>
              <a:t>EA = A + R</a:t>
            </a:r>
          </a:p>
          <a:p>
            <a:pPr lvl="1">
              <a:spcBef>
                <a:spcPts val="1200"/>
              </a:spcBef>
            </a:pPr>
            <a:r>
              <a:rPr lang="en-US" altLang="en-US" sz="2800" dirty="0" smtClean="0">
                <a:latin typeface="Tahoma" panose="020B0604030504040204" pitchFamily="34" charset="0"/>
                <a:ea typeface="Tahoma" panose="020B0604030504040204" pitchFamily="34" charset="0"/>
                <a:cs typeface="Tahoma" panose="020B0604030504040204" pitchFamily="34" charset="0"/>
              </a:rPr>
              <a:t>R++</a:t>
            </a:r>
          </a:p>
          <a:p>
            <a:pPr>
              <a:spcBef>
                <a:spcPts val="1200"/>
              </a:spcBef>
              <a:buFont typeface="Monotype Sorts" pitchFamily="2" charset="2"/>
              <a:buChar char="y"/>
            </a:pPr>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Connector 5"/>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2" name="Rectangle 4"/>
          <p:cNvSpPr>
            <a:spLocks noGrp="1" noChangeArrowheads="1"/>
          </p:cNvSpPr>
          <p:nvPr>
            <p:ph type="title"/>
          </p:nvPr>
        </p:nvSpPr>
        <p:spPr>
          <a:xfrm>
            <a:off x="431800" y="198438"/>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dirty="0" smtClean="0">
                <a:latin typeface="Tahoma" panose="020B0604030504040204" pitchFamily="34" charset="0"/>
                <a:ea typeface="Tahoma" panose="020B0604030504040204" pitchFamily="34" charset="0"/>
                <a:cs typeface="Tahoma" panose="020B0604030504040204" pitchFamily="34" charset="0"/>
              </a:rPr>
              <a:t>Combinations</a:t>
            </a:r>
          </a:p>
        </p:txBody>
      </p:sp>
      <p:sp>
        <p:nvSpPr>
          <p:cNvPr id="22533"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a:bodyPr>
          <a:lstStyle/>
          <a:p>
            <a:r>
              <a:rPr lang="en-US" altLang="en-US" sz="2800" dirty="0" err="1" smtClean="0">
                <a:latin typeface="Tahoma" panose="020B0604030504040204" pitchFamily="34" charset="0"/>
                <a:ea typeface="Tahoma" panose="020B0604030504040204" pitchFamily="34" charset="0"/>
                <a:cs typeface="Tahoma" panose="020B0604030504040204" pitchFamily="34" charset="0"/>
              </a:rPr>
              <a:t>Postindex</a:t>
            </a:r>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a:p>
            <a:r>
              <a:rPr lang="en-US" altLang="en-US" sz="2800" dirty="0" smtClean="0">
                <a:latin typeface="Tahoma" panose="020B0604030504040204" pitchFamily="34" charset="0"/>
                <a:ea typeface="Tahoma" panose="020B0604030504040204" pitchFamily="34" charset="0"/>
                <a:cs typeface="Tahoma" panose="020B0604030504040204" pitchFamily="34" charset="0"/>
              </a:rPr>
              <a:t>EA = (A) + (R)</a:t>
            </a:r>
          </a:p>
          <a:p>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a:p>
            <a:r>
              <a:rPr lang="en-US" altLang="en-US" sz="2800" dirty="0" err="1" smtClean="0">
                <a:latin typeface="Tahoma" panose="020B0604030504040204" pitchFamily="34" charset="0"/>
                <a:ea typeface="Tahoma" panose="020B0604030504040204" pitchFamily="34" charset="0"/>
                <a:cs typeface="Tahoma" panose="020B0604030504040204" pitchFamily="34" charset="0"/>
              </a:rPr>
              <a:t>Preindex</a:t>
            </a:r>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a:p>
            <a:r>
              <a:rPr lang="en-US" altLang="en-US" sz="2800" dirty="0" smtClean="0">
                <a:latin typeface="Tahoma" panose="020B0604030504040204" pitchFamily="34" charset="0"/>
                <a:ea typeface="Tahoma" panose="020B0604030504040204" pitchFamily="34" charset="0"/>
                <a:cs typeface="Tahoma" panose="020B0604030504040204" pitchFamily="34" charset="0"/>
              </a:rPr>
              <a:t>EA = (A+(R))</a:t>
            </a:r>
          </a:p>
          <a:p>
            <a:pPr marL="0" indent="0">
              <a:buNone/>
            </a:pPr>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Connector 5"/>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6" name="Rectangle 4"/>
          <p:cNvSpPr>
            <a:spLocks noGrp="1" noChangeArrowheads="1"/>
          </p:cNvSpPr>
          <p:nvPr>
            <p:ph type="title"/>
          </p:nvPr>
        </p:nvSpPr>
        <p:spPr>
          <a:xfrm>
            <a:off x="408609" y="237712"/>
            <a:ext cx="8229600" cy="4873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Autofit/>
          </a:bodyPr>
          <a:lstStyle/>
          <a:p>
            <a:pPr algn="l"/>
            <a:r>
              <a:rPr lang="en-US" altLang="en-US" sz="3200" smtClean="0">
                <a:latin typeface="Tahoma" panose="020B0604030504040204" pitchFamily="34" charset="0"/>
                <a:ea typeface="Tahoma" panose="020B0604030504040204" pitchFamily="34" charset="0"/>
                <a:cs typeface="Tahoma" panose="020B0604030504040204" pitchFamily="34" charset="0"/>
              </a:rPr>
              <a:t>Stack Addressing</a:t>
            </a:r>
          </a:p>
        </p:txBody>
      </p:sp>
      <p:sp>
        <p:nvSpPr>
          <p:cNvPr id="23557"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a:bodyPr>
          <a:lstStyle/>
          <a:p>
            <a:r>
              <a:rPr lang="en-US" altLang="en-US" sz="2800" dirty="0" smtClean="0">
                <a:latin typeface="Tahoma" panose="020B0604030504040204" pitchFamily="34" charset="0"/>
                <a:ea typeface="Tahoma" panose="020B0604030504040204" pitchFamily="34" charset="0"/>
                <a:cs typeface="Tahoma" panose="020B0604030504040204" pitchFamily="34" charset="0"/>
              </a:rPr>
              <a:t>Operand is (implicitly) on top of stack</a:t>
            </a:r>
          </a:p>
          <a:p>
            <a:r>
              <a:rPr lang="en-US" altLang="en-US" sz="2800" dirty="0" smtClean="0">
                <a:latin typeface="Tahoma" panose="020B0604030504040204" pitchFamily="34" charset="0"/>
                <a:ea typeface="Tahoma" panose="020B0604030504040204" pitchFamily="34" charset="0"/>
                <a:cs typeface="Tahoma" panose="020B0604030504040204" pitchFamily="34" charset="0"/>
              </a:rPr>
              <a:t>e.g. </a:t>
            </a:r>
          </a:p>
          <a:p>
            <a:pPr lvl="1"/>
            <a:r>
              <a:rPr lang="en-US" altLang="en-US" sz="2800" dirty="0" smtClean="0">
                <a:latin typeface="Tahoma" panose="020B0604030504040204" pitchFamily="34" charset="0"/>
                <a:ea typeface="Tahoma" panose="020B0604030504040204" pitchFamily="34" charset="0"/>
                <a:cs typeface="Tahoma" panose="020B0604030504040204" pitchFamily="34" charset="0"/>
              </a:rPr>
              <a:t>ADD	Pop top two items from stack and add</a:t>
            </a:r>
          </a:p>
          <a:p>
            <a:pPr>
              <a:buFont typeface="Monotype Sorts" pitchFamily="2" charset="2"/>
              <a:buChar char="y"/>
            </a:pPr>
            <a:endParaRPr lang="en-US" altLang="en-US" sz="2800" dirty="0" smtClean="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Connector 5"/>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01492"/>
            <a:ext cx="8424862" cy="5821363"/>
          </a:xfrm>
        </p:spPr>
        <p:txBody>
          <a:bodyPr>
            <a:noAutofit/>
          </a:bodyPr>
          <a:lstStyle/>
          <a:p>
            <a:pPr>
              <a:spcBef>
                <a:spcPts val="0"/>
              </a:spcBef>
              <a:spcAft>
                <a:spcPts val="600"/>
              </a:spcAft>
            </a:pPr>
            <a:r>
              <a:rPr lang="en-US" sz="2800" dirty="0" smtClean="0">
                <a:latin typeface="Tahoma" pitchFamily="34" charset="0"/>
                <a:ea typeface="Tahoma" pitchFamily="34" charset="0"/>
                <a:cs typeface="Tahoma" pitchFamily="34" charset="0"/>
              </a:rPr>
              <a:t>Large </a:t>
            </a:r>
            <a:r>
              <a:rPr lang="en-US" sz="2800" dirty="0">
                <a:latin typeface="Tahoma" pitchFamily="34" charset="0"/>
                <a:ea typeface="Tahoma" pitchFamily="34" charset="0"/>
                <a:cs typeface="Tahoma" pitchFamily="34" charset="0"/>
              </a:rPr>
              <a:t>instruction set =&gt; small programs</a:t>
            </a:r>
          </a:p>
          <a:p>
            <a:pPr>
              <a:spcBef>
                <a:spcPts val="0"/>
              </a:spcBef>
              <a:spcAft>
                <a:spcPts val="600"/>
              </a:spcAft>
            </a:pPr>
            <a:r>
              <a:rPr lang="en-US" sz="2800" dirty="0" smtClean="0">
                <a:latin typeface="Tahoma" pitchFamily="34" charset="0"/>
                <a:ea typeface="Tahoma" pitchFamily="34" charset="0"/>
                <a:cs typeface="Tahoma" pitchFamily="34" charset="0"/>
              </a:rPr>
              <a:t>Small </a:t>
            </a:r>
            <a:r>
              <a:rPr lang="en-US" sz="2800" dirty="0">
                <a:latin typeface="Tahoma" pitchFamily="34" charset="0"/>
                <a:ea typeface="Tahoma" pitchFamily="34" charset="0"/>
                <a:cs typeface="Tahoma" pitchFamily="34" charset="0"/>
              </a:rPr>
              <a:t>instruction set =&gt; large programs</a:t>
            </a:r>
          </a:p>
          <a:p>
            <a:pPr>
              <a:spcBef>
                <a:spcPts val="0"/>
              </a:spcBef>
              <a:spcAft>
                <a:spcPts val="600"/>
              </a:spcAft>
            </a:pPr>
            <a:r>
              <a:rPr lang="en-US" sz="2800" dirty="0" smtClean="0">
                <a:latin typeface="Tahoma" pitchFamily="34" charset="0"/>
                <a:ea typeface="Tahoma" pitchFamily="34" charset="0"/>
                <a:cs typeface="Tahoma" pitchFamily="34" charset="0"/>
              </a:rPr>
              <a:t>Large </a:t>
            </a:r>
            <a:r>
              <a:rPr lang="en-US" sz="2800" dirty="0">
                <a:latin typeface="Tahoma" pitchFamily="34" charset="0"/>
                <a:ea typeface="Tahoma" pitchFamily="34" charset="0"/>
                <a:cs typeface="Tahoma" pitchFamily="34" charset="0"/>
              </a:rPr>
              <a:t>memory =&gt; longer instructions</a:t>
            </a:r>
          </a:p>
          <a:p>
            <a:pPr>
              <a:spcBef>
                <a:spcPts val="0"/>
              </a:spcBef>
              <a:spcAft>
                <a:spcPts val="600"/>
              </a:spcAft>
            </a:pPr>
            <a:r>
              <a:rPr lang="en-US" sz="2800" dirty="0" smtClean="0">
                <a:latin typeface="Tahoma" pitchFamily="34" charset="0"/>
                <a:ea typeface="Tahoma" pitchFamily="34" charset="0"/>
                <a:cs typeface="Tahoma" pitchFamily="34" charset="0"/>
              </a:rPr>
              <a:t>Fixed </a:t>
            </a:r>
            <a:r>
              <a:rPr lang="en-US" sz="2800" dirty="0">
                <a:latin typeface="Tahoma" pitchFamily="34" charset="0"/>
                <a:ea typeface="Tahoma" pitchFamily="34" charset="0"/>
                <a:cs typeface="Tahoma" pitchFamily="34" charset="0"/>
              </a:rPr>
              <a:t>length instructions same size or multiple of bus width =&gt; fast fetch</a:t>
            </a:r>
          </a:p>
          <a:p>
            <a:pPr>
              <a:spcBef>
                <a:spcPts val="0"/>
              </a:spcBef>
              <a:spcAft>
                <a:spcPts val="600"/>
              </a:spcAft>
            </a:pPr>
            <a:r>
              <a:rPr lang="en-US" sz="2800" dirty="0" smtClean="0">
                <a:latin typeface="Tahoma" pitchFamily="34" charset="0"/>
                <a:ea typeface="Tahoma" pitchFamily="34" charset="0"/>
                <a:cs typeface="Tahoma" pitchFamily="34" charset="0"/>
              </a:rPr>
              <a:t>Variable </a:t>
            </a:r>
            <a:r>
              <a:rPr lang="en-US" sz="2800" dirty="0">
                <a:latin typeface="Tahoma" pitchFamily="34" charset="0"/>
                <a:ea typeface="Tahoma" pitchFamily="34" charset="0"/>
                <a:cs typeface="Tahoma" pitchFamily="34" charset="0"/>
              </a:rPr>
              <a:t>length instructions may need extra bus </a:t>
            </a:r>
            <a:r>
              <a:rPr lang="en-US" sz="2800" dirty="0" smtClean="0">
                <a:latin typeface="Tahoma" pitchFamily="34" charset="0"/>
                <a:ea typeface="Tahoma" pitchFamily="34" charset="0"/>
                <a:cs typeface="Tahoma" pitchFamily="34" charset="0"/>
              </a:rPr>
              <a:t>cycles</a:t>
            </a:r>
            <a:endParaRPr lang="en-US" sz="2800" dirty="0">
              <a:latin typeface="Tahoma" pitchFamily="34" charset="0"/>
              <a:ea typeface="Tahoma" pitchFamily="34" charset="0"/>
              <a:cs typeface="Tahoma" pitchFamily="34" charset="0"/>
            </a:endParaRPr>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5" name="Rectangle 4"/>
          <p:cNvSpPr/>
          <p:nvPr/>
        </p:nvSpPr>
        <p:spPr>
          <a:xfrm>
            <a:off x="533400" y="216717"/>
            <a:ext cx="5943600" cy="584775"/>
          </a:xfrm>
          <a:prstGeom prst="rect">
            <a:avLst/>
          </a:prstGeom>
        </p:spPr>
        <p:txBody>
          <a:bodyPr wrap="square">
            <a:spAutoFit/>
          </a:bodyPr>
          <a:lstStyle/>
          <a:p>
            <a:pPr>
              <a:spcAft>
                <a:spcPts val="1200"/>
              </a:spcAft>
            </a:pPr>
            <a:r>
              <a:rPr lang="en-US" sz="3200" dirty="0">
                <a:latin typeface="Tahoma" pitchFamily="34" charset="0"/>
                <a:ea typeface="Tahoma" pitchFamily="34" charset="0"/>
                <a:cs typeface="Tahoma" pitchFamily="34" charset="0"/>
              </a:rPr>
              <a:t>Instruction format trade-offs</a:t>
            </a:r>
          </a:p>
        </p:txBody>
      </p:sp>
    </p:spTree>
    <p:extLst>
      <p:ext uri="{BB962C8B-B14F-4D97-AF65-F5344CB8AC3E}">
        <p14:creationId xmlns:p14="http://schemas.microsoft.com/office/powerpoint/2010/main" val="859854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424862" cy="5632255"/>
          </a:xfrm>
        </p:spPr>
        <p:txBody>
          <a:bodyPr>
            <a:noAutofit/>
          </a:bodyPr>
          <a:lstStyle/>
          <a:p>
            <a:pPr>
              <a:spcBef>
                <a:spcPts val="0"/>
              </a:spcBef>
              <a:spcAft>
                <a:spcPts val="600"/>
              </a:spcAft>
            </a:pPr>
            <a:r>
              <a:rPr lang="en-US" sz="2800" dirty="0" smtClean="0">
                <a:latin typeface="Tahoma" pitchFamily="34" charset="0"/>
                <a:ea typeface="Tahoma" pitchFamily="34" charset="0"/>
                <a:cs typeface="Tahoma" pitchFamily="34" charset="0"/>
              </a:rPr>
              <a:t>Processor </a:t>
            </a:r>
            <a:r>
              <a:rPr lang="en-US" sz="2800" dirty="0">
                <a:latin typeface="Tahoma" pitchFamily="34" charset="0"/>
                <a:ea typeface="Tahoma" pitchFamily="34" charset="0"/>
                <a:cs typeface="Tahoma" pitchFamily="34" charset="0"/>
              </a:rPr>
              <a:t>may execute faster than fetch</a:t>
            </a:r>
          </a:p>
          <a:p>
            <a:pPr lvl="1">
              <a:spcBef>
                <a:spcPts val="0"/>
              </a:spcBef>
              <a:spcAft>
                <a:spcPts val="600"/>
              </a:spcAft>
            </a:pPr>
            <a:r>
              <a:rPr lang="en-US" sz="2800" dirty="0" smtClean="0">
                <a:latin typeface="Tahoma" pitchFamily="34" charset="0"/>
                <a:ea typeface="Tahoma" pitchFamily="34" charset="0"/>
                <a:cs typeface="Tahoma" pitchFamily="34" charset="0"/>
              </a:rPr>
              <a:t>Use </a:t>
            </a:r>
            <a:r>
              <a:rPr lang="en-US" sz="2800" dirty="0">
                <a:latin typeface="Tahoma" pitchFamily="34" charset="0"/>
                <a:ea typeface="Tahoma" pitchFamily="34" charset="0"/>
                <a:cs typeface="Tahoma" pitchFamily="34" charset="0"/>
              </a:rPr>
              <a:t>cache memory or use shorter instructions</a:t>
            </a:r>
          </a:p>
          <a:p>
            <a:pPr>
              <a:spcBef>
                <a:spcPts val="0"/>
              </a:spcBef>
              <a:spcAft>
                <a:spcPts val="600"/>
              </a:spcAft>
            </a:pPr>
            <a:r>
              <a:rPr lang="en-US" sz="2800" dirty="0" smtClean="0">
                <a:latin typeface="Tahoma" pitchFamily="34" charset="0"/>
                <a:ea typeface="Tahoma" pitchFamily="34" charset="0"/>
                <a:cs typeface="Tahoma" pitchFamily="34" charset="0"/>
              </a:rPr>
              <a:t>Note </a:t>
            </a:r>
            <a:r>
              <a:rPr lang="en-US" sz="2800" dirty="0">
                <a:latin typeface="Tahoma" pitchFamily="34" charset="0"/>
                <a:ea typeface="Tahoma" pitchFamily="34" charset="0"/>
                <a:cs typeface="Tahoma" pitchFamily="34" charset="0"/>
              </a:rPr>
              <a:t>complex relationship between word size, character size, instruction size and bus transfer width</a:t>
            </a:r>
          </a:p>
          <a:p>
            <a:pPr lvl="1">
              <a:spcBef>
                <a:spcPts val="0"/>
              </a:spcBef>
              <a:spcAft>
                <a:spcPts val="600"/>
              </a:spcAft>
            </a:pPr>
            <a:r>
              <a:rPr lang="en-US" sz="2800" dirty="0" smtClean="0">
                <a:latin typeface="Tahoma" pitchFamily="34" charset="0"/>
                <a:ea typeface="Tahoma" pitchFamily="34" charset="0"/>
                <a:cs typeface="Tahoma" pitchFamily="34" charset="0"/>
              </a:rPr>
              <a:t>In </a:t>
            </a:r>
            <a:r>
              <a:rPr lang="en-US" sz="2800" dirty="0">
                <a:latin typeface="Tahoma" pitchFamily="34" charset="0"/>
                <a:ea typeface="Tahoma" pitchFamily="34" charset="0"/>
                <a:cs typeface="Tahoma" pitchFamily="34" charset="0"/>
              </a:rPr>
              <a:t>almost all modern computers these are all multiples of 8 and related to each other by powers of 2</a:t>
            </a:r>
            <a:endParaRPr lang="en-US" sz="2800" dirty="0" smtClean="0">
              <a:latin typeface="Tahoma" pitchFamily="34" charset="0"/>
              <a:ea typeface="Tahoma" pitchFamily="34" charset="0"/>
              <a:cs typeface="Tahoma" pitchFamily="34" charset="0"/>
            </a:endParaRPr>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5" name="Rectangle 4"/>
          <p:cNvSpPr/>
          <p:nvPr/>
        </p:nvSpPr>
        <p:spPr>
          <a:xfrm>
            <a:off x="541506" y="117238"/>
            <a:ext cx="5943600" cy="584775"/>
          </a:xfrm>
          <a:prstGeom prst="rect">
            <a:avLst/>
          </a:prstGeom>
        </p:spPr>
        <p:txBody>
          <a:bodyPr wrap="square">
            <a:spAutoFit/>
          </a:bodyPr>
          <a:lstStyle/>
          <a:p>
            <a:pPr>
              <a:spcAft>
                <a:spcPts val="1200"/>
              </a:spcAft>
            </a:pPr>
            <a:r>
              <a:rPr lang="en-US" sz="3200" dirty="0">
                <a:latin typeface="Tahoma" pitchFamily="34" charset="0"/>
                <a:ea typeface="Tahoma" pitchFamily="34" charset="0"/>
                <a:cs typeface="Tahoma" pitchFamily="34" charset="0"/>
              </a:rPr>
              <a:t>Instruction format trade-offs</a:t>
            </a:r>
          </a:p>
        </p:txBody>
      </p:sp>
    </p:spTree>
    <p:extLst>
      <p:ext uri="{BB962C8B-B14F-4D97-AF65-F5344CB8AC3E}">
        <p14:creationId xmlns:p14="http://schemas.microsoft.com/office/powerpoint/2010/main" val="3121813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138" y="914400"/>
            <a:ext cx="8424862" cy="5486400"/>
          </a:xfrm>
        </p:spPr>
        <p:txBody>
          <a:bodyPr>
            <a:noAutofit/>
          </a:bodyPr>
          <a:lstStyle/>
          <a:p>
            <a:pPr marL="0" indent="0">
              <a:buNone/>
            </a:pPr>
            <a:r>
              <a:rPr lang="en-US" sz="2800" dirty="0" smtClean="0">
                <a:latin typeface="Tahoma" panose="020B0604030504040204" pitchFamily="34" charset="0"/>
                <a:ea typeface="Tahoma" panose="020B0604030504040204" pitchFamily="34" charset="0"/>
                <a:cs typeface="Tahoma" panose="020B0604030504040204" pitchFamily="34" charset="0"/>
              </a:rPr>
              <a:t>Determines several </a:t>
            </a:r>
            <a:r>
              <a:rPr lang="en-US" sz="2800" dirty="0">
                <a:latin typeface="Tahoma" panose="020B0604030504040204" pitchFamily="34" charset="0"/>
                <a:ea typeface="Tahoma" panose="020B0604030504040204" pitchFamily="34" charset="0"/>
                <a:cs typeface="Tahoma" panose="020B0604030504040204" pitchFamily="34" charset="0"/>
              </a:rPr>
              <a:t>important </a:t>
            </a:r>
            <a:r>
              <a:rPr lang="en-US" sz="2800" dirty="0" smtClean="0">
                <a:latin typeface="Tahoma" panose="020B0604030504040204" pitchFamily="34" charset="0"/>
                <a:ea typeface="Tahoma" panose="020B0604030504040204" pitchFamily="34" charset="0"/>
                <a:cs typeface="Tahoma" panose="020B0604030504040204" pitchFamily="34" charset="0"/>
              </a:rPr>
              <a:t>factors</a:t>
            </a:r>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Number </a:t>
            </a:r>
            <a:r>
              <a:rPr lang="en-US" sz="2800" dirty="0" smtClean="0">
                <a:latin typeface="Tahoma" panose="020B0604030504040204" pitchFamily="34" charset="0"/>
                <a:ea typeface="Tahoma" panose="020B0604030504040204" pitchFamily="34" charset="0"/>
                <a:cs typeface="Tahoma" panose="020B0604030504040204" pitchFamily="34" charset="0"/>
              </a:rPr>
              <a:t>of </a:t>
            </a:r>
            <a:r>
              <a:rPr lang="en-US" sz="2800" dirty="0">
                <a:latin typeface="Tahoma" panose="020B0604030504040204" pitchFamily="34" charset="0"/>
                <a:ea typeface="Tahoma" panose="020B0604030504040204" pitchFamily="34" charset="0"/>
                <a:cs typeface="Tahoma" panose="020B0604030504040204" pitchFamily="34" charset="0"/>
              </a:rPr>
              <a:t>addressing modes</a:t>
            </a:r>
          </a:p>
          <a:p>
            <a:pPr lvl="1"/>
            <a:r>
              <a:rPr lang="en-US" sz="2800" dirty="0" smtClean="0">
                <a:latin typeface="Tahoma" panose="020B0604030504040204" pitchFamily="34" charset="0"/>
                <a:ea typeface="Tahoma" panose="020B0604030504040204" pitchFamily="34" charset="0"/>
                <a:cs typeface="Tahoma" panose="020B0604030504040204" pitchFamily="34" charset="0"/>
              </a:rPr>
              <a:t>Implicit operands </a:t>
            </a:r>
            <a:r>
              <a:rPr lang="en-US" sz="2800" dirty="0">
                <a:latin typeface="Tahoma" panose="020B0604030504040204" pitchFamily="34" charset="0"/>
                <a:ea typeface="Tahoma" panose="020B0604030504040204" pitchFamily="34" charset="0"/>
                <a:cs typeface="Tahoma" panose="020B0604030504040204" pitchFamily="34" charset="0"/>
              </a:rPr>
              <a:t>don’t need bits</a:t>
            </a:r>
          </a:p>
          <a:p>
            <a:pPr lvl="1"/>
            <a:r>
              <a:rPr lang="en-US" sz="2800" dirty="0" smtClean="0">
                <a:latin typeface="Tahoma" panose="020B0604030504040204" pitchFamily="34" charset="0"/>
                <a:ea typeface="Tahoma" panose="020B0604030504040204" pitchFamily="34" charset="0"/>
                <a:cs typeface="Tahoma" panose="020B0604030504040204" pitchFamily="34" charset="0"/>
              </a:rPr>
              <a:t>X86 uses 2-bit </a:t>
            </a:r>
            <a:r>
              <a:rPr lang="en-US" sz="2800" dirty="0">
                <a:latin typeface="Tahoma" panose="020B0604030504040204" pitchFamily="34" charset="0"/>
                <a:ea typeface="Tahoma" panose="020B0604030504040204" pitchFamily="34" charset="0"/>
                <a:cs typeface="Tahoma" panose="020B0604030504040204" pitchFamily="34" charset="0"/>
              </a:rPr>
              <a:t>mode field to specify </a:t>
            </a:r>
            <a:r>
              <a:rPr lang="en-US" sz="2800" dirty="0" smtClean="0">
                <a:latin typeface="Tahoma" panose="020B0604030504040204" pitchFamily="34" charset="0"/>
                <a:ea typeface="Tahoma" panose="020B0604030504040204" pitchFamily="34" charset="0"/>
                <a:cs typeface="Tahoma" panose="020B0604030504040204" pitchFamily="34" charset="0"/>
              </a:rPr>
              <a:t> Interpretation </a:t>
            </a:r>
            <a:r>
              <a:rPr lang="en-US" sz="2800" dirty="0">
                <a:latin typeface="Tahoma" panose="020B0604030504040204" pitchFamily="34" charset="0"/>
                <a:ea typeface="Tahoma" panose="020B0604030504040204" pitchFamily="34" charset="0"/>
                <a:cs typeface="Tahoma" panose="020B0604030504040204" pitchFamily="34" charset="0"/>
              </a:rPr>
              <a:t>of </a:t>
            </a:r>
            <a:r>
              <a:rPr lang="en-US" sz="2800" dirty="0" smtClean="0">
                <a:latin typeface="Tahoma" panose="020B0604030504040204" pitchFamily="34" charset="0"/>
                <a:ea typeface="Tahoma" panose="020B0604030504040204" pitchFamily="34" charset="0"/>
                <a:cs typeface="Tahoma" panose="020B0604030504040204" pitchFamily="34" charset="0"/>
              </a:rPr>
              <a:t>3-bit </a:t>
            </a:r>
            <a:r>
              <a:rPr lang="en-US" sz="2800" dirty="0">
                <a:latin typeface="Tahoma" panose="020B0604030504040204" pitchFamily="34" charset="0"/>
                <a:ea typeface="Tahoma" panose="020B0604030504040204" pitchFamily="34" charset="0"/>
                <a:cs typeface="Tahoma" panose="020B0604030504040204" pitchFamily="34" charset="0"/>
              </a:rPr>
              <a:t>operand </a:t>
            </a:r>
            <a:r>
              <a:rPr lang="en-US" sz="2800" dirty="0" smtClean="0">
                <a:latin typeface="Tahoma" panose="020B0604030504040204" pitchFamily="34" charset="0"/>
                <a:ea typeface="Tahoma" panose="020B0604030504040204" pitchFamily="34" charset="0"/>
                <a:cs typeface="Tahoma" panose="020B0604030504040204" pitchFamily="34" charset="0"/>
              </a:rPr>
              <a:t>fields</a:t>
            </a:r>
            <a:endParaRPr lang="en-US" sz="2800" dirty="0">
              <a:latin typeface="Tahoma" panose="020B0604030504040204" pitchFamily="34" charset="0"/>
              <a:ea typeface="Tahoma" panose="020B0604030504040204" pitchFamily="34" charset="0"/>
              <a:cs typeface="Tahoma" panose="020B0604030504040204" pitchFamily="34" charset="0"/>
            </a:endParaRPr>
          </a:p>
          <a:p>
            <a:pPr>
              <a:spcBef>
                <a:spcPts val="1200"/>
              </a:spcBef>
            </a:pPr>
            <a:r>
              <a:rPr lang="en-US" sz="2800" dirty="0" smtClean="0">
                <a:latin typeface="Tahoma" panose="020B0604030504040204" pitchFamily="34" charset="0"/>
                <a:ea typeface="Tahoma" panose="020B0604030504040204" pitchFamily="34" charset="0"/>
                <a:cs typeface="Tahoma" panose="020B0604030504040204" pitchFamily="34" charset="0"/>
              </a:rPr>
              <a:t>Number of </a:t>
            </a:r>
            <a:r>
              <a:rPr lang="en-US" sz="2800" dirty="0">
                <a:latin typeface="Tahoma" panose="020B0604030504040204" pitchFamily="34" charset="0"/>
                <a:ea typeface="Tahoma" panose="020B0604030504040204" pitchFamily="34" charset="0"/>
                <a:cs typeface="Tahoma" panose="020B0604030504040204" pitchFamily="34" charset="0"/>
              </a:rPr>
              <a:t>operands</a:t>
            </a:r>
          </a:p>
          <a:p>
            <a:pPr lvl="1"/>
            <a:r>
              <a:rPr lang="en-US" sz="2800" dirty="0" smtClean="0">
                <a:latin typeface="Tahoma" panose="020B0604030504040204" pitchFamily="34" charset="0"/>
                <a:ea typeface="Tahoma" panose="020B0604030504040204" pitchFamily="34" charset="0"/>
                <a:cs typeface="Tahoma" panose="020B0604030504040204" pitchFamily="34" charset="0"/>
              </a:rPr>
              <a:t>3 </a:t>
            </a:r>
            <a:r>
              <a:rPr lang="en-US" sz="2800" dirty="0">
                <a:latin typeface="Tahoma" panose="020B0604030504040204" pitchFamily="34" charset="0"/>
                <a:ea typeface="Tahoma" panose="020B0604030504040204" pitchFamily="34" charset="0"/>
                <a:cs typeface="Tahoma" panose="020B0604030504040204" pitchFamily="34" charset="0"/>
              </a:rPr>
              <a:t>operand formats are rare</a:t>
            </a:r>
          </a:p>
          <a:p>
            <a:pPr lvl="1"/>
            <a:r>
              <a:rPr lang="en-US" sz="2800" dirty="0" smtClean="0">
                <a:latin typeface="Tahoma" panose="020B0604030504040204" pitchFamily="34" charset="0"/>
                <a:ea typeface="Tahoma" panose="020B0604030504040204" pitchFamily="34" charset="0"/>
                <a:cs typeface="Tahoma" panose="020B0604030504040204" pitchFamily="34" charset="0"/>
              </a:rPr>
              <a:t>For </a:t>
            </a:r>
            <a:r>
              <a:rPr lang="en-US" sz="2800" dirty="0">
                <a:latin typeface="Tahoma" panose="020B0604030504040204" pitchFamily="34" charset="0"/>
                <a:ea typeface="Tahoma" panose="020B0604030504040204" pitchFamily="34" charset="0"/>
                <a:cs typeface="Tahoma" panose="020B0604030504040204" pitchFamily="34" charset="0"/>
              </a:rPr>
              <a:t>two operand instructions we can use one or two operand mode </a:t>
            </a:r>
            <a:r>
              <a:rPr lang="en-US" sz="2800" dirty="0" smtClean="0">
                <a:latin typeface="Tahoma" panose="020B0604030504040204" pitchFamily="34" charset="0"/>
                <a:ea typeface="Tahoma" panose="020B0604030504040204" pitchFamily="34" charset="0"/>
                <a:cs typeface="Tahoma" panose="020B0604030504040204" pitchFamily="34" charset="0"/>
              </a:rPr>
              <a:t>indicators</a:t>
            </a:r>
            <a:endParaRPr lang="en-US" sz="2800" dirty="0">
              <a:latin typeface="Tahoma" panose="020B0604030504040204" pitchFamily="34" charset="0"/>
              <a:ea typeface="Tahoma" panose="020B0604030504040204" pitchFamily="34" charset="0"/>
              <a:cs typeface="Tahoma" panose="020B0604030504040204" pitchFamily="34" charset="0"/>
            </a:endParaRPr>
          </a:p>
          <a:p>
            <a:pPr lvl="1"/>
            <a:r>
              <a:rPr lang="en-US" sz="2800" dirty="0" smtClean="0">
                <a:latin typeface="Tahoma" panose="020B0604030504040204" pitchFamily="34" charset="0"/>
                <a:ea typeface="Tahoma" panose="020B0604030504040204" pitchFamily="34" charset="0"/>
                <a:cs typeface="Tahoma" panose="020B0604030504040204" pitchFamily="34" charset="0"/>
              </a:rPr>
              <a:t>X86 </a:t>
            </a:r>
            <a:r>
              <a:rPr lang="en-US" sz="2800" dirty="0">
                <a:latin typeface="Tahoma" panose="020B0604030504040204" pitchFamily="34" charset="0"/>
                <a:ea typeface="Tahoma" panose="020B0604030504040204" pitchFamily="34" charset="0"/>
                <a:cs typeface="Tahoma" panose="020B0604030504040204" pitchFamily="34" charset="0"/>
              </a:rPr>
              <a:t>uses only one </a:t>
            </a:r>
            <a:r>
              <a:rPr lang="en-US" sz="2800" dirty="0" smtClean="0">
                <a:latin typeface="Tahoma" panose="020B0604030504040204" pitchFamily="34" charset="0"/>
                <a:ea typeface="Tahoma" panose="020B0604030504040204" pitchFamily="34" charset="0"/>
                <a:cs typeface="Tahoma" panose="020B0604030504040204" pitchFamily="34" charset="0"/>
              </a:rPr>
              <a:t>2-bit </a:t>
            </a:r>
            <a:r>
              <a:rPr lang="en-US" sz="2800" dirty="0">
                <a:latin typeface="Tahoma" panose="020B0604030504040204" pitchFamily="34" charset="0"/>
                <a:ea typeface="Tahoma" panose="020B0604030504040204" pitchFamily="34" charset="0"/>
                <a:cs typeface="Tahoma" panose="020B0604030504040204" pitchFamily="34" charset="0"/>
              </a:rPr>
              <a:t>indicator</a:t>
            </a:r>
          </a:p>
          <a:p>
            <a:pPr>
              <a:spcBef>
                <a:spcPts val="0"/>
              </a:spcBef>
              <a:spcAft>
                <a:spcPts val="600"/>
              </a:spcAft>
            </a:pPr>
            <a:endParaRPr lang="en-US" sz="2800" dirty="0" smtClean="0">
              <a:latin typeface="Tahoma" panose="020B0604030504040204" pitchFamily="34" charset="0"/>
              <a:ea typeface="Tahoma" panose="020B0604030504040204" pitchFamily="34" charset="0"/>
              <a:cs typeface="Tahoma" panose="020B0604030504040204" pitchFamily="34" charset="0"/>
            </a:endParaRPr>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670560" y="242530"/>
            <a:ext cx="3886200" cy="523220"/>
          </a:xfrm>
          <a:prstGeom prst="rect">
            <a:avLst/>
          </a:prstGeom>
        </p:spPr>
        <p:txBody>
          <a:bodyPr wrap="square">
            <a:spAutoFit/>
          </a:bodyPr>
          <a:lstStyle/>
          <a:p>
            <a:pPr>
              <a:spcAft>
                <a:spcPts val="1200"/>
              </a:spcAft>
            </a:pPr>
            <a:r>
              <a:rPr lang="en-US" sz="2800" dirty="0">
                <a:latin typeface="Tahoma" pitchFamily="34" charset="0"/>
                <a:ea typeface="Tahoma" pitchFamily="34" charset="0"/>
                <a:cs typeface="Tahoma" pitchFamily="34" charset="0"/>
              </a:rPr>
              <a:t>Allocation of bits</a:t>
            </a:r>
            <a:endParaRPr lang="en-US" sz="2800" dirty="0">
              <a:latin typeface="Arial"/>
            </a:endParaRPr>
          </a:p>
        </p:txBody>
      </p:sp>
    </p:spTree>
    <p:extLst>
      <p:ext uri="{BB962C8B-B14F-4D97-AF65-F5344CB8AC3E}">
        <p14:creationId xmlns:p14="http://schemas.microsoft.com/office/powerpoint/2010/main" val="1140084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138" y="914400"/>
            <a:ext cx="8424862" cy="5486400"/>
          </a:xfrm>
        </p:spPr>
        <p:txBody>
          <a:bodyPr>
            <a:noAutofit/>
          </a:bodyPr>
          <a:lstStyle/>
          <a:p>
            <a:pPr marL="0" indent="0">
              <a:buNone/>
            </a:pPr>
            <a:r>
              <a:rPr lang="en-US" sz="2800" dirty="0" smtClean="0">
                <a:latin typeface="Arial"/>
              </a:rPr>
              <a:t>Determines several </a:t>
            </a:r>
            <a:r>
              <a:rPr lang="en-US" sz="2800" dirty="0">
                <a:latin typeface="Arial"/>
              </a:rPr>
              <a:t>important </a:t>
            </a:r>
            <a:r>
              <a:rPr lang="en-US" sz="2800" dirty="0" smtClean="0">
                <a:latin typeface="Arial"/>
              </a:rPr>
              <a:t>factors</a:t>
            </a:r>
            <a:endParaRPr lang="en-US" sz="2800" dirty="0">
              <a:latin typeface="Arial"/>
            </a:endParaRPr>
          </a:p>
          <a:p>
            <a:r>
              <a:rPr lang="en-US" sz="2800" dirty="0" smtClean="0">
                <a:latin typeface="Arial"/>
              </a:rPr>
              <a:t>Register versus </a:t>
            </a:r>
            <a:r>
              <a:rPr lang="en-US" sz="2800" dirty="0">
                <a:latin typeface="Arial"/>
              </a:rPr>
              <a:t>memory</a:t>
            </a:r>
          </a:p>
          <a:p>
            <a:pPr lvl="1"/>
            <a:r>
              <a:rPr lang="en-US" sz="2800" dirty="0" smtClean="0">
                <a:latin typeface="Arial"/>
              </a:rPr>
              <a:t>Tradeoff </a:t>
            </a:r>
            <a:r>
              <a:rPr lang="en-US" sz="2800" dirty="0">
                <a:latin typeface="Arial"/>
              </a:rPr>
              <a:t>between # of registers and program size</a:t>
            </a:r>
          </a:p>
          <a:p>
            <a:pPr lvl="1"/>
            <a:r>
              <a:rPr lang="en-US" sz="2800" dirty="0" smtClean="0">
                <a:latin typeface="Arial"/>
              </a:rPr>
              <a:t>Studies </a:t>
            </a:r>
            <a:r>
              <a:rPr lang="en-US" sz="2800" dirty="0">
                <a:latin typeface="Arial"/>
              </a:rPr>
              <a:t>suggest optimal number between 8 and 32</a:t>
            </a:r>
          </a:p>
          <a:p>
            <a:pPr lvl="1"/>
            <a:r>
              <a:rPr lang="en-US" sz="2800" dirty="0" smtClean="0">
                <a:latin typeface="Arial"/>
              </a:rPr>
              <a:t>Most </a:t>
            </a:r>
            <a:r>
              <a:rPr lang="en-US" sz="2800" dirty="0">
                <a:latin typeface="Arial"/>
              </a:rPr>
              <a:t>newer architectures have 32 or more</a:t>
            </a:r>
          </a:p>
          <a:p>
            <a:pPr lvl="1"/>
            <a:r>
              <a:rPr lang="en-US" sz="2800" dirty="0" smtClean="0">
                <a:latin typeface="Arial"/>
              </a:rPr>
              <a:t>X86 </a:t>
            </a:r>
            <a:r>
              <a:rPr lang="en-US" sz="2800" dirty="0">
                <a:latin typeface="Arial"/>
              </a:rPr>
              <a:t>architecture allows some </a:t>
            </a:r>
            <a:r>
              <a:rPr lang="en-US" sz="2800" dirty="0" smtClean="0">
                <a:latin typeface="Arial"/>
              </a:rPr>
              <a:t>computation in </a:t>
            </a:r>
            <a:r>
              <a:rPr lang="en-US" sz="2800" dirty="0" smtClean="0">
                <a:latin typeface="Arial"/>
              </a:rPr>
              <a:t>memory</a:t>
            </a:r>
            <a:endParaRPr lang="en-US" sz="2800" dirty="0">
              <a:latin typeface="Arial"/>
            </a:endParaRPr>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676072" y="101025"/>
            <a:ext cx="3886200" cy="584775"/>
          </a:xfrm>
          <a:prstGeom prst="rect">
            <a:avLst/>
          </a:prstGeom>
        </p:spPr>
        <p:txBody>
          <a:bodyPr wrap="square">
            <a:spAutoFit/>
          </a:bodyPr>
          <a:lstStyle/>
          <a:p>
            <a:pPr>
              <a:spcAft>
                <a:spcPts val="1200"/>
              </a:spcAft>
            </a:pPr>
            <a:r>
              <a:rPr lang="en-US" sz="3200" dirty="0">
                <a:latin typeface="Tahoma" pitchFamily="34" charset="0"/>
                <a:ea typeface="Tahoma" pitchFamily="34" charset="0"/>
                <a:cs typeface="Tahoma" pitchFamily="34" charset="0"/>
              </a:rPr>
              <a:t>Allocation of bits</a:t>
            </a:r>
            <a:endParaRPr lang="en-US" sz="3200" dirty="0">
              <a:latin typeface="Arial"/>
            </a:endParaRPr>
          </a:p>
        </p:txBody>
      </p:sp>
    </p:spTree>
    <p:extLst>
      <p:ext uri="{BB962C8B-B14F-4D97-AF65-F5344CB8AC3E}">
        <p14:creationId xmlns:p14="http://schemas.microsoft.com/office/powerpoint/2010/main" val="2451269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138" y="914400"/>
            <a:ext cx="8424862" cy="5486400"/>
          </a:xfrm>
        </p:spPr>
        <p:txBody>
          <a:bodyPr>
            <a:noAutofit/>
          </a:bodyPr>
          <a:lstStyle/>
          <a:p>
            <a:pPr marL="0" indent="0">
              <a:buNone/>
            </a:pPr>
            <a:r>
              <a:rPr lang="en-US" sz="2800" dirty="0" smtClean="0">
                <a:latin typeface="Arial"/>
              </a:rPr>
              <a:t>Determines several </a:t>
            </a:r>
            <a:r>
              <a:rPr lang="en-US" sz="2800" dirty="0">
                <a:latin typeface="Arial"/>
              </a:rPr>
              <a:t>important </a:t>
            </a:r>
            <a:r>
              <a:rPr lang="en-US" sz="2800" dirty="0" smtClean="0">
                <a:latin typeface="Arial"/>
              </a:rPr>
              <a:t>factors (cont'd)</a:t>
            </a:r>
            <a:endParaRPr lang="en-US" sz="2800" dirty="0">
              <a:latin typeface="Arial"/>
            </a:endParaRPr>
          </a:p>
          <a:p>
            <a:pPr>
              <a:spcBef>
                <a:spcPts val="1200"/>
              </a:spcBef>
              <a:spcAft>
                <a:spcPts val="600"/>
              </a:spcAft>
            </a:pPr>
            <a:r>
              <a:rPr lang="en-US" sz="2800" dirty="0" smtClean="0">
                <a:latin typeface="Tahoma" pitchFamily="34" charset="0"/>
                <a:ea typeface="Tahoma" pitchFamily="34" charset="0"/>
                <a:cs typeface="Tahoma" pitchFamily="34" charset="0"/>
              </a:rPr>
              <a:t>Number </a:t>
            </a:r>
            <a:r>
              <a:rPr lang="en-US" sz="2800" dirty="0">
                <a:latin typeface="Tahoma" pitchFamily="34" charset="0"/>
                <a:ea typeface="Tahoma" pitchFamily="34" charset="0"/>
                <a:cs typeface="Tahoma" pitchFamily="34" charset="0"/>
              </a:rPr>
              <a:t>of register sets</a:t>
            </a:r>
          </a:p>
          <a:p>
            <a:pPr lvl="1">
              <a:spcBef>
                <a:spcPts val="0"/>
              </a:spcBef>
              <a:spcAft>
                <a:spcPts val="600"/>
              </a:spcAft>
            </a:pPr>
            <a:r>
              <a:rPr lang="en-US" sz="2800" dirty="0">
                <a:latin typeface="Tahoma" pitchFamily="34" charset="0"/>
                <a:ea typeface="Tahoma" pitchFamily="34" charset="0"/>
                <a:cs typeface="Tahoma" pitchFamily="34" charset="0"/>
              </a:rPr>
              <a:t>RISC architectures tend to have larger sets of uniform registers</a:t>
            </a:r>
          </a:p>
          <a:p>
            <a:pPr lvl="1">
              <a:spcBef>
                <a:spcPts val="0"/>
              </a:spcBef>
              <a:spcAft>
                <a:spcPts val="600"/>
              </a:spcAft>
            </a:pPr>
            <a:r>
              <a:rPr lang="en-US" sz="2800" dirty="0">
                <a:latin typeface="Tahoma" pitchFamily="34" charset="0"/>
                <a:ea typeface="Tahoma" pitchFamily="34" charset="0"/>
                <a:cs typeface="Tahoma" pitchFamily="34" charset="0"/>
              </a:rPr>
              <a:t>Small register sets require fewer </a:t>
            </a:r>
            <a:r>
              <a:rPr lang="en-US" sz="2800" dirty="0" err="1">
                <a:latin typeface="Tahoma" pitchFamily="34" charset="0"/>
                <a:ea typeface="Tahoma" pitchFamily="34" charset="0"/>
                <a:cs typeface="Tahoma" pitchFamily="34" charset="0"/>
              </a:rPr>
              <a:t>opcode</a:t>
            </a:r>
            <a:r>
              <a:rPr lang="en-US" sz="2800" dirty="0">
                <a:latin typeface="Tahoma" pitchFamily="34" charset="0"/>
                <a:ea typeface="Tahoma" pitchFamily="34" charset="0"/>
                <a:cs typeface="Tahoma" pitchFamily="34" charset="0"/>
              </a:rPr>
              <a:t> bits </a:t>
            </a:r>
          </a:p>
          <a:p>
            <a:pPr lvl="1">
              <a:spcBef>
                <a:spcPts val="0"/>
              </a:spcBef>
              <a:spcAft>
                <a:spcPts val="600"/>
              </a:spcAft>
            </a:pPr>
            <a:r>
              <a:rPr lang="en-US" sz="2800" dirty="0">
                <a:latin typeface="Tahoma" pitchFamily="34" charset="0"/>
                <a:ea typeface="Tahoma" pitchFamily="34" charset="0"/>
                <a:cs typeface="Tahoma" pitchFamily="34" charset="0"/>
              </a:rPr>
              <a:t>Specialized register sets can reduce </a:t>
            </a:r>
            <a:r>
              <a:rPr lang="en-US" sz="2800" dirty="0" err="1">
                <a:latin typeface="Tahoma" pitchFamily="34" charset="0"/>
                <a:ea typeface="Tahoma" pitchFamily="34" charset="0"/>
                <a:cs typeface="Tahoma" pitchFamily="34" charset="0"/>
              </a:rPr>
              <a:t>opcode</a:t>
            </a:r>
            <a:r>
              <a:rPr lang="en-US" sz="2800" dirty="0">
                <a:latin typeface="Tahoma" pitchFamily="34" charset="0"/>
                <a:ea typeface="Tahoma" pitchFamily="34" charset="0"/>
                <a:cs typeface="Tahoma" pitchFamily="34" charset="0"/>
              </a:rPr>
              <a:t> bits further by implicit reference (address vs. data registers)</a:t>
            </a:r>
          </a:p>
          <a:p>
            <a:pPr>
              <a:spcBef>
                <a:spcPts val="0"/>
              </a:spcBef>
              <a:spcAft>
                <a:spcPts val="600"/>
              </a:spcAft>
            </a:pPr>
            <a:endParaRPr lang="en-US" sz="2800" dirty="0" smtClean="0">
              <a:latin typeface="Tahoma" pitchFamily="34" charset="0"/>
              <a:ea typeface="Tahoma" pitchFamily="34" charset="0"/>
              <a:cs typeface="Tahoma" pitchFamily="34" charset="0"/>
            </a:endParaRPr>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676072" y="101025"/>
            <a:ext cx="3886200" cy="584775"/>
          </a:xfrm>
          <a:prstGeom prst="rect">
            <a:avLst/>
          </a:prstGeom>
        </p:spPr>
        <p:txBody>
          <a:bodyPr wrap="square">
            <a:spAutoFit/>
          </a:bodyPr>
          <a:lstStyle/>
          <a:p>
            <a:pPr>
              <a:spcAft>
                <a:spcPts val="1200"/>
              </a:spcAft>
            </a:pPr>
            <a:r>
              <a:rPr lang="en-US" sz="3200" dirty="0">
                <a:latin typeface="Tahoma" pitchFamily="34" charset="0"/>
                <a:ea typeface="Tahoma" pitchFamily="34" charset="0"/>
                <a:cs typeface="Tahoma" pitchFamily="34" charset="0"/>
              </a:rPr>
              <a:t>Allocation of bits</a:t>
            </a:r>
            <a:endParaRPr lang="en-US" sz="3200" dirty="0">
              <a:latin typeface="Arial"/>
            </a:endParaRPr>
          </a:p>
        </p:txBody>
      </p:sp>
    </p:spTree>
    <p:extLst>
      <p:ext uri="{BB962C8B-B14F-4D97-AF65-F5344CB8AC3E}">
        <p14:creationId xmlns:p14="http://schemas.microsoft.com/office/powerpoint/2010/main" val="1624042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424862" cy="5715000"/>
          </a:xfrm>
        </p:spPr>
        <p:txBody>
          <a:bodyPr>
            <a:normAutofit/>
          </a:bodyPr>
          <a:lstStyle/>
          <a:p>
            <a:pPr marL="0" indent="0">
              <a:spcBef>
                <a:spcPts val="0"/>
              </a:spcBef>
              <a:spcAft>
                <a:spcPts val="600"/>
              </a:spcAft>
              <a:buNone/>
            </a:pPr>
            <a:r>
              <a:rPr lang="en-US" sz="2800" dirty="0" smtClean="0">
                <a:latin typeface="Tahoma" pitchFamily="34" charset="0"/>
                <a:ea typeface="Tahoma" pitchFamily="34" charset="0"/>
                <a:cs typeface="Tahoma" pitchFamily="34" charset="0"/>
              </a:rPr>
              <a:t>Determines several important factors (cont’d)</a:t>
            </a:r>
            <a:endParaRPr lang="en-US" sz="2800" dirty="0">
              <a:latin typeface="Tahoma" pitchFamily="34" charset="0"/>
              <a:ea typeface="Tahoma" pitchFamily="34" charset="0"/>
              <a:cs typeface="Tahoma" pitchFamily="34" charset="0"/>
            </a:endParaRPr>
          </a:p>
          <a:p>
            <a:pPr>
              <a:spcBef>
                <a:spcPts val="0"/>
              </a:spcBef>
              <a:spcAft>
                <a:spcPts val="600"/>
              </a:spcAft>
            </a:pPr>
            <a:r>
              <a:rPr lang="en-US" sz="2800" dirty="0" smtClean="0">
                <a:latin typeface="Tahoma" pitchFamily="34" charset="0"/>
                <a:ea typeface="Tahoma" pitchFamily="34" charset="0"/>
                <a:cs typeface="Tahoma" pitchFamily="34" charset="0"/>
              </a:rPr>
              <a:t>Address range</a:t>
            </a:r>
            <a:endParaRPr lang="en-US" sz="2800" dirty="0">
              <a:latin typeface="Tahoma" pitchFamily="34" charset="0"/>
              <a:ea typeface="Tahoma" pitchFamily="34" charset="0"/>
              <a:cs typeface="Tahoma" pitchFamily="34" charset="0"/>
            </a:endParaRPr>
          </a:p>
          <a:p>
            <a:pPr lvl="1">
              <a:spcBef>
                <a:spcPts val="0"/>
              </a:spcBef>
              <a:spcAft>
                <a:spcPts val="600"/>
              </a:spcAft>
            </a:pPr>
            <a:r>
              <a:rPr lang="en-US" sz="2800" dirty="0" smtClean="0">
                <a:latin typeface="Tahoma" pitchFamily="34" charset="0"/>
                <a:ea typeface="Tahoma" pitchFamily="34" charset="0"/>
                <a:cs typeface="Tahoma" pitchFamily="34" charset="0"/>
              </a:rPr>
              <a:t>Large address </a:t>
            </a:r>
            <a:r>
              <a:rPr lang="en-US" sz="2800" dirty="0">
                <a:latin typeface="Tahoma" pitchFamily="34" charset="0"/>
                <a:ea typeface="Tahoma" pitchFamily="34" charset="0"/>
                <a:cs typeface="Tahoma" pitchFamily="34" charset="0"/>
              </a:rPr>
              <a:t>space requires large instructions </a:t>
            </a:r>
            <a:r>
              <a:rPr lang="en-US" sz="2800" dirty="0" smtClean="0">
                <a:latin typeface="Tahoma" pitchFamily="34" charset="0"/>
                <a:ea typeface="Tahoma" pitchFamily="34" charset="0"/>
                <a:cs typeface="Tahoma" pitchFamily="34" charset="0"/>
              </a:rPr>
              <a:t>for direct </a:t>
            </a:r>
            <a:r>
              <a:rPr lang="en-US" sz="2800" dirty="0">
                <a:latin typeface="Tahoma" pitchFamily="34" charset="0"/>
                <a:ea typeface="Tahoma" pitchFamily="34" charset="0"/>
                <a:cs typeface="Tahoma" pitchFamily="34" charset="0"/>
              </a:rPr>
              <a:t>addressing</a:t>
            </a:r>
          </a:p>
          <a:p>
            <a:pPr lvl="1">
              <a:spcBef>
                <a:spcPts val="0"/>
              </a:spcBef>
              <a:spcAft>
                <a:spcPts val="600"/>
              </a:spcAft>
            </a:pPr>
            <a:r>
              <a:rPr lang="en-US" sz="2800" dirty="0" smtClean="0">
                <a:latin typeface="Tahoma" pitchFamily="34" charset="0"/>
                <a:ea typeface="Tahoma" pitchFamily="34" charset="0"/>
                <a:cs typeface="Tahoma" pitchFamily="34" charset="0"/>
              </a:rPr>
              <a:t>Many architectures </a:t>
            </a:r>
            <a:r>
              <a:rPr lang="en-US" sz="2800" dirty="0">
                <a:latin typeface="Tahoma" pitchFamily="34" charset="0"/>
                <a:ea typeface="Tahoma" pitchFamily="34" charset="0"/>
                <a:cs typeface="Tahoma" pitchFamily="34" charset="0"/>
              </a:rPr>
              <a:t>have some restricted or short </a:t>
            </a:r>
            <a:r>
              <a:rPr lang="en-US" sz="2800" dirty="0" smtClean="0">
                <a:latin typeface="Tahoma" pitchFamily="34" charset="0"/>
                <a:ea typeface="Tahoma" pitchFamily="34" charset="0"/>
                <a:cs typeface="Tahoma" pitchFamily="34" charset="0"/>
              </a:rPr>
              <a:t>forms of displacement addressing</a:t>
            </a:r>
            <a:r>
              <a:rPr lang="en-US" sz="2800" dirty="0">
                <a:latin typeface="Tahoma" pitchFamily="34" charset="0"/>
                <a:ea typeface="Tahoma" pitchFamily="34" charset="0"/>
                <a:cs typeface="Tahoma" pitchFamily="34" charset="0"/>
              </a:rPr>
              <a:t> </a:t>
            </a:r>
            <a:endParaRPr lang="en-US" sz="2800" dirty="0" smtClean="0">
              <a:latin typeface="Tahoma" pitchFamily="34" charset="0"/>
              <a:ea typeface="Tahoma" pitchFamily="34" charset="0"/>
              <a:cs typeface="Tahoma" pitchFamily="34" charset="0"/>
            </a:endParaRPr>
          </a:p>
          <a:p>
            <a:pPr marL="857250" lvl="2" indent="0">
              <a:spcBef>
                <a:spcPts val="0"/>
              </a:spcBef>
              <a:spcAft>
                <a:spcPts val="600"/>
              </a:spcAft>
              <a:buNone/>
            </a:pPr>
            <a:r>
              <a:rPr lang="en-US" sz="2800" dirty="0" smtClean="0">
                <a:latin typeface="Tahoma" pitchFamily="34" charset="0"/>
                <a:ea typeface="Tahoma" pitchFamily="34" charset="0"/>
                <a:cs typeface="Tahoma" pitchFamily="34" charset="0"/>
              </a:rPr>
              <a:t>Ex : </a:t>
            </a:r>
            <a:r>
              <a:rPr lang="en-US" sz="2800" dirty="0">
                <a:latin typeface="Tahoma" pitchFamily="34" charset="0"/>
                <a:ea typeface="Tahoma" pitchFamily="34" charset="0"/>
                <a:cs typeface="Tahoma" pitchFamily="34" charset="0"/>
              </a:rPr>
              <a:t>x86 short jumps and loops, </a:t>
            </a:r>
            <a:endParaRPr lang="en-US" sz="2800" dirty="0" smtClean="0">
              <a:latin typeface="Tahoma" pitchFamily="34" charset="0"/>
              <a:ea typeface="Tahoma" pitchFamily="34" charset="0"/>
              <a:cs typeface="Tahoma" pitchFamily="34" charset="0"/>
            </a:endParaRPr>
          </a:p>
          <a:p>
            <a:pPr marL="857250" lvl="2" indent="0">
              <a:spcBef>
                <a:spcPts val="0"/>
              </a:spcBef>
              <a:spcAft>
                <a:spcPts val="600"/>
              </a:spcAft>
              <a:buNone/>
            </a:pP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      PowerPC 16-bit displacement </a:t>
            </a:r>
            <a:r>
              <a:rPr lang="en-US" sz="2800" dirty="0">
                <a:latin typeface="Tahoma" pitchFamily="34" charset="0"/>
                <a:ea typeface="Tahoma" pitchFamily="34" charset="0"/>
                <a:cs typeface="Tahoma" pitchFamily="34" charset="0"/>
              </a:rPr>
              <a:t>addressing</a:t>
            </a:r>
          </a:p>
          <a:p>
            <a:pPr>
              <a:spcBef>
                <a:spcPts val="0"/>
              </a:spcBef>
              <a:spcAft>
                <a:spcPts val="600"/>
              </a:spcAft>
            </a:pPr>
            <a:r>
              <a:rPr lang="en-US" sz="2800" dirty="0" smtClean="0">
                <a:latin typeface="Tahoma" pitchFamily="34" charset="0"/>
                <a:ea typeface="Tahoma" pitchFamily="34" charset="0"/>
                <a:cs typeface="Tahoma" pitchFamily="34" charset="0"/>
              </a:rPr>
              <a:t>Address granularity</a:t>
            </a:r>
            <a:endParaRPr lang="en-US" sz="2800" dirty="0">
              <a:latin typeface="Tahoma" pitchFamily="34" charset="0"/>
              <a:ea typeface="Tahoma" pitchFamily="34" charset="0"/>
              <a:cs typeface="Tahoma" pitchFamily="34" charset="0"/>
            </a:endParaRPr>
          </a:p>
          <a:p>
            <a:pPr lvl="1">
              <a:spcBef>
                <a:spcPts val="0"/>
              </a:spcBef>
              <a:spcAft>
                <a:spcPts val="600"/>
              </a:spcAft>
            </a:pPr>
            <a:r>
              <a:rPr lang="en-US" sz="2800" dirty="0" smtClean="0">
                <a:latin typeface="Tahoma" pitchFamily="34" charset="0"/>
                <a:ea typeface="Tahoma" pitchFamily="34" charset="0"/>
                <a:cs typeface="Tahoma" pitchFamily="34" charset="0"/>
              </a:rPr>
              <a:t>Size of </a:t>
            </a:r>
            <a:r>
              <a:rPr lang="en-US" sz="2800" dirty="0">
                <a:latin typeface="Tahoma" pitchFamily="34" charset="0"/>
                <a:ea typeface="Tahoma" pitchFamily="34" charset="0"/>
                <a:cs typeface="Tahoma" pitchFamily="34" charset="0"/>
              </a:rPr>
              <a:t>object </a:t>
            </a:r>
            <a:r>
              <a:rPr lang="en-US" sz="2800" dirty="0" smtClean="0">
                <a:latin typeface="Tahoma" pitchFamily="34" charset="0"/>
                <a:ea typeface="Tahoma" pitchFamily="34" charset="0"/>
                <a:cs typeface="Tahoma" pitchFamily="34" charset="0"/>
              </a:rPr>
              <a:t>addressed</a:t>
            </a:r>
            <a:endParaRPr lang="en-US" sz="2800" dirty="0">
              <a:latin typeface="Tahoma" pitchFamily="34" charset="0"/>
              <a:ea typeface="Tahoma" pitchFamily="34" charset="0"/>
              <a:cs typeface="Tahoma" pitchFamily="34" charset="0"/>
            </a:endParaRPr>
          </a:p>
          <a:p>
            <a:pPr lvl="1">
              <a:spcBef>
                <a:spcPts val="0"/>
              </a:spcBef>
              <a:spcAft>
                <a:spcPts val="600"/>
              </a:spcAft>
            </a:pPr>
            <a:r>
              <a:rPr lang="en-US" sz="2800" dirty="0" smtClean="0">
                <a:latin typeface="Tahoma" pitchFamily="34" charset="0"/>
                <a:ea typeface="Tahoma" pitchFamily="34" charset="0"/>
                <a:cs typeface="Tahoma" pitchFamily="34" charset="0"/>
              </a:rPr>
              <a:t>Typically 8,16</a:t>
            </a:r>
            <a:r>
              <a:rPr lang="en-US" sz="2800" dirty="0">
                <a:latin typeface="Tahoma" pitchFamily="34" charset="0"/>
                <a:ea typeface="Tahoma" pitchFamily="34" charset="0"/>
                <a:cs typeface="Tahoma" pitchFamily="34" charset="0"/>
              </a:rPr>
              <a:t>, 32 and 64 </a:t>
            </a:r>
            <a:r>
              <a:rPr lang="en-US" sz="2800" dirty="0" smtClean="0">
                <a:latin typeface="Tahoma" pitchFamily="34" charset="0"/>
                <a:ea typeface="Tahoma" pitchFamily="34" charset="0"/>
                <a:cs typeface="Tahoma" pitchFamily="34" charset="0"/>
              </a:rPr>
              <a:t>instruction variants</a:t>
            </a:r>
          </a:p>
        </p:txBody>
      </p:sp>
      <p:cxnSp>
        <p:nvCxnSpPr>
          <p:cNvPr id="4" name="Straight Connector 3"/>
          <p:cNvCxnSpPr/>
          <p:nvPr/>
        </p:nvCxnSpPr>
        <p:spPr>
          <a:xfrm>
            <a:off x="0" y="685800"/>
            <a:ext cx="9144000" cy="0"/>
          </a:xfrm>
          <a:prstGeom prst="line">
            <a:avLst/>
          </a:prstGeom>
          <a:ln w="22225"/>
          <a:effectLst/>
        </p:spPr>
        <p:style>
          <a:lnRef idx="1">
            <a:schemeClr val="accent6"/>
          </a:lnRef>
          <a:fillRef idx="0">
            <a:schemeClr val="accent6"/>
          </a:fillRef>
          <a:effectRef idx="0">
            <a:schemeClr val="accent6"/>
          </a:effectRef>
          <a:fontRef idx="minor">
            <a:schemeClr val="tx1"/>
          </a:fontRef>
        </p:style>
      </p:cxnSp>
      <p:sp>
        <p:nvSpPr>
          <p:cNvPr id="2" name="Rectangle 1"/>
          <p:cNvSpPr/>
          <p:nvPr/>
        </p:nvSpPr>
        <p:spPr>
          <a:xfrm>
            <a:off x="434502" y="136693"/>
            <a:ext cx="4114800" cy="584775"/>
          </a:xfrm>
          <a:prstGeom prst="rect">
            <a:avLst/>
          </a:prstGeom>
        </p:spPr>
        <p:txBody>
          <a:bodyPr wrap="square">
            <a:spAutoFit/>
          </a:bodyPr>
          <a:lstStyle/>
          <a:p>
            <a:pPr>
              <a:spcAft>
                <a:spcPts val="1200"/>
              </a:spcAft>
            </a:pPr>
            <a:r>
              <a:rPr lang="en-US" sz="3200" dirty="0">
                <a:latin typeface="Tahoma" pitchFamily="34" charset="0"/>
                <a:ea typeface="Tahoma" pitchFamily="34" charset="0"/>
                <a:cs typeface="Tahoma" pitchFamily="34" charset="0"/>
              </a:rPr>
              <a:t>Allocation of bits</a:t>
            </a:r>
          </a:p>
        </p:txBody>
      </p:sp>
    </p:spTree>
    <p:extLst>
      <p:ext uri="{BB962C8B-B14F-4D97-AF65-F5344CB8AC3E}">
        <p14:creationId xmlns:p14="http://schemas.microsoft.com/office/powerpoint/2010/main" val="1949796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4909</TotalTime>
  <Words>2177</Words>
  <Application>Microsoft Office PowerPoint</Application>
  <PresentationFormat>On-screen Show (4:3)</PresentationFormat>
  <Paragraphs>300</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Monotype Sorts</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 Addressing</vt:lpstr>
      <vt:lpstr>Direct Addressing  for the following example, assume an accumulator machine structure and that an add instruction is stored in memory, beginning at location 12                                        memory assembly lang            addr  contents    hardware  actions -------------------           ------       ------------           ----------------------- ...         ... add(one)   12    | 40 |             acc      acc + memory[24]     13    | 24 |             = acc + 1 ...         ... word(one,1)    24     | 1 |             effective address = 24 ...         ... so, when the PC points to 12: 40 (i.e., the contents of location 12) is interpreted as an opcode 24 (i.e., the contents of location 13) is interpreted as an address 1 (i.e., the contents of location 24) is interpreted as data  note that there are no tags or other indicators that the number 40 in location 12 has to be an opcode; it could just as well be used as an address or as data</vt:lpstr>
      <vt:lpstr>PowerPoint Presentation</vt:lpstr>
      <vt:lpstr>PowerPoint Presentation</vt:lpstr>
      <vt:lpstr>PowerPoint Presentation</vt:lpstr>
      <vt:lpstr>Indirect Addressing</vt:lpstr>
      <vt:lpstr>PowerPoint Presentation</vt:lpstr>
      <vt:lpstr>Register Addressing</vt:lpstr>
      <vt:lpstr>Register Addressing</vt:lpstr>
      <vt:lpstr>Register Addressing</vt:lpstr>
      <vt:lpstr>Register Indirect Addressing</vt:lpstr>
      <vt:lpstr>Register Indirect Addressing Diagram</vt:lpstr>
      <vt:lpstr>Displacement Addressing</vt:lpstr>
      <vt:lpstr>Displacement Addressing</vt:lpstr>
      <vt:lpstr>Relative Addressing</vt:lpstr>
      <vt:lpstr>Base-Register Addressing</vt:lpstr>
      <vt:lpstr>Indexed Addressing</vt:lpstr>
      <vt:lpstr>Combinations</vt:lpstr>
      <vt:lpstr>Stack Addressing</vt:lpstr>
    </vt:vector>
  </TitlesOfParts>
  <Company>Clemson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 M Lowe</dc:creator>
  <cp:lastModifiedBy>Rose Lowe</cp:lastModifiedBy>
  <cp:revision>133</cp:revision>
  <dcterms:created xsi:type="dcterms:W3CDTF">2012-01-17T00:50:29Z</dcterms:created>
  <dcterms:modified xsi:type="dcterms:W3CDTF">2018-07-05T05:31:51Z</dcterms:modified>
</cp:coreProperties>
</file>