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8" r:id="rId2"/>
    <p:sldId id="290" r:id="rId3"/>
    <p:sldId id="314" r:id="rId4"/>
    <p:sldId id="288" r:id="rId5"/>
    <p:sldId id="302" r:id="rId6"/>
    <p:sldId id="315" r:id="rId7"/>
    <p:sldId id="310" r:id="rId8"/>
    <p:sldId id="300" r:id="rId9"/>
    <p:sldId id="307" r:id="rId10"/>
    <p:sldId id="295" r:id="rId11"/>
    <p:sldId id="305" r:id="rId12"/>
    <p:sldId id="304" r:id="rId13"/>
    <p:sldId id="311" r:id="rId14"/>
    <p:sldId id="312" r:id="rId15"/>
  </p:sldIdLst>
  <p:sldSz cx="9144000" cy="6858000" type="screen4x3"/>
  <p:notesSz cx="6858000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377" autoAdjust="0"/>
    <p:restoredTop sz="97021" autoAdjust="0"/>
  </p:normalViewPr>
  <p:slideViewPr>
    <p:cSldViewPr>
      <p:cViewPr varScale="1">
        <p:scale>
          <a:sx n="72" d="100"/>
          <a:sy n="72" d="100"/>
        </p:scale>
        <p:origin x="17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08" y="-96"/>
      </p:cViewPr>
      <p:guideLst>
        <p:guide orient="horz" pos="29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3477C-E7EA-43B4-9797-69C840B97F91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3331"/>
            <a:ext cx="5486400" cy="419052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5045"/>
            <a:ext cx="2971800" cy="4656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03859-F721-4651-BE07-24EB9874B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3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9pPr>
          </a:lstStyle>
          <a:p>
            <a:fld id="{B11B37BE-D94A-4598-AE5D-B3072B31C683}" type="slidenum">
              <a:rPr lang="en-US" sz="1300">
                <a:latin typeface="Times New Roman" pitchFamily="18" charset="0"/>
              </a:rPr>
              <a:pPr/>
              <a:t>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596900"/>
            <a:ext cx="4641850" cy="34813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425756"/>
            <a:ext cx="5910036" cy="41872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380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9pPr>
          </a:lstStyle>
          <a:p>
            <a:fld id="{E7AD81E1-67DE-489B-BEB0-258956BC2264}" type="slidenum">
              <a:rPr lang="en-US" sz="1300">
                <a:latin typeface="Times New Roman" pitchFamily="18" charset="0"/>
              </a:rPr>
              <a:pPr/>
              <a:t>11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596900"/>
            <a:ext cx="4641850" cy="34813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425756"/>
            <a:ext cx="5910036" cy="41872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741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9pPr>
          </a:lstStyle>
          <a:p>
            <a:fld id="{E7AD81E1-67DE-489B-BEB0-258956BC2264}" type="slidenum">
              <a:rPr lang="en-US" sz="1300">
                <a:latin typeface="Times New Roman" pitchFamily="18" charset="0"/>
              </a:rPr>
              <a:pPr/>
              <a:t>12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596900"/>
            <a:ext cx="4641850" cy="34813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425756"/>
            <a:ext cx="5910036" cy="41872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699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9pPr>
          </a:lstStyle>
          <a:p>
            <a:fld id="{E7AD81E1-67DE-489B-BEB0-258956BC2264}" type="slidenum">
              <a:rPr lang="en-US" sz="1300">
                <a:latin typeface="Times New Roman" pitchFamily="18" charset="0"/>
              </a:rPr>
              <a:pPr/>
              <a:t>13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596900"/>
            <a:ext cx="4641850" cy="34813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425756"/>
            <a:ext cx="5910036" cy="41872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258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9pPr>
          </a:lstStyle>
          <a:p>
            <a:fld id="{E7AD81E1-67DE-489B-BEB0-258956BC2264}" type="slidenum">
              <a:rPr lang="en-US" sz="1300">
                <a:latin typeface="Times New Roman" pitchFamily="18" charset="0"/>
              </a:rPr>
              <a:pPr/>
              <a:t>14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596900"/>
            <a:ext cx="4641850" cy="34813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425756"/>
            <a:ext cx="5910036" cy="41872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28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9pPr>
          </a:lstStyle>
          <a:p>
            <a:fld id="{06A0DE5B-89FD-46B1-918C-616169EB9DAD}" type="slidenum">
              <a:rPr lang="en-GB" sz="1300">
                <a:latin typeface="Times New Roman" pitchFamily="18" charset="0"/>
              </a:rPr>
              <a:pPr/>
              <a:t>2</a:t>
            </a:fld>
            <a:endParaRPr lang="en-GB" sz="1300"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9411" y="4435861"/>
            <a:ext cx="5021036" cy="42034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2" tIns="41275" rIns="82552" bIns="41275"/>
          <a:lstStyle/>
          <a:p>
            <a:r>
              <a:rPr lang="en-US" dirty="0" smtClean="0">
                <a:latin typeface="Arial" pitchFamily="34" charset="0"/>
              </a:rPr>
              <a:t>Condition codes are simply a way of testing the ALU status flags.</a:t>
            </a:r>
          </a:p>
          <a:p>
            <a:endParaRPr lang="en-GB" dirty="0" smtClean="0">
              <a:latin typeface="Arial" pitchFamily="34" charset="0"/>
            </a:endParaRPr>
          </a:p>
          <a:p>
            <a:r>
              <a:rPr lang="en-GB" dirty="0" smtClean="0">
                <a:latin typeface="Arial" pitchFamily="34" charset="0"/>
              </a:rPr>
              <a:t>This slide is for reference only.</a:t>
            </a:r>
          </a:p>
        </p:txBody>
      </p:sp>
      <p:sp>
        <p:nvSpPr>
          <p:cNvPr id="30723" name="AutoShap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806450"/>
            <a:ext cx="4289425" cy="3217863"/>
          </a:xfrm>
          <a:ln/>
        </p:spPr>
      </p:sp>
    </p:spTree>
    <p:extLst>
      <p:ext uri="{BB962C8B-B14F-4D97-AF65-F5344CB8AC3E}">
        <p14:creationId xmlns:p14="http://schemas.microsoft.com/office/powerpoint/2010/main" val="161388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9pPr>
          </a:lstStyle>
          <a:p>
            <a:fld id="{06A0DE5B-89FD-46B1-918C-616169EB9DAD}" type="slidenum">
              <a:rPr lang="en-GB" sz="1300">
                <a:latin typeface="Times New Roman" pitchFamily="18" charset="0"/>
              </a:rPr>
              <a:pPr/>
              <a:t>3</a:t>
            </a:fld>
            <a:endParaRPr lang="en-GB" sz="1300"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9411" y="4435861"/>
            <a:ext cx="5021036" cy="42034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2" tIns="41275" rIns="82552" bIns="41275"/>
          <a:lstStyle/>
          <a:p>
            <a:r>
              <a:rPr lang="en-US" dirty="0" smtClean="0">
                <a:latin typeface="Arial" pitchFamily="34" charset="0"/>
              </a:rPr>
              <a:t>Condition codes are simply a way of testing the ALU status flags.</a:t>
            </a:r>
          </a:p>
          <a:p>
            <a:endParaRPr lang="en-GB" dirty="0" smtClean="0">
              <a:latin typeface="Arial" pitchFamily="34" charset="0"/>
            </a:endParaRPr>
          </a:p>
          <a:p>
            <a:r>
              <a:rPr lang="en-GB" dirty="0" smtClean="0">
                <a:latin typeface="Arial" pitchFamily="34" charset="0"/>
              </a:rPr>
              <a:t>This slide is for reference only.</a:t>
            </a:r>
          </a:p>
        </p:txBody>
      </p:sp>
      <p:sp>
        <p:nvSpPr>
          <p:cNvPr id="30723" name="AutoShap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806450"/>
            <a:ext cx="4289425" cy="3217863"/>
          </a:xfrm>
          <a:ln/>
        </p:spPr>
      </p:sp>
    </p:spTree>
    <p:extLst>
      <p:ext uri="{BB962C8B-B14F-4D97-AF65-F5344CB8AC3E}">
        <p14:creationId xmlns:p14="http://schemas.microsoft.com/office/powerpoint/2010/main" val="549842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9pPr>
          </a:lstStyle>
          <a:p>
            <a:fld id="{2E59B220-CF55-4608-A763-DFF590496C41}" type="slidenum">
              <a:rPr lang="en-US" sz="1300">
                <a:latin typeface="Times New Roman" pitchFamily="18" charset="0"/>
              </a:rPr>
              <a:pPr/>
              <a:t>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596900"/>
            <a:ext cx="4641850" cy="34813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425756"/>
            <a:ext cx="5910036" cy="41872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2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9pPr>
          </a:lstStyle>
          <a:p>
            <a:fld id="{2E59B220-CF55-4608-A763-DFF590496C41}" type="slidenum">
              <a:rPr lang="en-US" sz="1300">
                <a:latin typeface="Times New Roman" pitchFamily="18" charset="0"/>
              </a:rPr>
              <a:pPr/>
              <a:t>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596900"/>
            <a:ext cx="4641850" cy="34813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425756"/>
            <a:ext cx="5910036" cy="41872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36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9pPr>
          </a:lstStyle>
          <a:p>
            <a:fld id="{2E59B220-CF55-4608-A763-DFF590496C41}" type="slidenum">
              <a:rPr lang="en-US" sz="1300">
                <a:latin typeface="Times New Roman" pitchFamily="18" charset="0"/>
              </a:rPr>
              <a:pPr/>
              <a:t>7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596900"/>
            <a:ext cx="4641850" cy="34813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425756"/>
            <a:ext cx="5910036" cy="41872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99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9pPr>
          </a:lstStyle>
          <a:p>
            <a:fld id="{2E59B220-CF55-4608-A763-DFF590496C41}" type="slidenum">
              <a:rPr lang="en-US" sz="1300">
                <a:latin typeface="Times New Roman" pitchFamily="18" charset="0"/>
              </a:rPr>
              <a:pPr/>
              <a:t>8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596900"/>
            <a:ext cx="4641850" cy="34813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425756"/>
            <a:ext cx="5910036" cy="41872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59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9pPr>
          </a:lstStyle>
          <a:p>
            <a:fld id="{FAE10FBC-6B31-4D8B-9148-63C82B6F4CF4}" type="slidenum">
              <a:rPr lang="en-US" sz="1300">
                <a:latin typeface="Times New Roman" pitchFamily="18" charset="0"/>
              </a:rPr>
              <a:pPr/>
              <a:t>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596900"/>
            <a:ext cx="4641850" cy="3481388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425756"/>
            <a:ext cx="5910036" cy="41872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37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9pPr>
          </a:lstStyle>
          <a:p>
            <a:fld id="{E7AD81E1-67DE-489B-BEB0-258956BC2264}" type="slidenum">
              <a:rPr lang="en-US" sz="1300">
                <a:latin typeface="Times New Roman" pitchFamily="18" charset="0"/>
              </a:rPr>
              <a:pPr/>
              <a:t>10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596900"/>
            <a:ext cx="4641850" cy="3481388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425756"/>
            <a:ext cx="5910036" cy="41872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17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67A7-BBB6-4D31-96E3-25BDB59906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8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630D-4B8F-4C8F-96DD-1B13F78C5A1C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67A7-BBB6-4D31-96E3-25BDB59906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8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630D-4B8F-4C8F-96DD-1B13F78C5A1C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67A7-BBB6-4D31-96E3-25BDB59906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4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67A7-BBB6-4D31-96E3-25BDB59906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5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630D-4B8F-4C8F-96DD-1B13F78C5A1C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67A7-BBB6-4D31-96E3-25BDB59906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630D-4B8F-4C8F-96DD-1B13F78C5A1C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67A7-BBB6-4D31-96E3-25BDB59906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9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630D-4B8F-4C8F-96DD-1B13F78C5A1C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67A7-BBB6-4D31-96E3-25BDB59906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0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630D-4B8F-4C8F-96DD-1B13F78C5A1C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67A7-BBB6-4D31-96E3-25BDB59906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1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630D-4B8F-4C8F-96DD-1B13F78C5A1C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67A7-BBB6-4D31-96E3-25BDB59906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7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630D-4B8F-4C8F-96DD-1B13F78C5A1C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67A7-BBB6-4D31-96E3-25BDB59906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0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630D-4B8F-4C8F-96DD-1B13F78C5A1C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67A7-BBB6-4D31-96E3-25BDB59906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8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630D-4B8F-4C8F-96DD-1B13F78C5A1C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67A7-BBB6-4D31-96E3-25BDB59906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6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03213"/>
            <a:ext cx="7999412" cy="458787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Structures in ARM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305800" cy="5410200"/>
          </a:xfrm>
        </p:spPr>
        <p:txBody>
          <a:bodyPr>
            <a:noAutofit/>
          </a:bodyPr>
          <a:lstStyle/>
          <a:p>
            <a:pPr marL="285750" indent="-190500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Implementation of Decisions</a:t>
            </a:r>
          </a:p>
          <a:p>
            <a:pPr marL="438150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Similar to accumulator instructions</a:t>
            </a:r>
          </a:p>
          <a:p>
            <a:pPr marL="438150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One instruction sets the flags, followed by another instruction that uses the flags to make the actual branch decision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38150">
              <a:spcBef>
                <a:spcPts val="0"/>
              </a:spcBef>
              <a:spcAft>
                <a:spcPts val="600"/>
              </a:spcAft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ARM compare and test instructions set the flags</a:t>
            </a:r>
          </a:p>
          <a:p>
            <a:pPr marL="4953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530466"/>
              </p:ext>
            </p:extLst>
          </p:nvPr>
        </p:nvGraphicFramePr>
        <p:xfrm>
          <a:off x="1295400" y="3505200"/>
          <a:ext cx="71628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2619"/>
                <a:gridCol w="1794309"/>
                <a:gridCol w="3465872"/>
              </a:tblGrid>
              <a:tr h="508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Instruction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Operation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Notes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88900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cmp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rn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&lt;op2&gt;</a:t>
                      </a:r>
                    </a:p>
                    <a:p>
                      <a:r>
                        <a:rPr lang="en-US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cmn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rn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&lt;op2&gt;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rn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&lt;op2&gt;</a:t>
                      </a:r>
                    </a:p>
                    <a:p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rn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+= &lt;op2&gt;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Always updates NZCV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  <a:tr h="88900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tst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rn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&lt;op2&gt;</a:t>
                      </a:r>
                    </a:p>
                    <a:p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teq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rn</a:t>
                      </a:r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&lt;op2&gt;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rn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&amp; &lt;op2&gt;</a:t>
                      </a:r>
                    </a:p>
                    <a:p>
                      <a:r>
                        <a:rPr lang="en-US" baseline="0" dirty="0" err="1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rn</a:t>
                      </a:r>
                      <a:r>
                        <a:rPr lang="en-US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^ &lt;op2&gt;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Always updates NZ, if shifted.</a:t>
                      </a:r>
                    </a:p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&lt;op2&gt; may affect C flag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43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91181"/>
            <a:ext cx="7999412" cy="458787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ARM Control Structures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Implementing Loops</a:t>
            </a: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for loops, while loops, and do-while loops have an implicit branch from the bottom to the top of the loop.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branch instruction becomes explicit when translated into assembly.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400" dirty="0"/>
              <a:t>while loop		</a:t>
            </a:r>
            <a:r>
              <a:rPr lang="en-US" sz="2400" dirty="0" smtClean="0"/>
              <a:t>         /* assume x  is in r0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/>
              <a:t>while ( x &lt;= 10 )                          and y  is in r1      */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{                                   	</a:t>
            </a:r>
            <a:r>
              <a:rPr lang="en-US" sz="2400" dirty="0" smtClean="0"/>
              <a:t>         loop: </a:t>
            </a:r>
          </a:p>
          <a:p>
            <a:pPr marL="0" indent="0">
              <a:buNone/>
            </a:pPr>
            <a:r>
              <a:rPr lang="en-US" sz="2400" dirty="0" smtClean="0"/>
              <a:t>        x = x + y;                                    </a:t>
            </a:r>
            <a:r>
              <a:rPr lang="en-US" sz="2400" dirty="0" err="1" smtClean="0"/>
              <a:t>cmp</a:t>
            </a:r>
            <a:r>
              <a:rPr lang="en-US" sz="2400" dirty="0" smtClean="0"/>
              <a:t>  r0, #10      // test condition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}			 </a:t>
            </a:r>
            <a:r>
              <a:rPr lang="en-US" sz="2400" dirty="0" smtClean="0"/>
              <a:t>                   </a:t>
            </a:r>
            <a:r>
              <a:rPr lang="en-US" sz="2400" dirty="0" err="1" smtClean="0"/>
              <a:t>bgt</a:t>
            </a:r>
            <a:r>
              <a:rPr lang="en-US" sz="2400" dirty="0" smtClean="0"/>
              <a:t>   </a:t>
            </a:r>
            <a:r>
              <a:rPr lang="en-US" sz="2400" dirty="0"/>
              <a:t>done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			       add  r0, r0, r1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</a:t>
            </a:r>
            <a:r>
              <a:rPr lang="en-US" sz="2400" dirty="0" smtClean="0"/>
              <a:t> b   loop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smtClean="0"/>
              <a:t>         done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03213"/>
            <a:ext cx="7999412" cy="458787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Loops in C/Assembly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90074"/>
            <a:ext cx="86868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for loop                                             // </a:t>
            </a:r>
            <a:r>
              <a:rPr lang="en-US" sz="2400" dirty="0"/>
              <a:t>x</a:t>
            </a:r>
            <a:r>
              <a:rPr lang="en-US" sz="2400" dirty="0" smtClean="0"/>
              <a:t>: r0, y: r1, z: r2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for ( </a:t>
            </a:r>
            <a:r>
              <a:rPr lang="en-US" sz="2400" dirty="0" smtClean="0"/>
              <a:t>x </a:t>
            </a:r>
            <a:r>
              <a:rPr lang="en-US" sz="2400" dirty="0"/>
              <a:t>= 1; </a:t>
            </a:r>
            <a:r>
              <a:rPr lang="en-US" sz="2400" dirty="0" smtClean="0"/>
              <a:t>x </a:t>
            </a:r>
            <a:r>
              <a:rPr lang="en-US" sz="2400" dirty="0"/>
              <a:t>&lt;= </a:t>
            </a:r>
            <a:r>
              <a:rPr lang="en-US" sz="2400" dirty="0" smtClean="0"/>
              <a:t>y; </a:t>
            </a:r>
            <a:r>
              <a:rPr lang="en-US" sz="2400" dirty="0"/>
              <a:t>x</a:t>
            </a:r>
            <a:r>
              <a:rPr lang="en-US" sz="2400" dirty="0" smtClean="0"/>
              <a:t>++ </a:t>
            </a:r>
            <a:r>
              <a:rPr lang="en-US" sz="2400" dirty="0"/>
              <a:t>) </a:t>
            </a:r>
            <a:r>
              <a:rPr lang="en-US" sz="2400" dirty="0" smtClean="0"/>
              <a:t>                 	    </a:t>
            </a:r>
            <a:r>
              <a:rPr lang="en-US" sz="2400" dirty="0" err="1" smtClean="0"/>
              <a:t>mov</a:t>
            </a:r>
            <a:r>
              <a:rPr lang="en-US" sz="2400" dirty="0" smtClean="0"/>
              <a:t>  r0, #1</a:t>
            </a:r>
            <a:endParaRPr lang="en-US" sz="2400" dirty="0"/>
          </a:p>
          <a:p>
            <a:pPr marL="0" indent="0">
              <a:spcBef>
                <a:spcPts val="300"/>
              </a:spcBef>
              <a:spcAft>
                <a:spcPts val="200"/>
              </a:spcAft>
              <a:buNone/>
            </a:pPr>
            <a:r>
              <a:rPr lang="en-US" sz="2400" dirty="0"/>
              <a:t>  </a:t>
            </a:r>
            <a:r>
              <a:rPr lang="en-US" sz="2400" dirty="0" smtClean="0"/>
              <a:t>{                              		       loop:</a:t>
            </a:r>
            <a:endParaRPr lang="en-US" sz="2400" dirty="0"/>
          </a:p>
          <a:p>
            <a:pPr marL="0" indent="0">
              <a:spcBef>
                <a:spcPts val="300"/>
              </a:spcBef>
              <a:spcAft>
                <a:spcPts val="200"/>
              </a:spcAft>
              <a:buNone/>
            </a:pPr>
            <a:r>
              <a:rPr lang="en-US" sz="2400" dirty="0"/>
              <a:t>  </a:t>
            </a:r>
            <a:r>
              <a:rPr lang="en-US" sz="2400" dirty="0" smtClean="0"/>
              <a:t>     z *= x;                                       	   </a:t>
            </a:r>
            <a:r>
              <a:rPr lang="en-US" sz="2400" dirty="0" err="1" smtClean="0"/>
              <a:t>cmp</a:t>
            </a:r>
            <a:r>
              <a:rPr lang="en-US" sz="2400" dirty="0" smtClean="0"/>
              <a:t>  r0, r1   // test condition</a:t>
            </a:r>
            <a:endParaRPr lang="en-US" sz="2400" dirty="0"/>
          </a:p>
          <a:p>
            <a:pPr marL="0" indent="0">
              <a:spcBef>
                <a:spcPts val="300"/>
              </a:spcBef>
              <a:spcAft>
                <a:spcPts val="200"/>
              </a:spcAft>
              <a:buNone/>
            </a:pPr>
            <a:r>
              <a:rPr lang="en-US" sz="2400" dirty="0"/>
              <a:t>   </a:t>
            </a:r>
            <a:r>
              <a:rPr lang="en-US" sz="2400" dirty="0" smtClean="0"/>
              <a:t>}                                            </a:t>
            </a:r>
            <a:r>
              <a:rPr lang="en-US" sz="2400" dirty="0"/>
              <a:t> </a:t>
            </a:r>
            <a:r>
              <a:rPr lang="en-US" sz="2400" dirty="0" smtClean="0"/>
              <a:t>                    </a:t>
            </a:r>
            <a:r>
              <a:rPr lang="en-US" sz="2400" dirty="0" err="1" smtClean="0"/>
              <a:t>bgt</a:t>
            </a:r>
            <a:r>
              <a:rPr lang="en-US" sz="2400" dirty="0" smtClean="0"/>
              <a:t>   done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/>
              <a:t> </a:t>
            </a:r>
            <a:r>
              <a:rPr lang="en-US" sz="2400" dirty="0" smtClean="0"/>
              <a:t>                            </a:t>
            </a:r>
            <a:r>
              <a:rPr lang="en-US" sz="2400" dirty="0" err="1" smtClean="0"/>
              <a:t>mul</a:t>
            </a:r>
            <a:r>
              <a:rPr lang="en-US" sz="2400" dirty="0" smtClean="0"/>
              <a:t> r2, r2, r0                                      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rewritten as while loop                         </a:t>
            </a:r>
            <a:r>
              <a:rPr lang="en-US" sz="2400" dirty="0" smtClean="0"/>
              <a:t>	  add r0, r0, #1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x</a:t>
            </a:r>
            <a:r>
              <a:rPr lang="en-US" sz="2400" dirty="0" smtClean="0"/>
              <a:t> </a:t>
            </a:r>
            <a:r>
              <a:rPr lang="en-US" sz="2400" dirty="0"/>
              <a:t>= 1;                                        </a:t>
            </a:r>
            <a:r>
              <a:rPr lang="en-US" sz="2400" dirty="0" smtClean="0"/>
              <a:t>		  b loop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 smtClean="0"/>
              <a:t>  </a:t>
            </a:r>
            <a:r>
              <a:rPr lang="en-US" sz="2400" dirty="0"/>
              <a:t>while ( </a:t>
            </a:r>
            <a:r>
              <a:rPr lang="en-US" sz="2400" dirty="0" smtClean="0"/>
              <a:t>x </a:t>
            </a:r>
            <a:r>
              <a:rPr lang="en-US" sz="2400" dirty="0"/>
              <a:t>&lt;= y</a:t>
            </a:r>
            <a:r>
              <a:rPr lang="en-US" sz="2400" dirty="0" smtClean="0"/>
              <a:t> </a:t>
            </a:r>
            <a:r>
              <a:rPr lang="en-US" sz="2400" dirty="0"/>
              <a:t>) </a:t>
            </a:r>
            <a:r>
              <a:rPr lang="en-US" sz="2400" dirty="0" smtClean="0"/>
              <a:t>	</a:t>
            </a:r>
            <a:r>
              <a:rPr lang="en-US" sz="2400" dirty="0"/>
              <a:t> </a:t>
            </a:r>
            <a:r>
              <a:rPr lang="en-US" sz="2400" dirty="0" smtClean="0"/>
              <a:t>                 done:	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/>
              <a:t>  </a:t>
            </a:r>
            <a:r>
              <a:rPr lang="en-US" sz="2400" dirty="0" smtClean="0"/>
              <a:t>{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/>
              <a:t>z</a:t>
            </a:r>
            <a:r>
              <a:rPr lang="en-US" sz="2400" dirty="0" smtClean="0"/>
              <a:t> </a:t>
            </a:r>
            <a:r>
              <a:rPr lang="en-US" sz="2400" dirty="0"/>
              <a:t>*= </a:t>
            </a:r>
            <a:r>
              <a:rPr lang="en-US" sz="2400" dirty="0" smtClean="0"/>
              <a:t>x;                                     		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/>
              <a:t>   </a:t>
            </a:r>
            <a:r>
              <a:rPr lang="en-US" sz="2400" dirty="0" smtClean="0"/>
              <a:t>     </a:t>
            </a:r>
            <a:r>
              <a:rPr lang="en-US" sz="2400" dirty="0"/>
              <a:t>x</a:t>
            </a:r>
            <a:r>
              <a:rPr lang="en-US" sz="2400" dirty="0" smtClean="0"/>
              <a:t>++;                                        			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/>
              <a:t>  }                                             </a:t>
            </a:r>
            <a:r>
              <a:rPr lang="en-US" sz="2400" dirty="0" smtClean="0"/>
              <a:t>			                                                 			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3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03213"/>
            <a:ext cx="7999412" cy="458787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Structures in ARM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305800" cy="5259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for </a:t>
            </a:r>
            <a:r>
              <a:rPr lang="en-US" sz="2400" dirty="0"/>
              <a:t>loop, counted up from 0 to </a:t>
            </a:r>
            <a:r>
              <a:rPr lang="en-US" sz="2400" dirty="0" smtClean="0"/>
              <a:t>n-1             /* </a:t>
            </a:r>
            <a:r>
              <a:rPr lang="en-US" sz="2400" dirty="0" err="1" smtClean="0"/>
              <a:t>i</a:t>
            </a:r>
            <a:r>
              <a:rPr lang="en-US" sz="2400" dirty="0" smtClean="0"/>
              <a:t> :  r0, n: r1    */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for (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n; </a:t>
            </a:r>
            <a:r>
              <a:rPr lang="en-US" sz="2400" dirty="0" err="1"/>
              <a:t>i</a:t>
            </a:r>
            <a:r>
              <a:rPr lang="en-US" sz="2400" dirty="0"/>
              <a:t>++ ) {                   </a:t>
            </a:r>
            <a:r>
              <a:rPr lang="en-US" sz="2400" dirty="0" smtClean="0"/>
              <a:t>	        </a:t>
            </a:r>
          </a:p>
          <a:p>
            <a:pPr marL="0" indent="0">
              <a:buNone/>
            </a:pPr>
            <a:r>
              <a:rPr lang="en-US" sz="2400" dirty="0" smtClean="0"/>
              <a:t>    &lt;body&gt;                                                          </a:t>
            </a:r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, #0  //clear </a:t>
            </a:r>
            <a:r>
              <a:rPr lang="en-US" sz="2400" dirty="0" err="1" smtClean="0"/>
              <a:t>itest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  }                                          	            loop: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         	</a:t>
            </a:r>
            <a:r>
              <a:rPr lang="en-US" sz="2400" dirty="0"/>
              <a:t>	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cmp</a:t>
            </a:r>
            <a:r>
              <a:rPr lang="en-US" sz="2400" dirty="0" smtClean="0"/>
              <a:t>  </a:t>
            </a:r>
            <a:r>
              <a:rPr lang="en-US" sz="2400" dirty="0"/>
              <a:t>r0, r1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rewritten </a:t>
            </a:r>
            <a:r>
              <a:rPr lang="en-US" sz="2400" dirty="0"/>
              <a:t>as while loop </a:t>
            </a:r>
            <a:r>
              <a:rPr lang="en-US" sz="2400" dirty="0" smtClean="0"/>
              <a:t>              	</a:t>
            </a:r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400" dirty="0" err="1" smtClean="0"/>
              <a:t>bge</a:t>
            </a:r>
            <a:r>
              <a:rPr lang="en-US" sz="2400" dirty="0" smtClean="0"/>
              <a:t>  </a:t>
            </a:r>
            <a:r>
              <a:rPr lang="en-US" sz="2400" dirty="0"/>
              <a:t>done</a:t>
            </a:r>
          </a:p>
          <a:p>
            <a:pPr marL="0" indent="0">
              <a:buNone/>
            </a:pPr>
            <a:r>
              <a:rPr lang="en-US" sz="2400" dirty="0" err="1"/>
              <a:t>i</a:t>
            </a:r>
            <a:r>
              <a:rPr lang="en-US" sz="2400" dirty="0"/>
              <a:t> = 0; 		</a:t>
            </a:r>
            <a:r>
              <a:rPr lang="en-US" sz="2400" dirty="0" smtClean="0"/>
              <a:t>			</a:t>
            </a:r>
            <a:r>
              <a:rPr lang="en-US" sz="2400" dirty="0"/>
              <a:t> </a:t>
            </a:r>
            <a:r>
              <a:rPr lang="en-US" sz="2400" dirty="0" smtClean="0"/>
              <a:t>        &lt;</a:t>
            </a:r>
            <a:r>
              <a:rPr lang="en-US" sz="2400" dirty="0"/>
              <a:t>body&gt;</a:t>
            </a:r>
          </a:p>
          <a:p>
            <a:pPr marL="0" indent="0">
              <a:buNone/>
            </a:pPr>
            <a:r>
              <a:rPr lang="en-US" sz="2400" dirty="0"/>
              <a:t>while ( </a:t>
            </a:r>
            <a:r>
              <a:rPr lang="en-US" sz="2400" dirty="0" err="1"/>
              <a:t>i</a:t>
            </a:r>
            <a:r>
              <a:rPr lang="en-US" sz="2400" dirty="0"/>
              <a:t> &lt; n ) </a:t>
            </a:r>
            <a:r>
              <a:rPr lang="en-US" sz="2400" dirty="0" smtClean="0"/>
              <a:t>				</a:t>
            </a:r>
            <a:r>
              <a:rPr lang="en-US" sz="2400" dirty="0"/>
              <a:t> </a:t>
            </a:r>
            <a:r>
              <a:rPr lang="en-US" sz="2400" dirty="0" smtClean="0"/>
              <a:t>        add </a:t>
            </a:r>
            <a:r>
              <a:rPr lang="en-US" sz="2400" dirty="0"/>
              <a:t>r0, r0, #1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 smtClean="0"/>
              <a:t>{	</a:t>
            </a:r>
            <a:r>
              <a:rPr lang="en-US" sz="2400" dirty="0"/>
              <a:t>				 </a:t>
            </a:r>
            <a:r>
              <a:rPr lang="en-US" sz="2400" dirty="0" smtClean="0"/>
              <a:t>        b   loop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 smtClean="0"/>
              <a:t>     &lt;</a:t>
            </a:r>
            <a:r>
              <a:rPr lang="en-US" sz="2400" dirty="0"/>
              <a:t>body&gt;				 done: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/>
              <a:t>    </a:t>
            </a:r>
            <a:r>
              <a:rPr lang="en-US" sz="2400" dirty="0" smtClean="0"/>
              <a:t>  </a:t>
            </a:r>
            <a:r>
              <a:rPr lang="en-US" sz="2400" dirty="0" err="1" smtClean="0"/>
              <a:t>i</a:t>
            </a:r>
            <a:r>
              <a:rPr lang="en-US" sz="2400" dirty="0"/>
              <a:t>++; </a:t>
            </a:r>
            <a:endParaRPr lang="en-US" sz="24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0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03213"/>
            <a:ext cx="7999412" cy="458787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Structures in ARM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153400" cy="5259388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dirty="0" smtClean="0"/>
              <a:t>for </a:t>
            </a:r>
            <a:r>
              <a:rPr lang="en-US" sz="2400" dirty="0"/>
              <a:t>loop, counted up from 1 to </a:t>
            </a:r>
            <a:r>
              <a:rPr lang="en-US" sz="2400" dirty="0" smtClean="0"/>
              <a:t>n        </a:t>
            </a:r>
            <a:r>
              <a:rPr lang="en-US" sz="2400" dirty="0" err="1" smtClean="0"/>
              <a:t>i</a:t>
            </a:r>
            <a:r>
              <a:rPr lang="en-US" sz="2400" dirty="0"/>
              <a:t> </a:t>
            </a:r>
            <a:r>
              <a:rPr lang="en-US" sz="2400" dirty="0" smtClean="0"/>
              <a:t>  .</a:t>
            </a:r>
            <a:r>
              <a:rPr lang="en-US" sz="2400" dirty="0" err="1" smtClean="0"/>
              <a:t>req</a:t>
            </a:r>
            <a:r>
              <a:rPr lang="en-US" sz="2400" dirty="0" smtClean="0"/>
              <a:t>   r0</a:t>
            </a:r>
            <a:endParaRPr lang="en-US" sz="24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  for ( </a:t>
            </a:r>
            <a:r>
              <a:rPr lang="en-US" sz="2400" dirty="0" err="1"/>
              <a:t>i</a:t>
            </a:r>
            <a:r>
              <a:rPr lang="en-US" sz="2400" dirty="0"/>
              <a:t> = 1; </a:t>
            </a:r>
            <a:r>
              <a:rPr lang="en-US" sz="2400" dirty="0" err="1"/>
              <a:t>i</a:t>
            </a:r>
            <a:r>
              <a:rPr lang="en-US" sz="2400" dirty="0"/>
              <a:t> &lt;= n; </a:t>
            </a:r>
            <a:r>
              <a:rPr lang="en-US" sz="2400" dirty="0" err="1"/>
              <a:t>i</a:t>
            </a:r>
            <a:r>
              <a:rPr lang="en-US" sz="2400" dirty="0"/>
              <a:t>++ ) </a:t>
            </a:r>
            <a:r>
              <a:rPr lang="en-US" sz="2400" dirty="0" smtClean="0"/>
              <a:t>{                        n  .</a:t>
            </a:r>
            <a:r>
              <a:rPr lang="en-US" sz="2400" dirty="0" err="1" smtClean="0"/>
              <a:t>req</a:t>
            </a:r>
            <a:r>
              <a:rPr lang="en-US" sz="2400" dirty="0" smtClean="0"/>
              <a:t>   r1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 smtClean="0"/>
              <a:t>    &lt;</a:t>
            </a:r>
            <a:r>
              <a:rPr lang="en-US" sz="2400" dirty="0"/>
              <a:t>body&gt;    				 </a:t>
            </a:r>
            <a:r>
              <a:rPr lang="en-US" sz="2400" dirty="0" smtClean="0"/>
              <a:t>    </a:t>
            </a:r>
            <a:r>
              <a:rPr lang="en-US" sz="2400" dirty="0" err="1" smtClean="0"/>
              <a:t>mov</a:t>
            </a:r>
            <a:r>
              <a:rPr lang="en-US" sz="2400" dirty="0" smtClean="0"/>
              <a:t>  </a:t>
            </a:r>
            <a:r>
              <a:rPr lang="en-US" sz="2400" dirty="0"/>
              <a:t>r1, #1</a:t>
            </a:r>
            <a:endParaRPr lang="en-US" sz="24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 smtClean="0"/>
              <a:t>  </a:t>
            </a:r>
            <a:r>
              <a:rPr lang="en-US" sz="2400" dirty="0"/>
              <a:t>} </a:t>
            </a:r>
            <a:r>
              <a:rPr lang="en-US" sz="2400" dirty="0" smtClean="0"/>
              <a:t>				        loop</a:t>
            </a:r>
            <a:r>
              <a:rPr lang="en-US" sz="2400" dirty="0"/>
              <a:t>:</a:t>
            </a:r>
            <a:endParaRPr lang="en-US" sz="2400" dirty="0" smtClean="0"/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 smtClean="0"/>
              <a:t>                                                                        </a:t>
            </a:r>
            <a:r>
              <a:rPr lang="en-US" sz="2400" dirty="0" err="1" smtClean="0"/>
              <a:t>cmp</a:t>
            </a:r>
            <a:r>
              <a:rPr lang="en-US" sz="2400" dirty="0" smtClean="0"/>
              <a:t>  </a:t>
            </a:r>
            <a:r>
              <a:rPr lang="en-US" sz="2400" dirty="0" err="1" smtClean="0"/>
              <a:t>i</a:t>
            </a:r>
            <a:r>
              <a:rPr lang="en-US" sz="2400" dirty="0" smtClean="0"/>
              <a:t>, </a:t>
            </a:r>
            <a:r>
              <a:rPr lang="en-US" sz="2400" dirty="0"/>
              <a:t>n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                                                            </a:t>
            </a:r>
            <a:r>
              <a:rPr lang="en-US" sz="2400" dirty="0" smtClean="0"/>
              <a:t>            </a:t>
            </a:r>
            <a:r>
              <a:rPr lang="en-US" sz="2400" dirty="0" err="1" smtClean="0"/>
              <a:t>bgt</a:t>
            </a:r>
            <a:r>
              <a:rPr lang="en-US" sz="2400" dirty="0" smtClean="0"/>
              <a:t>   done</a:t>
            </a:r>
            <a:endParaRPr lang="en-US" sz="24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rewritten as while loop		 </a:t>
            </a:r>
            <a:r>
              <a:rPr lang="en-US" sz="2400" dirty="0" smtClean="0"/>
              <a:t>    &lt;</a:t>
            </a:r>
            <a:r>
              <a:rPr lang="en-US" sz="2400" dirty="0"/>
              <a:t>body&gt;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1;					     add </a:t>
            </a:r>
            <a:r>
              <a:rPr lang="en-US" sz="2400" dirty="0" err="1" smtClean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i</a:t>
            </a:r>
            <a:r>
              <a:rPr lang="en-US" sz="2400" dirty="0" smtClean="0"/>
              <a:t>, #1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 smtClean="0"/>
              <a:t>  while(</a:t>
            </a:r>
            <a:r>
              <a:rPr lang="en-US" sz="2400" dirty="0" err="1" smtClean="0"/>
              <a:t>i</a:t>
            </a:r>
            <a:r>
              <a:rPr lang="en-US" sz="2400" dirty="0" smtClean="0"/>
              <a:t> &lt;= n)				     b loop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 smtClean="0"/>
              <a:t>  {		 </a:t>
            </a:r>
            <a:r>
              <a:rPr lang="en-US" sz="2400" dirty="0"/>
              <a:t>		 </a:t>
            </a:r>
            <a:r>
              <a:rPr lang="en-US" sz="2400" dirty="0" smtClean="0"/>
              <a:t>       done</a:t>
            </a:r>
            <a:r>
              <a:rPr lang="en-US" sz="2400" dirty="0"/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&lt;</a:t>
            </a:r>
            <a:r>
              <a:rPr lang="en-US" sz="2400" dirty="0"/>
              <a:t>body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    </a:t>
            </a:r>
            <a:r>
              <a:rPr lang="en-US" sz="2400" dirty="0" smtClean="0"/>
              <a:t>   </a:t>
            </a:r>
            <a:r>
              <a:rPr lang="en-US" sz="2400" dirty="0" err="1" smtClean="0"/>
              <a:t>i</a:t>
            </a:r>
            <a:r>
              <a:rPr lang="en-US" sz="2400" dirty="0"/>
              <a:t>++; </a:t>
            </a:r>
            <a:r>
              <a:rPr lang="en-US" sz="2400" dirty="0" smtClean="0"/>
              <a:t>                                  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 smtClean="0"/>
              <a:t>  }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03213"/>
            <a:ext cx="7999412" cy="458787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Structures in ARM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153400" cy="5259388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2400" dirty="0" smtClean="0"/>
              <a:t>for </a:t>
            </a:r>
            <a:r>
              <a:rPr lang="en-US" sz="2400" dirty="0"/>
              <a:t>loop, counted down from to n to 1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 smtClean="0"/>
              <a:t>  </a:t>
            </a:r>
            <a:r>
              <a:rPr lang="en-US" sz="2400" dirty="0"/>
              <a:t>for ( </a:t>
            </a:r>
            <a:r>
              <a:rPr lang="en-US" sz="2400" dirty="0" err="1"/>
              <a:t>i</a:t>
            </a:r>
            <a:r>
              <a:rPr lang="en-US" sz="2400" dirty="0"/>
              <a:t> = n; </a:t>
            </a:r>
            <a:r>
              <a:rPr lang="en-US" sz="2400" dirty="0" err="1"/>
              <a:t>i</a:t>
            </a:r>
            <a:r>
              <a:rPr lang="en-US" sz="2400" dirty="0"/>
              <a:t> &gt; 0; </a:t>
            </a:r>
            <a:r>
              <a:rPr lang="en-US" sz="2400" dirty="0" err="1"/>
              <a:t>i</a:t>
            </a:r>
            <a:r>
              <a:rPr lang="en-US" sz="2400" dirty="0"/>
              <a:t>-- ) </a:t>
            </a:r>
            <a:r>
              <a:rPr lang="en-US" sz="2400" dirty="0" smtClean="0"/>
              <a:t>			</a:t>
            </a:r>
            <a:r>
              <a:rPr lang="en-US" sz="2400" dirty="0" err="1" smtClean="0"/>
              <a:t>i</a:t>
            </a:r>
            <a:r>
              <a:rPr lang="en-US" sz="2400" dirty="0" smtClean="0"/>
              <a:t>   .</a:t>
            </a:r>
            <a:r>
              <a:rPr lang="en-US" sz="2400" dirty="0" err="1" smtClean="0"/>
              <a:t>req</a:t>
            </a:r>
            <a:r>
              <a:rPr lang="en-US" sz="2400" dirty="0" smtClean="0"/>
              <a:t>  r0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{                                                                n  .</a:t>
            </a:r>
            <a:r>
              <a:rPr lang="en-US" sz="2400" dirty="0" err="1" smtClean="0"/>
              <a:t>req</a:t>
            </a:r>
            <a:r>
              <a:rPr lang="en-US" sz="2400" dirty="0" smtClean="0"/>
              <a:t>  r1</a:t>
            </a:r>
            <a:endParaRPr lang="en-US" sz="24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    </a:t>
            </a:r>
            <a:r>
              <a:rPr lang="en-US" sz="2400" dirty="0" smtClean="0"/>
              <a:t>  &lt;</a:t>
            </a:r>
            <a:r>
              <a:rPr lang="en-US" sz="2400" dirty="0"/>
              <a:t>body&gt;                                </a:t>
            </a:r>
            <a:r>
              <a:rPr lang="en-US" sz="2400" dirty="0" smtClean="0"/>
              <a:t>                </a:t>
            </a:r>
            <a:r>
              <a:rPr lang="en-US" sz="2400" dirty="0" err="1" smtClean="0"/>
              <a:t>mov</a:t>
            </a:r>
            <a:r>
              <a:rPr lang="en-US" sz="2400" dirty="0" smtClean="0"/>
              <a:t> n, </a:t>
            </a:r>
            <a:r>
              <a:rPr lang="en-US" sz="2400" dirty="0" err="1"/>
              <a:t>i</a:t>
            </a:r>
            <a:endParaRPr lang="en-US" sz="24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  }                                             </a:t>
            </a:r>
            <a:r>
              <a:rPr lang="en-US" sz="2400" dirty="0" smtClean="0"/>
              <a:t>         loop:</a:t>
            </a:r>
            <a:endParaRPr lang="en-US" sz="24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					</a:t>
            </a:r>
            <a:r>
              <a:rPr lang="en-US" sz="2400" dirty="0" err="1" smtClean="0"/>
              <a:t>cmp</a:t>
            </a:r>
            <a:r>
              <a:rPr lang="en-US" sz="2400" dirty="0" smtClean="0"/>
              <a:t>  </a:t>
            </a:r>
            <a:r>
              <a:rPr lang="en-US" sz="2400" dirty="0" err="1" smtClean="0"/>
              <a:t>i</a:t>
            </a:r>
            <a:r>
              <a:rPr lang="en-US" sz="2400" dirty="0" smtClean="0"/>
              <a:t>, #0</a:t>
            </a:r>
            <a:endParaRPr lang="en-US" sz="24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 	</a:t>
            </a:r>
            <a:r>
              <a:rPr lang="en-US" sz="2400" dirty="0" smtClean="0"/>
              <a:t>				</a:t>
            </a:r>
            <a:r>
              <a:rPr lang="en-US" sz="2400" dirty="0" err="1" smtClean="0"/>
              <a:t>ble</a:t>
            </a:r>
            <a:r>
              <a:rPr lang="en-US" sz="2400" dirty="0" smtClean="0"/>
              <a:t>  </a:t>
            </a:r>
            <a:r>
              <a:rPr lang="en-US" sz="2400" dirty="0"/>
              <a:t>done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rewritten as while </a:t>
            </a:r>
            <a:r>
              <a:rPr lang="en-US" sz="2400" dirty="0" smtClean="0"/>
              <a:t>loop		&lt;body&gt;</a:t>
            </a:r>
            <a:endParaRPr lang="en-US" sz="24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= n</a:t>
            </a:r>
            <a:r>
              <a:rPr lang="en-US" sz="2400" dirty="0" smtClean="0"/>
              <a:t>;					sub </a:t>
            </a:r>
            <a:r>
              <a:rPr lang="en-US" sz="2400" dirty="0" err="1" smtClean="0"/>
              <a:t>i</a:t>
            </a:r>
            <a:r>
              <a:rPr lang="en-US" sz="2400" dirty="0" smtClean="0"/>
              <a:t>, </a:t>
            </a:r>
            <a:r>
              <a:rPr lang="en-US" sz="2400" dirty="0" err="1" smtClean="0"/>
              <a:t>i</a:t>
            </a:r>
            <a:r>
              <a:rPr lang="en-US" sz="2400" dirty="0" smtClean="0"/>
              <a:t>, #1</a:t>
            </a:r>
            <a:endParaRPr lang="en-US" sz="24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  while ( </a:t>
            </a:r>
            <a:r>
              <a:rPr lang="en-US" sz="2400" dirty="0" err="1"/>
              <a:t>i</a:t>
            </a:r>
            <a:r>
              <a:rPr lang="en-US" sz="2400" dirty="0"/>
              <a:t> &gt; 0 ) </a:t>
            </a:r>
            <a:r>
              <a:rPr lang="en-US" sz="2400" dirty="0" smtClean="0"/>
              <a:t>				b loop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{                             		    done:</a:t>
            </a:r>
            <a:endParaRPr lang="en-US" sz="24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    </a:t>
            </a:r>
            <a:r>
              <a:rPr lang="en-US" sz="2400" dirty="0" smtClean="0"/>
              <a:t>  &lt;</a:t>
            </a:r>
            <a:r>
              <a:rPr lang="en-US" sz="2400" dirty="0"/>
              <a:t>body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    </a:t>
            </a:r>
            <a:r>
              <a:rPr lang="en-US" sz="2400" dirty="0" err="1"/>
              <a:t>i</a:t>
            </a:r>
            <a:r>
              <a:rPr lang="en-US" sz="2400" dirty="0"/>
              <a:t>--;                                      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/>
              <a:t>  }                                     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08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228600" y="990600"/>
            <a:ext cx="85915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250575"/>
            <a:ext cx="8229600" cy="487362"/>
          </a:xfrm>
        </p:spPr>
        <p:txBody>
          <a:bodyPr/>
          <a:lstStyle/>
          <a:p>
            <a:pPr algn="l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Conditional Execution </a:t>
            </a:r>
          </a:p>
        </p:txBody>
      </p:sp>
      <p:sp>
        <p:nvSpPr>
          <p:cNvPr id="29700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428625" y="762000"/>
            <a:ext cx="8286750" cy="715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Conditional instructions make a decision to execute based on the state of the appropriate flag.  The condition is specified with a two-letter suffix</a:t>
            </a:r>
            <a:endParaRPr lang="en-GB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638311"/>
              </p:ext>
            </p:extLst>
          </p:nvPr>
        </p:nvGraphicFramePr>
        <p:xfrm>
          <a:off x="1905000" y="1524000"/>
          <a:ext cx="5562600" cy="5122425"/>
        </p:xfrm>
        <a:graphic>
          <a:graphicData uri="http://schemas.openxmlformats.org/drawingml/2006/table">
            <a:tbl>
              <a:tblPr firstRow="1" firstCol="1" bandRow="1"/>
              <a:tblGrid>
                <a:gridCol w="1143000"/>
                <a:gridCol w="2749674"/>
                <a:gridCol w="1669926"/>
              </a:tblGrid>
              <a:tr h="317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/>
                          <a:ea typeface="Calibri"/>
                        </a:rPr>
                        <a:t>Suffix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Calibri"/>
                        </a:rPr>
                        <a:t>Description</a:t>
                      </a:r>
                      <a:endParaRPr lang="en-US" sz="2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/>
                          <a:ea typeface="Calibri"/>
                        </a:rPr>
                        <a:t>Flags tested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Times New Roman"/>
                          <a:ea typeface="Calibri"/>
                        </a:rPr>
                        <a:t>eq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</a:rPr>
                        <a:t>Equal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</a:rPr>
                        <a:t>Z = 1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Calibri"/>
                        </a:rPr>
                        <a:t>ne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</a:rPr>
                        <a:t>Not equal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</a:rPr>
                        <a:t>Z = 0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6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</a:rPr>
                        <a:t>cs / hs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</a:rPr>
                        <a:t>Unsigned higher or same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Calibri"/>
                        </a:rPr>
                        <a:t>C = 1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</a:rPr>
                        <a:t>cc / lo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</a:rPr>
                        <a:t>Unsigned lower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</a:rPr>
                        <a:t>C = 0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</a:rPr>
                        <a:t>mi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</a:rPr>
                        <a:t>Minus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</a:rPr>
                        <a:t>N = 1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</a:rPr>
                        <a:t>pl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</a:rPr>
                        <a:t>Positive or Zero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</a:rPr>
                        <a:t>N = 0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4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</a:rPr>
                        <a:t>vs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</a:rPr>
                        <a:t>Overflow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</a:rPr>
                        <a:t>V = 1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0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</a:rPr>
                        <a:t>vc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</a:rPr>
                        <a:t>No overflow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</a:rPr>
                        <a:t>V = 0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</a:rPr>
                        <a:t>hi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</a:rPr>
                        <a:t>Unsigned higher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</a:rPr>
                        <a:t>C = 1 &amp; Z = 0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</a:rPr>
                        <a:t>ls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</a:rPr>
                        <a:t>Unsigned lower or same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Calibri"/>
                        </a:rPr>
                        <a:t>C = 0 or Z = 1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</a:rPr>
                        <a:t>ge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</a:rPr>
                        <a:t>Greater than or equal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Calibri"/>
                        </a:rPr>
                        <a:t>N = V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8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</a:rPr>
                        <a:t>lt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</a:rPr>
                        <a:t>Less than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Calibri"/>
                        </a:rPr>
                        <a:t>N != V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6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</a:rPr>
                        <a:t>gt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</a:rPr>
                        <a:t>Greater than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Calibri"/>
                        </a:rPr>
                        <a:t>Z = 0 &amp; N = V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/>
                          <a:ea typeface="Calibri"/>
                        </a:rPr>
                        <a:t>le</a:t>
                      </a:r>
                      <a:endParaRPr lang="en-US" sz="18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</a:rPr>
                        <a:t>Less than or equal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Calibri"/>
                        </a:rPr>
                        <a:t>Z = 1 or N = !V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Calibri"/>
                        </a:rPr>
                        <a:t>al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</a:rPr>
                        <a:t>Always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/>
                          <a:ea typeface="Calibri"/>
                        </a:rPr>
                        <a:t> </a:t>
                      </a:r>
                      <a:endParaRPr lang="en-US" sz="18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228600" y="990600"/>
            <a:ext cx="85915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Conditional Execution </a:t>
            </a:r>
          </a:p>
        </p:txBody>
      </p:sp>
      <p:sp>
        <p:nvSpPr>
          <p:cNvPr id="29700" name="Rectangle 5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two-letter suffix should be used in conjunction with other instructions.  For examples:</a:t>
            </a:r>
          </a:p>
          <a:p>
            <a:pPr marL="0" indent="0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lt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</a:t>
            </a:r>
            <a:r>
              <a:rPr lang="en-US" sz="28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gt</a:t>
            </a:r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  <a:p>
            <a:pPr marL="0" indent="0">
              <a:buNone/>
            </a:pP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a two-letter suffix as a stand-alone instruction is meaningless and will cause a syntax error.</a:t>
            </a:r>
            <a:endParaRPr lang="en-GB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6233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ARM Branch Instructions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Unconditional branch</a:t>
            </a:r>
          </a:p>
          <a:p>
            <a:pPr marL="400050" lvl="1" indent="0">
              <a:buNone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B (or BAL)  branch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always</a:t>
            </a:r>
          </a:p>
          <a:p>
            <a:pPr marL="400050" lvl="1" indent="0"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Conditional branches</a:t>
            </a:r>
          </a:p>
          <a:p>
            <a:pPr marL="0" indent="0">
              <a:spcBef>
                <a:spcPts val="1200"/>
              </a:spcBef>
              <a:buNone/>
              <a:tabLst>
                <a:tab pos="2971800" algn="l"/>
              </a:tabLst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testing result of compare or other operation (signed arithmetic):</a:t>
            </a:r>
          </a:p>
          <a:p>
            <a:pPr marL="282575" lvl="1" indent="0">
              <a:buNone/>
              <a:tabLst>
                <a:tab pos="2971800" algn="l"/>
              </a:tabLst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beq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branch on equal                       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Z==1)</a:t>
            </a:r>
          </a:p>
          <a:p>
            <a:pPr marL="282575" lvl="1" indent="0">
              <a:buNone/>
              <a:tabLst>
                <a:tab pos="2971800" algn="l"/>
              </a:tabLst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bne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branch on not equal                   </a:t>
            </a:r>
            <a:r>
              <a:rPr lang="en-US" sz="2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Z==0)</a:t>
            </a:r>
          </a:p>
          <a:p>
            <a:pPr marL="282575" lvl="1" indent="0">
              <a:buNone/>
              <a:tabLst>
                <a:tab pos="2971800" algn="l"/>
              </a:tabLst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bls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branch on less than                    ((N 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xor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V)==1)</a:t>
            </a:r>
          </a:p>
          <a:p>
            <a:pPr marL="282575" lvl="1" indent="0">
              <a:buNone/>
              <a:tabLst>
                <a:tab pos="2971800" algn="l"/>
              </a:tabLst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ble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branch on less than or equal        ((Z or (N 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xor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V))==1)</a:t>
            </a:r>
          </a:p>
          <a:p>
            <a:pPr marL="282575" lvl="1" indent="0">
              <a:buNone/>
              <a:tabLst>
                <a:tab pos="2971800" algn="l"/>
              </a:tabLst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bge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branch on greater than or equal   ((N 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xor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V)==0)</a:t>
            </a:r>
          </a:p>
          <a:p>
            <a:pPr marL="282575" lvl="1" indent="0">
              <a:buNone/>
              <a:tabLst>
                <a:tab pos="2971800" algn="l"/>
              </a:tabLst>
            </a:pP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bgt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–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branch on greater than                 ((Z or (N </a:t>
            </a:r>
            <a:r>
              <a:rPr lang="en-US" sz="22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xor</a:t>
            </a:r>
            <a:r>
              <a:rPr lang="en-US" sz="2200" dirty="0">
                <a:latin typeface="Tahoma" pitchFamily="34" charset="0"/>
                <a:ea typeface="Tahoma" pitchFamily="34" charset="0"/>
                <a:cs typeface="Tahoma" pitchFamily="34" charset="0"/>
              </a:rPr>
              <a:t> V))==0)</a:t>
            </a:r>
          </a:p>
          <a:p>
            <a:pPr marL="0" indent="0"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04800"/>
            <a:ext cx="7999412" cy="458788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if statement in ARM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97" y="951759"/>
            <a:ext cx="8496300" cy="5638800"/>
          </a:xfrm>
        </p:spPr>
        <p:txBody>
          <a:bodyPr>
            <a:noAutofit/>
          </a:bodyPr>
          <a:lstStyle/>
          <a:p>
            <a:pPr marL="55563" lvl="1" indent="0" defTabSz="873125">
              <a:buFont typeface="Wingdings" pitchFamily="2" charset="2"/>
              <a:buNone/>
            </a:pP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x;</a:t>
            </a:r>
          </a:p>
          <a:p>
            <a:pPr marL="55563" lvl="1" indent="0" defTabSz="873125">
              <a:buFont typeface="Wingdings" pitchFamily="2" charset="2"/>
              <a:buNone/>
            </a:pP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y;</a:t>
            </a:r>
          </a:p>
          <a:p>
            <a:pPr marL="55563" lvl="1" indent="0" defTabSz="873125">
              <a:buFont typeface="Wingdings" pitchFamily="2" charset="2"/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if(x == 0)</a:t>
            </a:r>
          </a:p>
          <a:p>
            <a:pPr marL="55563" lvl="1" indent="0" defTabSz="873125">
              <a:buFont typeface="Wingdings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y = 1;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84188" lvl="1" indent="-180975" defTabSz="873125">
              <a:buFont typeface="Wingdings" pitchFamily="2" charset="2"/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484188" lvl="1" indent="-180975" defTabSz="873125">
              <a:buFont typeface="Wingdings" pitchFamily="2" charset="2"/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/* assume x is in r0, y is in r1 */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84188" lvl="1" indent="-180975" defTabSz="873125">
              <a:buFont typeface="Wingdings" pitchFamily="2" charset="2"/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5496617" y="1003227"/>
            <a:ext cx="3431580" cy="2848498"/>
            <a:chOff x="3499" y="480"/>
            <a:chExt cx="2183" cy="1762"/>
          </a:xfrm>
        </p:grpSpPr>
        <p:sp>
          <p:nvSpPr>
            <p:cNvPr id="32772" name="Text Box 5"/>
            <p:cNvSpPr txBox="1">
              <a:spLocks noChangeArrowheads="1"/>
            </p:cNvSpPr>
            <p:nvPr/>
          </p:nvSpPr>
          <p:spPr bwMode="auto">
            <a:xfrm>
              <a:off x="4138" y="2016"/>
              <a:ext cx="624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r>
                <a:rPr lang="en-US" sz="1800" b="1" dirty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e</a:t>
              </a:r>
              <a:r>
                <a:rPr lang="en-US" sz="18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xit</a:t>
              </a:r>
              <a:endParaRPr lang="en-US" sz="1800" b="1" dirty="0">
                <a:solidFill>
                  <a:schemeClr val="folHlink"/>
                </a:solidFill>
                <a:latin typeface="Helvetica" charset="0"/>
                <a:ea typeface="SimSun" pitchFamily="2" charset="-122"/>
              </a:endParaRPr>
            </a:p>
          </p:txBody>
        </p:sp>
        <p:sp>
          <p:nvSpPr>
            <p:cNvPr id="32773" name="AutoShape 6"/>
            <p:cNvSpPr>
              <a:spLocks noChangeArrowheads="1"/>
            </p:cNvSpPr>
            <p:nvPr/>
          </p:nvSpPr>
          <p:spPr bwMode="auto">
            <a:xfrm>
              <a:off x="3745" y="624"/>
              <a:ext cx="1055" cy="480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800">
                <a:ea typeface="SimSun" pitchFamily="2" charset="-122"/>
              </a:endParaRPr>
            </a:p>
          </p:txBody>
        </p:sp>
        <p:sp>
          <p:nvSpPr>
            <p:cNvPr id="32774" name="Text Box 7"/>
            <p:cNvSpPr txBox="1">
              <a:spLocks noChangeArrowheads="1"/>
            </p:cNvSpPr>
            <p:nvPr/>
          </p:nvSpPr>
          <p:spPr bwMode="auto">
            <a:xfrm>
              <a:off x="3871" y="728"/>
              <a:ext cx="797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ea typeface="SimSun" pitchFamily="2" charset="-122"/>
                </a:rPr>
                <a:t>x</a:t>
              </a:r>
              <a:r>
                <a:rPr lang="en-US" sz="2000" b="1" dirty="0" smtClean="0">
                  <a:latin typeface="Courier New" pitchFamily="49" charset="0"/>
                  <a:ea typeface="SimSun" pitchFamily="2" charset="-122"/>
                </a:rPr>
                <a:t> == </a:t>
              </a:r>
              <a:r>
                <a:rPr lang="en-US" sz="2000" b="1" dirty="0">
                  <a:latin typeface="Courier New" pitchFamily="49" charset="0"/>
                  <a:ea typeface="SimSun" pitchFamily="2" charset="-122"/>
                </a:rPr>
                <a:t>0</a:t>
              </a:r>
              <a:r>
                <a:rPr lang="en-US" sz="2000" b="1" dirty="0" smtClean="0">
                  <a:latin typeface="Courier New" pitchFamily="49" charset="0"/>
                  <a:ea typeface="SimSun" pitchFamily="2" charset="-122"/>
                </a:rPr>
                <a:t>?</a:t>
              </a:r>
              <a:endParaRPr lang="en-US" sz="2000" b="1" dirty="0">
                <a:latin typeface="Courier New" pitchFamily="49" charset="0"/>
                <a:ea typeface="SimSun" pitchFamily="2" charset="-122"/>
              </a:endParaRPr>
            </a:p>
          </p:txBody>
        </p:sp>
        <p:sp>
          <p:nvSpPr>
            <p:cNvPr id="32776" name="Text Box 9"/>
            <p:cNvSpPr txBox="1">
              <a:spLocks noChangeArrowheads="1"/>
            </p:cNvSpPr>
            <p:nvPr/>
          </p:nvSpPr>
          <p:spPr bwMode="auto">
            <a:xfrm>
              <a:off x="4597" y="1296"/>
              <a:ext cx="673" cy="2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r>
                <a:rPr lang="en-US" sz="2300" b="1" dirty="0">
                  <a:latin typeface="Courier New" pitchFamily="49" charset="0"/>
                  <a:ea typeface="SimSun" pitchFamily="2" charset="-122"/>
                </a:rPr>
                <a:t>y</a:t>
              </a:r>
              <a:r>
                <a:rPr lang="en-US" sz="2300" b="1" dirty="0" smtClean="0">
                  <a:latin typeface="Courier New" pitchFamily="49" charset="0"/>
                  <a:ea typeface="SimSun" pitchFamily="2" charset="-122"/>
                </a:rPr>
                <a:t> = 1</a:t>
              </a:r>
              <a:endParaRPr lang="en-US" sz="2300" b="1" dirty="0">
                <a:latin typeface="Courier New" pitchFamily="49" charset="0"/>
                <a:ea typeface="SimSun" pitchFamily="2" charset="-122"/>
              </a:endParaRPr>
            </a:p>
          </p:txBody>
        </p:sp>
        <p:sp>
          <p:nvSpPr>
            <p:cNvPr id="32777" name="Line 10"/>
            <p:cNvSpPr>
              <a:spLocks noChangeShapeType="1"/>
            </p:cNvSpPr>
            <p:nvPr/>
          </p:nvSpPr>
          <p:spPr bwMode="auto">
            <a:xfrm>
              <a:off x="4944" y="86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13"/>
            <p:cNvSpPr>
              <a:spLocks noChangeShapeType="1"/>
            </p:cNvSpPr>
            <p:nvPr/>
          </p:nvSpPr>
          <p:spPr bwMode="auto">
            <a:xfrm flipH="1">
              <a:off x="4977" y="15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14"/>
            <p:cNvSpPr>
              <a:spLocks noChangeShapeType="1"/>
            </p:cNvSpPr>
            <p:nvPr/>
          </p:nvSpPr>
          <p:spPr bwMode="auto">
            <a:xfrm>
              <a:off x="4294" y="1776"/>
              <a:ext cx="6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Line 15"/>
            <p:cNvSpPr>
              <a:spLocks noChangeShapeType="1"/>
            </p:cNvSpPr>
            <p:nvPr/>
          </p:nvSpPr>
          <p:spPr bwMode="auto">
            <a:xfrm>
              <a:off x="4273" y="1104"/>
              <a:ext cx="21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Text Box 16"/>
            <p:cNvSpPr txBox="1">
              <a:spLocks noChangeArrowheads="1"/>
            </p:cNvSpPr>
            <p:nvPr/>
          </p:nvSpPr>
          <p:spPr bwMode="auto">
            <a:xfrm>
              <a:off x="3499" y="1157"/>
              <a:ext cx="65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2300" b="1" dirty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(false</a:t>
              </a:r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)</a:t>
              </a:r>
              <a:endParaRPr lang="en-US" sz="2300" b="1" dirty="0">
                <a:solidFill>
                  <a:schemeClr val="folHlink"/>
                </a:solidFill>
                <a:latin typeface="Helvetica" charset="0"/>
                <a:ea typeface="SimSun" pitchFamily="2" charset="-122"/>
              </a:endParaRPr>
            </a:p>
          </p:txBody>
        </p:sp>
        <p:sp>
          <p:nvSpPr>
            <p:cNvPr id="32784" name="Text Box 17"/>
            <p:cNvSpPr txBox="1">
              <a:spLocks noChangeArrowheads="1"/>
            </p:cNvSpPr>
            <p:nvPr/>
          </p:nvSpPr>
          <p:spPr bwMode="auto">
            <a:xfrm>
              <a:off x="5040" y="634"/>
              <a:ext cx="642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2300" b="1" dirty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(true) </a:t>
              </a:r>
              <a:br>
                <a:rPr lang="en-US" sz="2300" b="1" dirty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</a:br>
              <a:r>
                <a:rPr lang="en-US" sz="2300" b="1" dirty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x</a:t>
              </a:r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 == 0</a:t>
              </a:r>
              <a:endParaRPr lang="en-US" sz="2300" b="1" dirty="0">
                <a:solidFill>
                  <a:schemeClr val="folHlink"/>
                </a:solidFill>
                <a:latin typeface="Helvetica" charset="0"/>
                <a:ea typeface="SimSun" pitchFamily="2" charset="-122"/>
              </a:endParaRPr>
            </a:p>
          </p:txBody>
        </p:sp>
        <p:sp>
          <p:nvSpPr>
            <p:cNvPr id="32785" name="Line 18"/>
            <p:cNvSpPr>
              <a:spLocks noChangeShapeType="1"/>
            </p:cNvSpPr>
            <p:nvPr/>
          </p:nvSpPr>
          <p:spPr bwMode="auto">
            <a:xfrm>
              <a:off x="4273" y="48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14"/>
          <p:cNvSpPr>
            <a:spLocks noChangeShapeType="1"/>
          </p:cNvSpPr>
          <p:nvPr/>
        </p:nvSpPr>
        <p:spPr bwMode="auto">
          <a:xfrm flipV="1">
            <a:off x="7570052" y="1627970"/>
            <a:ext cx="19804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066308"/>
              </p:ext>
            </p:extLst>
          </p:nvPr>
        </p:nvGraphicFramePr>
        <p:xfrm>
          <a:off x="838200" y="4038600"/>
          <a:ext cx="769620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76400"/>
                <a:gridCol w="2895600"/>
                <a:gridCol w="3124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r>
                        <a:rPr lang="en-US" b="0" i="1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Source Code</a:t>
                      </a:r>
                      <a:endParaRPr lang="en-US" b="0" i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Ineffficient</a:t>
                      </a:r>
                      <a:r>
                        <a:rPr lang="en-US" b="0" i="1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Assembly</a:t>
                      </a:r>
                      <a:endParaRPr lang="en-US" b="0" i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Efficient</a:t>
                      </a:r>
                      <a:r>
                        <a:rPr lang="en-US" b="0" i="1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Assembly</a:t>
                      </a:r>
                      <a:endParaRPr lang="en-US" b="0" i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724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x;</a:t>
                      </a:r>
                    </a:p>
                    <a:p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y;</a:t>
                      </a:r>
                    </a:p>
                    <a:p>
                      <a:endParaRPr lang="en-US" baseline="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if(x == 0)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y = 1;</a:t>
                      </a:r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cmp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r0, #0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beq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then</a:t>
                      </a:r>
                    </a:p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b       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endif</a:t>
                      </a:r>
                      <a:endParaRPr lang="en-US" b="1" baseline="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then:       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mov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r1, #1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//  now store r1 in [y]</a:t>
                      </a:r>
                    </a:p>
                    <a:p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endif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    . . .</a:t>
                      </a:r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cmp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r0,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#0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bne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endif</a:t>
                      </a:r>
                      <a:endParaRPr lang="en-US" baseline="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then:   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mov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r1, #1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//  now store r1 in [y]</a:t>
                      </a:r>
                    </a:p>
                    <a:p>
                      <a:endParaRPr lang="en-US" baseline="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endif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  . . .</a:t>
                      </a:r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7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04800"/>
            <a:ext cx="7999412" cy="458788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if statement in ARM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97" y="951759"/>
            <a:ext cx="8496300" cy="5638800"/>
          </a:xfrm>
        </p:spPr>
        <p:txBody>
          <a:bodyPr>
            <a:noAutofit/>
          </a:bodyPr>
          <a:lstStyle/>
          <a:p>
            <a:pPr marL="55563" lvl="1" indent="0" defTabSz="873125">
              <a:buFont typeface="Wingdings" pitchFamily="2" charset="2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5563" lvl="1" indent="0" defTabSz="873125">
              <a:buFont typeface="Wingdings" pitchFamily="2" charset="2"/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5563" lvl="1" indent="0" defTabSz="873125">
              <a:buFont typeface="Wingdings" pitchFamily="2" charset="2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5563" lvl="1" indent="0" defTabSz="873125">
              <a:buFont typeface="Wingdings" pitchFamily="2" charset="2"/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5563" lvl="1" indent="0" defTabSz="873125">
              <a:buFont typeface="Wingdings" pitchFamily="2" charset="2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5563" lvl="1" indent="0" defTabSz="873125">
              <a:buFont typeface="Wingdings" pitchFamily="2" charset="2"/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98463" lvl="1" indent="-342900" defTabSz="873125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that the 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"Inefficient Assembly"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contains back-to-back branches (</a:t>
            </a:r>
            <a:r>
              <a:rPr lang="en-US" sz="2400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beq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followed by </a:t>
            </a:r>
            <a:r>
              <a:rPr lang="en-US" sz="24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We would like to avoid this, since branches may cause a delay slot.</a:t>
            </a:r>
          </a:p>
          <a:p>
            <a:pPr marL="398463" lvl="1" indent="-342900" defTabSz="873125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way to remove the back-to-back branches is to change the condition for branching, as in the 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"Efficient Assemble"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code.</a:t>
            </a:r>
          </a:p>
          <a:p>
            <a:pPr marL="55563" lvl="1" indent="0" defTabSz="873125">
              <a:buFont typeface="Wingdings" pitchFamily="2" charset="2"/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851964"/>
              </p:ext>
            </p:extLst>
          </p:nvPr>
        </p:nvGraphicFramePr>
        <p:xfrm>
          <a:off x="594623" y="950172"/>
          <a:ext cx="7696200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76400"/>
                <a:gridCol w="2895600"/>
                <a:gridCol w="3124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r>
                        <a:rPr lang="en-US" b="0" i="1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Source Code</a:t>
                      </a:r>
                      <a:endParaRPr lang="en-US" b="0" i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Ineffficient</a:t>
                      </a:r>
                      <a:r>
                        <a:rPr lang="en-US" b="0" i="1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Assembly</a:t>
                      </a:r>
                      <a:endParaRPr lang="en-US" b="0" i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Efficient</a:t>
                      </a:r>
                      <a:r>
                        <a:rPr lang="en-US" b="0" i="1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Assembly</a:t>
                      </a:r>
                      <a:endParaRPr lang="en-US" b="0" i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724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x;</a:t>
                      </a:r>
                    </a:p>
                    <a:p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y;</a:t>
                      </a:r>
                    </a:p>
                    <a:p>
                      <a:endParaRPr lang="en-US" baseline="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if(x == 0)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y = 1;</a:t>
                      </a:r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cmp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r0, #0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beq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then</a:t>
                      </a:r>
                    </a:p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b       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endif</a:t>
                      </a:r>
                      <a:endParaRPr lang="en-US" b="1" baseline="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then:       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mov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r1, #1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//  now store r1 in [y]</a:t>
                      </a:r>
                    </a:p>
                    <a:p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endif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    . . .</a:t>
                      </a:r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cmp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r0,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#0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bne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endif</a:t>
                      </a:r>
                      <a:endParaRPr lang="en-US" baseline="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then:   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mov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r1, #1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//  now store r1 in [y]</a:t>
                      </a:r>
                    </a:p>
                    <a:p>
                      <a:endParaRPr lang="en-US" baseline="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endif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:   . . .</a:t>
                      </a:r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74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04800"/>
            <a:ext cx="7999412" cy="458788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if statement in ARM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231" y="914400"/>
            <a:ext cx="8496300" cy="5638800"/>
          </a:xfrm>
        </p:spPr>
        <p:txBody>
          <a:bodyPr>
            <a:noAutofit/>
          </a:bodyPr>
          <a:lstStyle/>
          <a:p>
            <a:pPr marL="55563" lvl="1" indent="0" defTabSz="873125">
              <a:buFont typeface="Wingdings" pitchFamily="2" charset="2"/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if((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+b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)&gt;z) </a:t>
            </a:r>
          </a:p>
          <a:p>
            <a:pPr marL="884238" lvl="2" indent="-180975" defTabSz="873125">
              <a:spcAft>
                <a:spcPts val="1200"/>
              </a:spcAft>
              <a:buFont typeface="Wingdings" pitchFamily="2" charset="2"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+=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</a:p>
          <a:p>
            <a:pPr marL="884238" lvl="2" indent="-180975" defTabSz="873125">
              <a:spcAft>
                <a:spcPts val="1200"/>
              </a:spcAft>
              <a:buFont typeface="Wingdings" pitchFamily="2" charset="2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defTabSz="873125">
              <a:spcBef>
                <a:spcPts val="1200"/>
              </a:spcBef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ARM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defTabSz="873125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/* assume x is in r0</a:t>
            </a:r>
          </a:p>
          <a:p>
            <a:pPr marL="0" indent="0" defTabSz="873125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y is in r1, and z is in r2</a:t>
            </a:r>
          </a:p>
          <a:p>
            <a:pPr marL="0" indent="0" defTabSz="873125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*/              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add        r3, r0, r1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r3, r2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ble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false             //  branch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f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alse when((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x+y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)&gt;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      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//      is false</a:t>
            </a:r>
          </a:p>
          <a:p>
            <a:pPr marL="0" indent="0" defTabSz="873125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add        r0, r0, r1      //   x =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x+y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/* now store content of r0 to [x]  */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false: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5513123" y="1015259"/>
            <a:ext cx="3522754" cy="2816167"/>
            <a:chOff x="3499" y="480"/>
            <a:chExt cx="2241" cy="1742"/>
          </a:xfrm>
        </p:grpSpPr>
        <p:sp>
          <p:nvSpPr>
            <p:cNvPr id="32772" name="Text Box 5"/>
            <p:cNvSpPr txBox="1">
              <a:spLocks noChangeArrowheads="1"/>
            </p:cNvSpPr>
            <p:nvPr/>
          </p:nvSpPr>
          <p:spPr bwMode="auto">
            <a:xfrm>
              <a:off x="4071" y="1949"/>
              <a:ext cx="434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r>
                <a:rPr lang="en-US" sz="2300" b="1" dirty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e</a:t>
              </a:r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xit</a:t>
              </a:r>
              <a:endParaRPr lang="en-US" sz="2300" b="1" dirty="0">
                <a:solidFill>
                  <a:schemeClr val="folHlink"/>
                </a:solidFill>
                <a:latin typeface="Helvetica" charset="0"/>
                <a:ea typeface="SimSun" pitchFamily="2" charset="-122"/>
              </a:endParaRPr>
            </a:p>
          </p:txBody>
        </p:sp>
        <p:sp>
          <p:nvSpPr>
            <p:cNvPr id="32773" name="AutoShape 6"/>
            <p:cNvSpPr>
              <a:spLocks noChangeArrowheads="1"/>
            </p:cNvSpPr>
            <p:nvPr/>
          </p:nvSpPr>
          <p:spPr bwMode="auto">
            <a:xfrm>
              <a:off x="3745" y="624"/>
              <a:ext cx="1055" cy="480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800">
                <a:ea typeface="SimSun" pitchFamily="2" charset="-122"/>
              </a:endParaRPr>
            </a:p>
          </p:txBody>
        </p:sp>
        <p:sp>
          <p:nvSpPr>
            <p:cNvPr id="32774" name="Text Box 7"/>
            <p:cNvSpPr txBox="1">
              <a:spLocks noChangeArrowheads="1"/>
            </p:cNvSpPr>
            <p:nvPr/>
          </p:nvSpPr>
          <p:spPr bwMode="auto">
            <a:xfrm>
              <a:off x="3840" y="728"/>
              <a:ext cx="89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r>
                <a:rPr lang="en-US" sz="2000" b="1" dirty="0" err="1">
                  <a:latin typeface="Courier New" pitchFamily="49" charset="0"/>
                  <a:ea typeface="SimSun" pitchFamily="2" charset="-122"/>
                </a:rPr>
                <a:t>x</a:t>
              </a:r>
              <a:r>
                <a:rPr lang="en-US" sz="2000" b="1" dirty="0" err="1" smtClean="0">
                  <a:latin typeface="Courier New" pitchFamily="49" charset="0"/>
                  <a:ea typeface="SimSun" pitchFamily="2" charset="-122"/>
                </a:rPr>
                <a:t>+y</a:t>
              </a:r>
              <a:r>
                <a:rPr lang="en-US" sz="2000" b="1" dirty="0" smtClean="0">
                  <a:latin typeface="Courier New" pitchFamily="49" charset="0"/>
                  <a:ea typeface="SimSun" pitchFamily="2" charset="-122"/>
                </a:rPr>
                <a:t> &gt; z?</a:t>
              </a:r>
              <a:endParaRPr lang="en-US" sz="2000" b="1" dirty="0">
                <a:latin typeface="Courier New" pitchFamily="49" charset="0"/>
                <a:ea typeface="SimSun" pitchFamily="2" charset="-122"/>
              </a:endParaRPr>
            </a:p>
          </p:txBody>
        </p:sp>
        <p:sp>
          <p:nvSpPr>
            <p:cNvPr id="32776" name="Text Box 9"/>
            <p:cNvSpPr txBox="1">
              <a:spLocks noChangeArrowheads="1"/>
            </p:cNvSpPr>
            <p:nvPr/>
          </p:nvSpPr>
          <p:spPr bwMode="auto">
            <a:xfrm>
              <a:off x="4597" y="1296"/>
              <a:ext cx="785" cy="2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r>
                <a:rPr lang="en-US" sz="2300" b="1" dirty="0">
                  <a:latin typeface="Courier New" pitchFamily="49" charset="0"/>
                  <a:ea typeface="SimSun" pitchFamily="2" charset="-122"/>
                </a:rPr>
                <a:t>x</a:t>
              </a:r>
              <a:r>
                <a:rPr lang="en-US" sz="2300" b="1" dirty="0" smtClean="0">
                  <a:latin typeface="Courier New" pitchFamily="49" charset="0"/>
                  <a:ea typeface="SimSun" pitchFamily="2" charset="-122"/>
                </a:rPr>
                <a:t> += </a:t>
              </a:r>
              <a:r>
                <a:rPr lang="en-US" sz="2300" b="1" dirty="0">
                  <a:latin typeface="Courier New" pitchFamily="49" charset="0"/>
                  <a:ea typeface="SimSun" pitchFamily="2" charset="-122"/>
                </a:rPr>
                <a:t>y</a:t>
              </a:r>
            </a:p>
          </p:txBody>
        </p:sp>
        <p:sp>
          <p:nvSpPr>
            <p:cNvPr id="32777" name="Line 10"/>
            <p:cNvSpPr>
              <a:spLocks noChangeShapeType="1"/>
            </p:cNvSpPr>
            <p:nvPr/>
          </p:nvSpPr>
          <p:spPr bwMode="auto">
            <a:xfrm>
              <a:off x="4944" y="86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13"/>
            <p:cNvSpPr>
              <a:spLocks noChangeShapeType="1"/>
            </p:cNvSpPr>
            <p:nvPr/>
          </p:nvSpPr>
          <p:spPr bwMode="auto">
            <a:xfrm flipH="1">
              <a:off x="4977" y="15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14"/>
            <p:cNvSpPr>
              <a:spLocks noChangeShapeType="1"/>
            </p:cNvSpPr>
            <p:nvPr/>
          </p:nvSpPr>
          <p:spPr bwMode="auto">
            <a:xfrm>
              <a:off x="4294" y="1776"/>
              <a:ext cx="6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Line 15"/>
            <p:cNvSpPr>
              <a:spLocks noChangeShapeType="1"/>
            </p:cNvSpPr>
            <p:nvPr/>
          </p:nvSpPr>
          <p:spPr bwMode="auto">
            <a:xfrm>
              <a:off x="4273" y="1104"/>
              <a:ext cx="21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Text Box 16"/>
            <p:cNvSpPr txBox="1">
              <a:spLocks noChangeArrowheads="1"/>
            </p:cNvSpPr>
            <p:nvPr/>
          </p:nvSpPr>
          <p:spPr bwMode="auto">
            <a:xfrm>
              <a:off x="3499" y="1157"/>
              <a:ext cx="65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2300" b="1" dirty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(false</a:t>
              </a:r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)</a:t>
              </a:r>
              <a:endParaRPr lang="en-US" sz="2300" b="1" dirty="0">
                <a:solidFill>
                  <a:schemeClr val="folHlink"/>
                </a:solidFill>
                <a:latin typeface="Helvetica" charset="0"/>
                <a:ea typeface="SimSun" pitchFamily="2" charset="-122"/>
              </a:endParaRPr>
            </a:p>
          </p:txBody>
        </p:sp>
        <p:sp>
          <p:nvSpPr>
            <p:cNvPr id="32784" name="Text Box 17"/>
            <p:cNvSpPr txBox="1">
              <a:spLocks noChangeArrowheads="1"/>
            </p:cNvSpPr>
            <p:nvPr/>
          </p:nvSpPr>
          <p:spPr bwMode="auto">
            <a:xfrm>
              <a:off x="4983" y="634"/>
              <a:ext cx="757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2300" b="1" dirty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(true) </a:t>
              </a:r>
              <a:br>
                <a:rPr lang="en-US" sz="2300" b="1" dirty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</a:br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(</a:t>
              </a:r>
              <a:r>
                <a:rPr lang="en-US" sz="2300" b="1" dirty="0" err="1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x+y</a:t>
              </a:r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)&gt;</a:t>
              </a:r>
              <a:r>
                <a:rPr lang="en-US" sz="2300" b="1" dirty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z</a:t>
              </a:r>
            </a:p>
          </p:txBody>
        </p:sp>
        <p:sp>
          <p:nvSpPr>
            <p:cNvPr id="32785" name="Line 18"/>
            <p:cNvSpPr>
              <a:spLocks noChangeShapeType="1"/>
            </p:cNvSpPr>
            <p:nvPr/>
          </p:nvSpPr>
          <p:spPr bwMode="auto">
            <a:xfrm>
              <a:off x="4273" y="48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7547370" y="1636044"/>
            <a:ext cx="237228" cy="165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04800"/>
            <a:ext cx="7999412" cy="458788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if-else statement in ARM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979884"/>
            <a:ext cx="8305800" cy="5431631"/>
          </a:xfrm>
        </p:spPr>
        <p:txBody>
          <a:bodyPr>
            <a:noAutofit/>
          </a:bodyPr>
          <a:lstStyle/>
          <a:p>
            <a:pPr marL="84138" indent="-180975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if(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== j)  </a:t>
            </a:r>
          </a:p>
          <a:p>
            <a:pPr marL="84138" indent="-180975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f=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g+h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4138" indent="-180975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</a:t>
            </a:r>
          </a:p>
          <a:p>
            <a:pPr marL="84138" indent="-180975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f=g-h;</a:t>
            </a:r>
          </a:p>
          <a:p>
            <a:pPr marL="193675" indent="-193675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93675" indent="-193675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ARM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code: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/*  assume f is in r0, 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in r1,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j is in r2,  g is in r3, h is in r4,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*/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r1, r2               //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 = 1 if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==j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beq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true                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 to true when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==j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sub 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r0, r3, r4          //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= g-h (false)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b	done	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 to done 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true:    add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r0, r3,r4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=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g+h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(true) 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done: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5051425" y="979487"/>
            <a:ext cx="3706812" cy="2749552"/>
            <a:chOff x="3119" y="480"/>
            <a:chExt cx="2335" cy="1732"/>
          </a:xfrm>
        </p:grpSpPr>
        <p:sp>
          <p:nvSpPr>
            <p:cNvPr id="32772" name="Text Box 5"/>
            <p:cNvSpPr txBox="1">
              <a:spLocks noChangeArrowheads="1"/>
            </p:cNvSpPr>
            <p:nvPr/>
          </p:nvSpPr>
          <p:spPr bwMode="auto">
            <a:xfrm>
              <a:off x="4085" y="1934"/>
              <a:ext cx="43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r>
                <a:rPr lang="en-US" sz="2300" b="1" dirty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e</a:t>
              </a:r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xit</a:t>
              </a:r>
              <a:endParaRPr lang="en-US" sz="2300" b="1" dirty="0">
                <a:solidFill>
                  <a:schemeClr val="folHlink"/>
                </a:solidFill>
                <a:latin typeface="Helvetica" charset="0"/>
                <a:ea typeface="SimSun" pitchFamily="2" charset="-122"/>
              </a:endParaRPr>
            </a:p>
          </p:txBody>
        </p:sp>
        <p:sp>
          <p:nvSpPr>
            <p:cNvPr id="32773" name="AutoShape 6"/>
            <p:cNvSpPr>
              <a:spLocks noChangeArrowheads="1"/>
            </p:cNvSpPr>
            <p:nvPr/>
          </p:nvSpPr>
          <p:spPr bwMode="auto">
            <a:xfrm>
              <a:off x="3745" y="624"/>
              <a:ext cx="1055" cy="480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800">
                <a:ea typeface="SimSun" pitchFamily="2" charset="-122"/>
              </a:endParaRPr>
            </a:p>
          </p:txBody>
        </p:sp>
        <p:sp>
          <p:nvSpPr>
            <p:cNvPr id="32774" name="Text Box 7"/>
            <p:cNvSpPr txBox="1">
              <a:spLocks noChangeArrowheads="1"/>
            </p:cNvSpPr>
            <p:nvPr/>
          </p:nvSpPr>
          <p:spPr bwMode="auto">
            <a:xfrm>
              <a:off x="3840" y="728"/>
              <a:ext cx="88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r>
                <a:rPr lang="en-US" sz="2300" b="1">
                  <a:latin typeface="Courier New" pitchFamily="49" charset="0"/>
                  <a:ea typeface="SimSun" pitchFamily="2" charset="-122"/>
                </a:rPr>
                <a:t>i == j?</a:t>
              </a:r>
            </a:p>
          </p:txBody>
        </p:sp>
        <p:sp>
          <p:nvSpPr>
            <p:cNvPr id="32775" name="Text Box 8"/>
            <p:cNvSpPr txBox="1">
              <a:spLocks noChangeArrowheads="1"/>
            </p:cNvSpPr>
            <p:nvPr/>
          </p:nvSpPr>
          <p:spPr bwMode="auto">
            <a:xfrm>
              <a:off x="3384" y="1296"/>
              <a:ext cx="678" cy="2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r>
                <a:rPr lang="en-US" sz="2300" b="1">
                  <a:latin typeface="Courier New" pitchFamily="49" charset="0"/>
                  <a:ea typeface="SimSun" pitchFamily="2" charset="-122"/>
                </a:rPr>
                <a:t>f=g+h</a:t>
              </a:r>
            </a:p>
          </p:txBody>
        </p:sp>
        <p:sp>
          <p:nvSpPr>
            <p:cNvPr id="32776" name="Text Box 9"/>
            <p:cNvSpPr txBox="1">
              <a:spLocks noChangeArrowheads="1"/>
            </p:cNvSpPr>
            <p:nvPr/>
          </p:nvSpPr>
          <p:spPr bwMode="auto">
            <a:xfrm>
              <a:off x="4414" y="1304"/>
              <a:ext cx="678" cy="2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r>
                <a:rPr lang="en-US" sz="2300" b="1">
                  <a:latin typeface="Courier New" pitchFamily="49" charset="0"/>
                  <a:ea typeface="SimSun" pitchFamily="2" charset="-122"/>
                </a:rPr>
                <a:t>f=g-h</a:t>
              </a:r>
            </a:p>
          </p:txBody>
        </p:sp>
        <p:sp>
          <p:nvSpPr>
            <p:cNvPr id="32777" name="Line 10"/>
            <p:cNvSpPr>
              <a:spLocks noChangeShapeType="1"/>
            </p:cNvSpPr>
            <p:nvPr/>
          </p:nvSpPr>
          <p:spPr bwMode="auto">
            <a:xfrm>
              <a:off x="4800" y="86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Line 11"/>
            <p:cNvSpPr>
              <a:spLocks noChangeShapeType="1"/>
            </p:cNvSpPr>
            <p:nvPr/>
          </p:nvSpPr>
          <p:spPr bwMode="auto">
            <a:xfrm>
              <a:off x="3745" y="86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12"/>
            <p:cNvSpPr>
              <a:spLocks noChangeShapeType="1"/>
            </p:cNvSpPr>
            <p:nvPr/>
          </p:nvSpPr>
          <p:spPr bwMode="auto">
            <a:xfrm>
              <a:off x="3745" y="15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13"/>
            <p:cNvSpPr>
              <a:spLocks noChangeShapeType="1"/>
            </p:cNvSpPr>
            <p:nvPr/>
          </p:nvSpPr>
          <p:spPr bwMode="auto">
            <a:xfrm flipH="1">
              <a:off x="4800" y="15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14"/>
            <p:cNvSpPr>
              <a:spLocks noChangeShapeType="1"/>
            </p:cNvSpPr>
            <p:nvPr/>
          </p:nvSpPr>
          <p:spPr bwMode="auto">
            <a:xfrm>
              <a:off x="3745" y="1776"/>
              <a:ext cx="10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Line 15"/>
            <p:cNvSpPr>
              <a:spLocks noChangeShapeType="1"/>
            </p:cNvSpPr>
            <p:nvPr/>
          </p:nvSpPr>
          <p:spPr bwMode="auto">
            <a:xfrm>
              <a:off x="4294" y="177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Text Box 16"/>
            <p:cNvSpPr txBox="1">
              <a:spLocks noChangeArrowheads="1"/>
            </p:cNvSpPr>
            <p:nvPr/>
          </p:nvSpPr>
          <p:spPr bwMode="auto">
            <a:xfrm>
              <a:off x="4753" y="586"/>
              <a:ext cx="701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2300" b="1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(false) </a:t>
              </a:r>
              <a:br>
                <a:rPr lang="en-US" sz="2300" b="1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</a:br>
              <a:r>
                <a:rPr lang="en-US" sz="2300" b="1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i != j</a:t>
              </a:r>
            </a:p>
          </p:txBody>
        </p:sp>
        <p:sp>
          <p:nvSpPr>
            <p:cNvPr id="32784" name="Text Box 17"/>
            <p:cNvSpPr txBox="1">
              <a:spLocks noChangeArrowheads="1"/>
            </p:cNvSpPr>
            <p:nvPr/>
          </p:nvSpPr>
          <p:spPr bwMode="auto">
            <a:xfrm>
              <a:off x="3119" y="634"/>
              <a:ext cx="630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2300" b="1" dirty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(true) </a:t>
              </a:r>
              <a:br>
                <a:rPr lang="en-US" sz="2300" b="1" dirty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</a:br>
              <a:r>
                <a:rPr lang="en-US" sz="2300" b="1" dirty="0" err="1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i</a:t>
              </a:r>
              <a:r>
                <a:rPr lang="en-US" sz="2300" b="1" dirty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 == j</a:t>
              </a:r>
            </a:p>
          </p:txBody>
        </p:sp>
        <p:sp>
          <p:nvSpPr>
            <p:cNvPr id="32785" name="Line 18"/>
            <p:cNvSpPr>
              <a:spLocks noChangeShapeType="1"/>
            </p:cNvSpPr>
            <p:nvPr/>
          </p:nvSpPr>
          <p:spPr bwMode="auto">
            <a:xfrm>
              <a:off x="4273" y="48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1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04800"/>
            <a:ext cx="7999412" cy="458788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Conditional execution in ARM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9906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 </a:t>
            </a:r>
            <a:r>
              <a:rPr lang="en-US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unusual ARM feature is that </a:t>
            </a:r>
            <a:r>
              <a:rPr lang="en-US" sz="24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all </a:t>
            </a:r>
            <a:r>
              <a:rPr lang="en-US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instructions </a:t>
            </a:r>
            <a:r>
              <a:rPr lang="en-US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may be conditional:</a:t>
            </a:r>
          </a:p>
          <a:p>
            <a:pPr marL="400050" lvl="1" indent="0">
              <a:buNone/>
            </a:pPr>
            <a:r>
              <a:rPr lang="pt-BR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CMP r0, #5 </a:t>
            </a:r>
            <a:r>
              <a:rPr lang="pt-BR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// </a:t>
            </a:r>
            <a:r>
              <a:rPr lang="pt-BR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if (r0 != 5) </a:t>
            </a:r>
            <a:endParaRPr lang="pt-BR" sz="2400" dirty="0" smtClean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pt-BR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{</a:t>
            </a:r>
            <a:endParaRPr lang="pt-BR" sz="24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pt-BR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ADDNE </a:t>
            </a:r>
            <a:r>
              <a:rPr lang="pt-BR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r1, r1, r0 </a:t>
            </a:r>
            <a:r>
              <a:rPr lang="pt-BR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// </a:t>
            </a:r>
            <a:r>
              <a:rPr lang="pt-BR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r1 := r1 + r0 - </a:t>
            </a:r>
            <a:r>
              <a:rPr lang="pt-BR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r2</a:t>
            </a:r>
          </a:p>
          <a:p>
            <a:pPr marL="400050" lvl="1" indent="0">
              <a:buNone/>
            </a:pPr>
            <a:r>
              <a:rPr lang="pt-BR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SUBNE r1, r1, r2      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this </a:t>
            </a:r>
            <a:r>
              <a:rPr lang="en-US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removes the need for some </a:t>
            </a:r>
            <a:r>
              <a:rPr lang="en-US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short branches, improving </a:t>
            </a:r>
            <a:r>
              <a:rPr lang="en-US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performance and code density</a:t>
            </a:r>
          </a:p>
        </p:txBody>
      </p:sp>
    </p:spTree>
    <p:extLst>
      <p:ext uri="{BB962C8B-B14F-4D97-AF65-F5344CB8AC3E}">
        <p14:creationId xmlns:p14="http://schemas.microsoft.com/office/powerpoint/2010/main" val="2921515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pptC884.tmp</Template>
  <TotalTime>4785</TotalTime>
  <Words>1110</Words>
  <Application>Microsoft Office PowerPoint</Application>
  <PresentationFormat>On-screen Show (4:3)</PresentationFormat>
  <Paragraphs>286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MS PGothic</vt:lpstr>
      <vt:lpstr>MS PGothic</vt:lpstr>
      <vt:lpstr>SimSun</vt:lpstr>
      <vt:lpstr>Arial</vt:lpstr>
      <vt:lpstr>Calibri</vt:lpstr>
      <vt:lpstr>Courier New</vt:lpstr>
      <vt:lpstr>Helvetica</vt:lpstr>
      <vt:lpstr>Tahoma</vt:lpstr>
      <vt:lpstr>Times New Roman</vt:lpstr>
      <vt:lpstr>Wingdings</vt:lpstr>
      <vt:lpstr>Office Theme</vt:lpstr>
      <vt:lpstr>Control Structures in ARM</vt:lpstr>
      <vt:lpstr>Conditional Execution </vt:lpstr>
      <vt:lpstr>Conditional Execution </vt:lpstr>
      <vt:lpstr>ARM Branch Instructions</vt:lpstr>
      <vt:lpstr>C if statement in ARM</vt:lpstr>
      <vt:lpstr>C if statement in ARM</vt:lpstr>
      <vt:lpstr>C if statement in ARM</vt:lpstr>
      <vt:lpstr>C if-else statement in ARM</vt:lpstr>
      <vt:lpstr> Conditional execution in ARM</vt:lpstr>
      <vt:lpstr>ARM Control Structures</vt:lpstr>
      <vt:lpstr>Loops in C/Assembly</vt:lpstr>
      <vt:lpstr>Control Structures in ARM</vt:lpstr>
      <vt:lpstr>Control Structures in ARM</vt:lpstr>
      <vt:lpstr>Control Structures in ARM</vt:lpstr>
    </vt:vector>
  </TitlesOfParts>
  <Company>Clemson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M Lowe</dc:creator>
  <cp:lastModifiedBy>Rose Lowe</cp:lastModifiedBy>
  <cp:revision>198</cp:revision>
  <cp:lastPrinted>2013-07-08T10:54:24Z</cp:lastPrinted>
  <dcterms:created xsi:type="dcterms:W3CDTF">2012-01-17T00:50:29Z</dcterms:created>
  <dcterms:modified xsi:type="dcterms:W3CDTF">2018-08-03T13:43:46Z</dcterms:modified>
</cp:coreProperties>
</file>