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.fntdata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d4c95a8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d4c95a8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d4c95a8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d4c95a8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d4c95a8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1d4c95a8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1d4c95a8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1d4c95a8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d2bd7e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d2bd7e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d2bd7e9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0d2bd7e9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d2bd7e9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d2bd7e9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0d2bd7e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0d2bd7e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0d2bd7e9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0d2bd7e9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0d2bd7e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0d2bd7e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d2bd7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d2bd7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0d2bd7e9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0d2bd7e9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0d2bd7e9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0d2bd7e9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d2bd7e9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d2bd7e9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d2bd7e9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0d2bd7e9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d4c95a8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1d4c95a8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0d2bd7e9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0d2bd7e9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0d2bd7e9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0d2bd7e9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0d2bd7e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0d2bd7e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d2bd7e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d2bd7e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d2bd7e9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d2bd7e9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d2bd7e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d2bd7e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d2bd7e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d2bd7e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d2bd7e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d2bd7e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https://pythontic.com/modules/socket/socket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0d2bd7e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0d2bd7e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">
  <p:cSld name="BIG_NUMBER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556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○"/>
              <a:defRPr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■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lpython.com/python-sockets/" TargetMode="External"/><Relationship Id="rId4" Type="http://schemas.openxmlformats.org/officeDocument/2006/relationships/hyperlink" Target="https://medium.com/vaidikkapoor/understanding-non-blocking-i-o-with-python-part-1-ec31a2e2db9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Socket Programming</a:t>
            </a:r>
            <a:endParaRPr sz="44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UDP Sockets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1010075" y="16977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udpClient.sendto(message.encode(), (serverName,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newMessage, serverAddr = udpClient.recvfrom(2048)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010075" y="33741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message, clientAddress = udpServer.recvfrom(2048)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udpServer.sendto(newMessage.encode(), clientAddress)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391325" y="2904775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Converts string to byte representation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3"/>
          <p:cNvCxnSpPr>
            <a:stCxn id="174" idx="0"/>
          </p:cNvCxnSpPr>
          <p:nvPr/>
        </p:nvCxnSpPr>
        <p:spPr>
          <a:xfrm rot="10800000">
            <a:off x="3968775" y="2005675"/>
            <a:ext cx="2170500" cy="8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UDP Sockets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010075" y="16977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udpClient.sendto(message.encode(), (serverName,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newMessage, serverAddr = udpClient.recvfrom(2048)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010075" y="33741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message, clientAddress = udpServer.recvfrom(2048)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udpServer.sendto(newMessage.encode(), clientAddress)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5100525" y="2439025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Converts bytes into string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5" name="Google Shape;185;p24"/>
          <p:cNvCxnSpPr>
            <a:stCxn id="184" idx="1"/>
          </p:cNvCxnSpPr>
          <p:nvPr/>
        </p:nvCxnSpPr>
        <p:spPr>
          <a:xfrm rot="10800000">
            <a:off x="3194925" y="2485675"/>
            <a:ext cx="1905600" cy="41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UDP Sockets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1010075" y="16977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udpClient.sendto(message.encode(), (serverName,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newMessage, serverAddr = udpClient.recvfrom(2048)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010075" y="33741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message, clientAddress = udpServer.recvfrom(2048)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udpServer.sendto(newMessage.encode(), clientAddress)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391325" y="2904775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Max buffer size to accept from the server, may accept less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5" name="Google Shape;195;p25"/>
          <p:cNvCxnSpPr>
            <a:stCxn id="194" idx="0"/>
          </p:cNvCxnSpPr>
          <p:nvPr/>
        </p:nvCxnSpPr>
        <p:spPr>
          <a:xfrm rot="10800000">
            <a:off x="5659275" y="2313775"/>
            <a:ext cx="480000" cy="59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UDP Sockets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1010075" y="16977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udpClient.sendto(message.encode(), (serverName,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newMessage, serverAddr = udpClient.recvfrom(2048)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1010075" y="33741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message, clientAddress = udpServer.recvfrom(2048)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udpServer.sendto(newMessage.encode(), clientAddress)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477300" y="2324500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Might not send all the data if too long, returns number of bytes sent, you have to keep track of it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5" name="Google Shape;205;p26"/>
          <p:cNvCxnSpPr>
            <a:stCxn id="204" idx="1"/>
          </p:cNvCxnSpPr>
          <p:nvPr/>
        </p:nvCxnSpPr>
        <p:spPr>
          <a:xfrm rot="10800000">
            <a:off x="2521600" y="2005750"/>
            <a:ext cx="1955700" cy="78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TCP Sockets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</a:t>
            </a:r>
            <a:r>
              <a:rPr lang="en"/>
              <a:t>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Server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1010100" y="162412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tcpClient.send(message.encode())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 = tcpClient.recv(2048)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1010100" y="3376725"/>
            <a:ext cx="7822200" cy="123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tcpServer.listen(1)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connectionSocket, addr = tcpServer.accept()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 = connectionSocket.recv(2048).decode()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connectionSocket.send(newMessage.encode())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TCP Sockets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Server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1010100" y="162412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tcpClient.send(message.encode())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 = tcpClient.recv(2048)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010100" y="3376725"/>
            <a:ext cx="7822200" cy="123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tcpServer.listen(1)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connectionSocket, addr = tcpServer.accept()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 = connectionSocket.recv(2048).decode()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connectionSocket.send(newMessage.encode())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473050" y="1991500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Listen for incoming connections, allow a queue of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unaccepted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3" name="Google Shape;223;p28"/>
          <p:cNvCxnSpPr/>
          <p:nvPr/>
        </p:nvCxnSpPr>
        <p:spPr>
          <a:xfrm flipH="1">
            <a:off x="2800925" y="2707850"/>
            <a:ext cx="2672100" cy="83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TCP Sockets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Server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1010100" y="162412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tcpClient.send(message.encode())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 = tcpClient.recv(2048)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1010100" y="3376725"/>
            <a:ext cx="7822200" cy="123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tcpServer.listen(1)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connectionSocket, addr = tcpServer.accept()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 = connectionSocket.recv(2048).decode()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connectionSocket.send(newMessage.encode())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473050" y="1991500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Accept an incoming connection, create a 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socket to handle communication with this client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3" name="Google Shape;233;p29"/>
          <p:cNvCxnSpPr/>
          <p:nvPr/>
        </p:nvCxnSpPr>
        <p:spPr>
          <a:xfrm flipH="1">
            <a:off x="4498675" y="2937100"/>
            <a:ext cx="1203600" cy="80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TCP Sockets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Server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1010100" y="162412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tcpClient.send(message.encode())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 = tcpClient.recv(2048)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010100" y="3376725"/>
            <a:ext cx="7822200" cy="123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tcpServer.listen(1)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connectionSocket, addr = tcpServer.accept()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 = connectionSocket.recv(2048).decode()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connectionSocket.send(newMessage.encode())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473050" y="1991500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Listen for messages on that new socket, not the original server socket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3" name="Google Shape;243;p30"/>
          <p:cNvCxnSpPr/>
          <p:nvPr/>
        </p:nvCxnSpPr>
        <p:spPr>
          <a:xfrm flipH="1">
            <a:off x="3280900" y="2922775"/>
            <a:ext cx="3144900" cy="109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TCP Sockets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Server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/>
        </p:nvSpPr>
        <p:spPr>
          <a:xfrm>
            <a:off x="1010100" y="162412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tcpClient.send(message.encode())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 = tcpClient.recv(2048)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1010100" y="3376725"/>
            <a:ext cx="7822200" cy="123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tcpServer.listen(1)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connectionSocket, addr = tcpServer.accept()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 = connectionSocket.recv(2048).decode()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connectionSocket.send(newMessage.encode())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5473050" y="1991500"/>
            <a:ext cx="3495900" cy="9315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Send messages on that new socket, not the original server socket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3" name="Google Shape;253;p31"/>
          <p:cNvCxnSpPr/>
          <p:nvPr/>
        </p:nvCxnSpPr>
        <p:spPr>
          <a:xfrm flipH="1">
            <a:off x="2578900" y="2922775"/>
            <a:ext cx="3846900" cy="139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Sockets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152475"/>
            <a:ext cx="85206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Once you are through with a socket, call socket.close()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also create sockets in a </a:t>
            </a:r>
            <a:r>
              <a:rPr i="1" lang="en"/>
              <a:t>with </a:t>
            </a:r>
            <a:r>
              <a:rPr lang="en"/>
              <a:t>block, automatically tears down the socket when exiting the block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311700" y="2586075"/>
            <a:ext cx="8520600" cy="22710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4A87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socket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socket(socket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AF_INET,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socket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SOCK_STREAM)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204A87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s:</a:t>
            </a:r>
            <a:endParaRPr sz="1600">
              <a:solidFill>
                <a:srgbClr val="212529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bind((HOST,</a:t>
            </a:r>
            <a:r>
              <a:rPr lang="en" sz="1600">
                <a:solidFill>
                  <a:srgbClr val="212529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PORT))</a:t>
            </a:r>
            <a:endParaRPr sz="1600">
              <a:solidFill>
                <a:srgbClr val="212529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solidFill>
                  <a:srgbClr val="CE5C00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listen()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conn, addr = s.accept()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4A87"/>
                </a:solidFill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 conn: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while True: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data = conn.recv(1024)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conn.sendall(data)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Slightly different procedures for UDP and TCP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process because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UDP is connectionless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TCP is connection-oriented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Connectionless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Packets are independently addressed and routed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Connection-oriented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Handshaking process to </a:t>
            </a:r>
            <a:r>
              <a:rPr lang="en"/>
              <a:t>initiate</a:t>
            </a:r>
            <a:r>
              <a:rPr lang="en"/>
              <a:t> a connection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Packets sent across established link, delivered in order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Client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311700" y="1017775"/>
            <a:ext cx="8520600" cy="38394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from socket import *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serverName = ‘newton.cs.clemson.edu’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serverPort = 12000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 = socket(AF_INET, SOCK_DGRAM)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 = input(‘Input a lowercase sentence’)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clientsocket.sendto(message.encode(), (serverName,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modifiedMessage, serverAddress = clientSocket.recvfrom(2048)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print(modifiedMessage.decode())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clientSocket.close()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Server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311700" y="1017775"/>
            <a:ext cx="8520600" cy="38394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from socket import *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serverPort = 12000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serverSocket = socket(AF_INET, SOCK_DGRAM)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serverSocket.bind((‘’,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print(‘The server is ready to receive’)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while True: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message, clientAddress = serverSocket.recvfrom(2048)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modifiedMessage = message.decode().upper()          </a:t>
            </a:r>
            <a:r>
              <a:rPr i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# converts message to upper case</a:t>
            </a:r>
            <a:endParaRPr i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serverSocket.sendto(modifiedMessage.encode(), clientAddress)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</a:t>
            </a:r>
            <a:r>
              <a:rPr lang="en"/>
              <a:t>Client</a:t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311700" y="1017775"/>
            <a:ext cx="8520600" cy="38394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from socket import *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serverName = ‘newton.cs.clemson.edu’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serverPort = 12000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clientSocket.connect((serverName, serverPort))</a:t>
            </a:r>
            <a:endParaRPr b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 = input(‘Input a lowercase sentence’)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clientsocket.send(message.encode())</a:t>
            </a:r>
            <a:endParaRPr b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modifiedMessage =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clientSocket.recv(2048)</a:t>
            </a:r>
            <a:endParaRPr b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print(modifiedMessage.decode())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clientSocket.close()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</a:t>
            </a:r>
            <a:r>
              <a:rPr lang="en"/>
              <a:t>Server</a:t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311700" y="1017775"/>
            <a:ext cx="8520600" cy="38394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from socket import *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serverPort = 12000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serverSocket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serverSocket.bind((‘’,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serverSocket.listen(1)          </a:t>
            </a:r>
            <a:r>
              <a:rPr i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#1 is the number of unaccepted connections to allow in a queue</a:t>
            </a:r>
            <a:endParaRPr i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print(‘The server is ready to receive’)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while True: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connectionSocket, addr = serverSocket.accept()</a:t>
            </a:r>
            <a:endParaRPr b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message = connectionSocket.recv(2048)</a:t>
            </a:r>
            <a:endParaRPr b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modifiedMessage = message.decode().upper()          # converts message to upper case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serverSocket.send(modifiedMessage.encode())</a:t>
            </a:r>
            <a:endParaRPr b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	connectionSocket.close()</a:t>
            </a:r>
            <a:endParaRPr b="1"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“Blocking” calls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socket functions are blocking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Prevent later code from executing until they are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socket.send()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socket.recv()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socket.connect()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socket.accept()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(especially) a problem for TCP servers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to connect, accept, recv from multiple clients?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some form of parallelism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372500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UDP client that will connect to an ‘echo’ server. The server is hosted on newton.cs.clemson.edu at port 3600. Your client should: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Establish a connection with the server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Loop forever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Ask the user for text input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Send the input to the 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Listen for a response from the 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Print the response</a:t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7443025" y="4441475"/>
            <a:ext cx="1432500" cy="481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12529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lsof -i -n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311700" y="372500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TCP client that will connect to a server. The server is hosted on newton.cs.clemson.edu at port 3601. The server has generated a random number and you need to guess what it is. Your client should: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Establish a connection with the server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Ask the user for their name and send it to the server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Loop until the server send you a message saying </a:t>
            </a:r>
            <a:r>
              <a:rPr lang="en"/>
              <a:t>“CONGRATULATIONS!”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Ask the user to input a number between 1 and 2500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Send the input to the 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Listen for a response from the server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Print the response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Your book has a very good overview of socket programming with Python (Section 2.7)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Also recommend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https://realpython.com/python-sockets/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https://medium.com/vaidikkapoor/understanding-non-blocking-i-o-with-python-part-1-ec31a2e2db9b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Sockets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544425" y="1570800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socket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544425" y="35070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socket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148125" y="1570800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from socket</a:t>
            </a:r>
            <a:endParaRPr/>
          </a:p>
        </p:txBody>
      </p:sp>
      <p:cxnSp>
        <p:nvCxnSpPr>
          <p:cNvPr id="85" name="Google Shape;85;p17"/>
          <p:cNvCxnSpPr>
            <a:stCxn id="82" idx="3"/>
            <a:endCxn id="84" idx="1"/>
          </p:cNvCxnSpPr>
          <p:nvPr/>
        </p:nvCxnSpPr>
        <p:spPr>
          <a:xfrm>
            <a:off x="1927125" y="1938750"/>
            <a:ext cx="1221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5012625" y="1570800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segment</a:t>
            </a:r>
            <a:br>
              <a:rPr lang="en"/>
            </a:br>
            <a:r>
              <a:rPr lang="en"/>
              <a:t>into socket</a:t>
            </a:r>
            <a:endParaRPr/>
          </a:p>
        </p:txBody>
      </p:sp>
      <p:cxnSp>
        <p:nvCxnSpPr>
          <p:cNvPr id="87" name="Google Shape;87;p17"/>
          <p:cNvCxnSpPr>
            <a:stCxn id="84" idx="3"/>
            <a:endCxn id="86" idx="1"/>
          </p:cNvCxnSpPr>
          <p:nvPr/>
        </p:nvCxnSpPr>
        <p:spPr>
          <a:xfrm>
            <a:off x="4530825" y="1938750"/>
            <a:ext cx="481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/>
          <p:nvPr/>
        </p:nvSpPr>
        <p:spPr>
          <a:xfrm>
            <a:off x="2673350" y="35070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segment into socket</a:t>
            </a:r>
            <a:endParaRPr/>
          </a:p>
        </p:txBody>
      </p:sp>
      <p:cxnSp>
        <p:nvCxnSpPr>
          <p:cNvPr id="89" name="Google Shape;89;p17"/>
          <p:cNvCxnSpPr>
            <a:stCxn id="88" idx="0"/>
            <a:endCxn id="84" idx="2"/>
          </p:cNvCxnSpPr>
          <p:nvPr/>
        </p:nvCxnSpPr>
        <p:spPr>
          <a:xfrm flipH="1" rot="10800000">
            <a:off x="3364700" y="2306725"/>
            <a:ext cx="474900" cy="120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/>
          <p:nvPr/>
        </p:nvSpPr>
        <p:spPr>
          <a:xfrm>
            <a:off x="5541400" y="35070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from socket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491875" y="35070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socket</a:t>
            </a:r>
            <a:endParaRPr/>
          </a:p>
        </p:txBody>
      </p:sp>
      <p:cxnSp>
        <p:nvCxnSpPr>
          <p:cNvPr id="92" name="Google Shape;92;p17"/>
          <p:cNvCxnSpPr>
            <a:stCxn id="90" idx="3"/>
            <a:endCxn id="91" idx="1"/>
          </p:cNvCxnSpPr>
          <p:nvPr/>
        </p:nvCxnSpPr>
        <p:spPr>
          <a:xfrm>
            <a:off x="6924100" y="3874975"/>
            <a:ext cx="567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6" idx="2"/>
            <a:endCxn id="90" idx="0"/>
          </p:cNvCxnSpPr>
          <p:nvPr/>
        </p:nvCxnSpPr>
        <p:spPr>
          <a:xfrm>
            <a:off x="5703975" y="2306700"/>
            <a:ext cx="528900" cy="120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endCxn id="84" idx="0"/>
          </p:cNvCxnSpPr>
          <p:nvPr/>
        </p:nvCxnSpPr>
        <p:spPr>
          <a:xfrm rot="10800000">
            <a:off x="3839475" y="1570800"/>
            <a:ext cx="2557800" cy="392100"/>
          </a:xfrm>
          <a:prstGeom prst="bentConnector4">
            <a:avLst>
              <a:gd fmla="val -12878" name="adj1"/>
              <a:gd fmla="val 199158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250725" y="2843975"/>
            <a:ext cx="855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/>
        </p:nvSpPr>
        <p:spPr>
          <a:xfrm>
            <a:off x="250725" y="1053538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50725" y="2958538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8" name="Google Shape;98;p17"/>
          <p:cNvCxnSpPr>
            <a:stCxn id="83" idx="3"/>
            <a:endCxn id="88" idx="1"/>
          </p:cNvCxnSpPr>
          <p:nvPr/>
        </p:nvCxnSpPr>
        <p:spPr>
          <a:xfrm>
            <a:off x="1927125" y="3874975"/>
            <a:ext cx="746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88" idx="3"/>
            <a:endCxn id="90" idx="1"/>
          </p:cNvCxnSpPr>
          <p:nvPr/>
        </p:nvCxnSpPr>
        <p:spPr>
          <a:xfrm>
            <a:off x="4056050" y="3874975"/>
            <a:ext cx="14853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</a:t>
            </a:r>
            <a:r>
              <a:rPr lang="en"/>
              <a:t>Sockets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05325" y="15629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server socket(port=x)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05325" y="33546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socket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157525" y="1570800"/>
            <a:ext cx="10140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Listens for incoming request</a:t>
            </a:r>
            <a:endParaRPr/>
          </a:p>
        </p:txBody>
      </p:sp>
      <p:cxnSp>
        <p:nvCxnSpPr>
          <p:cNvPr id="108" name="Google Shape;108;p18"/>
          <p:cNvCxnSpPr>
            <a:stCxn id="105" idx="3"/>
            <a:endCxn id="107" idx="1"/>
          </p:cNvCxnSpPr>
          <p:nvPr/>
        </p:nvCxnSpPr>
        <p:spPr>
          <a:xfrm>
            <a:off x="1688025" y="1930875"/>
            <a:ext cx="469500" cy="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/>
          <p:nvPr/>
        </p:nvSpPr>
        <p:spPr>
          <a:xfrm>
            <a:off x="3641025" y="1799400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new socket(port=?)</a:t>
            </a:r>
            <a:endParaRPr/>
          </a:p>
        </p:txBody>
      </p:sp>
      <p:cxnSp>
        <p:nvCxnSpPr>
          <p:cNvPr id="110" name="Google Shape;110;p18"/>
          <p:cNvCxnSpPr>
            <a:stCxn id="107" idx="3"/>
            <a:endCxn id="109" idx="1"/>
          </p:cNvCxnSpPr>
          <p:nvPr/>
        </p:nvCxnSpPr>
        <p:spPr>
          <a:xfrm>
            <a:off x="3171525" y="1938750"/>
            <a:ext cx="469500" cy="228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106" idx="3"/>
            <a:endCxn id="112" idx="1"/>
          </p:cNvCxnSpPr>
          <p:nvPr/>
        </p:nvCxnSpPr>
        <p:spPr>
          <a:xfrm>
            <a:off x="1688025" y="3722575"/>
            <a:ext cx="621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7550625" y="3368200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 from socket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550625" y="4563400"/>
            <a:ext cx="1382700" cy="4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socket</a:t>
            </a:r>
            <a:endParaRPr/>
          </a:p>
        </p:txBody>
      </p:sp>
      <p:cxnSp>
        <p:nvCxnSpPr>
          <p:cNvPr id="115" name="Google Shape;115;p18"/>
          <p:cNvCxnSpPr>
            <a:stCxn id="113" idx="2"/>
            <a:endCxn id="114" idx="0"/>
          </p:cNvCxnSpPr>
          <p:nvPr/>
        </p:nvCxnSpPr>
        <p:spPr>
          <a:xfrm>
            <a:off x="8241975" y="4104100"/>
            <a:ext cx="0" cy="459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250725" y="2843975"/>
            <a:ext cx="8553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p18"/>
          <p:cNvSpPr txBox="1"/>
          <p:nvPr/>
        </p:nvSpPr>
        <p:spPr>
          <a:xfrm>
            <a:off x="250725" y="1053550"/>
            <a:ext cx="1160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50725" y="2958550"/>
            <a:ext cx="938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493225" y="17915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message</a:t>
            </a:r>
            <a:endParaRPr/>
          </a:p>
        </p:txBody>
      </p:sp>
      <p:cxnSp>
        <p:nvCxnSpPr>
          <p:cNvPr id="120" name="Google Shape;120;p18"/>
          <p:cNvCxnSpPr>
            <a:stCxn id="109" idx="3"/>
            <a:endCxn id="119" idx="1"/>
          </p:cNvCxnSpPr>
          <p:nvPr/>
        </p:nvCxnSpPr>
        <p:spPr>
          <a:xfrm flipH="1" rot="10800000">
            <a:off x="5023725" y="2159550"/>
            <a:ext cx="469500" cy="7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/>
          <p:nvPr/>
        </p:nvSpPr>
        <p:spPr>
          <a:xfrm>
            <a:off x="7233450" y="1791525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reply into socket(port=?)</a:t>
            </a:r>
            <a:endParaRPr/>
          </a:p>
        </p:txBody>
      </p:sp>
      <p:cxnSp>
        <p:nvCxnSpPr>
          <p:cNvPr id="122" name="Google Shape;122;p18"/>
          <p:cNvCxnSpPr>
            <a:stCxn id="119" idx="3"/>
            <a:endCxn id="121" idx="1"/>
          </p:cNvCxnSpPr>
          <p:nvPr/>
        </p:nvCxnSpPr>
        <p:spPr>
          <a:xfrm>
            <a:off x="6875925" y="2159475"/>
            <a:ext cx="357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8"/>
          <p:cNvCxnSpPr>
            <a:stCxn id="107" idx="3"/>
          </p:cNvCxnSpPr>
          <p:nvPr/>
        </p:nvCxnSpPr>
        <p:spPr>
          <a:xfrm flipH="1" rot="10800000">
            <a:off x="3171525" y="1253550"/>
            <a:ext cx="603600" cy="685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>
            <a:stCxn id="107" idx="3"/>
          </p:cNvCxnSpPr>
          <p:nvPr/>
        </p:nvCxnSpPr>
        <p:spPr>
          <a:xfrm flipH="1" rot="10800000">
            <a:off x="3171525" y="852450"/>
            <a:ext cx="367200" cy="108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3689268" y="78719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427450" y="372977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4927625" y="3368200"/>
            <a:ext cx="13827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message into socket</a:t>
            </a:r>
            <a:endParaRPr/>
          </a:p>
        </p:txBody>
      </p:sp>
      <p:cxnSp>
        <p:nvCxnSpPr>
          <p:cNvPr id="128" name="Google Shape;128;p18"/>
          <p:cNvCxnSpPr>
            <a:endCxn id="107" idx="2"/>
          </p:cNvCxnSpPr>
          <p:nvPr/>
        </p:nvCxnSpPr>
        <p:spPr>
          <a:xfrm flipH="1" rot="10800000">
            <a:off x="2557425" y="2306700"/>
            <a:ext cx="107100" cy="108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8"/>
          <p:cNvCxnSpPr/>
          <p:nvPr/>
        </p:nvCxnSpPr>
        <p:spPr>
          <a:xfrm flipH="1">
            <a:off x="3804025" y="2535925"/>
            <a:ext cx="35700" cy="802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>
            <a:stCxn id="112" idx="3"/>
            <a:endCxn id="127" idx="1"/>
          </p:cNvCxnSpPr>
          <p:nvPr/>
        </p:nvCxnSpPr>
        <p:spPr>
          <a:xfrm>
            <a:off x="4042125" y="3722600"/>
            <a:ext cx="885600" cy="13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>
            <a:stCxn id="127" idx="0"/>
            <a:endCxn id="119" idx="2"/>
          </p:cNvCxnSpPr>
          <p:nvPr/>
        </p:nvCxnSpPr>
        <p:spPr>
          <a:xfrm flipH="1" rot="10800000">
            <a:off x="5618975" y="2527300"/>
            <a:ext cx="565500" cy="84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1" idx="2"/>
            <a:endCxn id="113" idx="0"/>
          </p:cNvCxnSpPr>
          <p:nvPr/>
        </p:nvCxnSpPr>
        <p:spPr>
          <a:xfrm>
            <a:off x="7924800" y="2527425"/>
            <a:ext cx="317100" cy="84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>
            <a:stCxn id="127" idx="3"/>
            <a:endCxn id="113" idx="1"/>
          </p:cNvCxnSpPr>
          <p:nvPr/>
        </p:nvCxnSpPr>
        <p:spPr>
          <a:xfrm>
            <a:off x="6310325" y="3736150"/>
            <a:ext cx="1240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/>
          <p:nvPr/>
        </p:nvSpPr>
        <p:spPr>
          <a:xfrm>
            <a:off x="2309925" y="3354650"/>
            <a:ext cx="1732200" cy="7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server socket(port=x)</a:t>
            </a:r>
            <a:endParaRPr/>
          </a:p>
        </p:txBody>
      </p:sp>
      <p:cxnSp>
        <p:nvCxnSpPr>
          <p:cNvPr id="134" name="Google Shape;134;p18"/>
          <p:cNvCxnSpPr>
            <a:stCxn id="121" idx="3"/>
            <a:endCxn id="119" idx="0"/>
          </p:cNvCxnSpPr>
          <p:nvPr/>
        </p:nvCxnSpPr>
        <p:spPr>
          <a:xfrm rot="10800000">
            <a:off x="6184650" y="1791675"/>
            <a:ext cx="2431500" cy="367800"/>
          </a:xfrm>
          <a:prstGeom prst="bentConnector4">
            <a:avLst>
              <a:gd fmla="val -9793" name="adj1"/>
              <a:gd fmla="val 222732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UDP Sockets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Client</a:t>
            </a:r>
            <a:br>
              <a:rPr lang="en"/>
            </a:b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95450" y="1623441"/>
            <a:ext cx="7822200" cy="4584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udpClient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SOCK_DGRAM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95450" y="2592550"/>
            <a:ext cx="7822200" cy="7530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SOCK_DGRAM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udpServer.bind((‘’, serverPort))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TCP</a:t>
            </a:r>
            <a:r>
              <a:rPr lang="en"/>
              <a:t> Sockets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TCP </a:t>
            </a:r>
            <a:r>
              <a:rPr lang="en"/>
              <a:t>Client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TCP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895450" y="1601950"/>
            <a:ext cx="7822200" cy="7530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tcpClient.connect((serverIP,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95450" y="2864175"/>
            <a:ext cx="7822200" cy="7530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tcpServer.bind((‘’, Port#))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socket(</a:t>
            </a:r>
            <a:r>
              <a:rPr i="1" lang="en">
                <a:solidFill>
                  <a:srgbClr val="000000"/>
                </a:solidFill>
              </a:rPr>
              <a:t>family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i="1" lang="en">
                <a:solidFill>
                  <a:srgbClr val="000000"/>
                </a:solidFill>
              </a:rPr>
              <a:t>type</a:t>
            </a:r>
            <a:r>
              <a:rPr lang="en">
                <a:solidFill>
                  <a:srgbClr val="000000"/>
                </a:solidFill>
              </a:rPr>
              <a:t>)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Family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AF_INET → IPv4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AF_INET6 → IPv6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AF_UNIX → Unix Sockets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AF_CAN → CAN network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AF_RDS → Reliable Datagram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4832400" y="1152475"/>
            <a:ext cx="42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Type</a:t>
            </a:r>
            <a:endParaRPr sz="24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SOCK_STREAM → TCP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SOCK_DGRAM → UDP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SOCK_RAW → From scratch, control TCP + IP headers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with UDP Sockets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Client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Server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1010075" y="16977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udpClient.sendto(message.encode(), (serverName, serverPort))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newMessage, serverAddr = udpClient.recvfrom(2048)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newMessage.decode()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010075" y="3374175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message, clientAddress = udpServer.recvfrom(2048)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message.decode()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udpServer.sendto(newMessage.encode(), clientAddress)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