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embeddedFontLst>
    <p:embeddedFont>
      <p:font typeface="Proxima Nova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e5b2f12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e5b2f12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e5b2f1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e5b2f1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e5b2f1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e5b2f1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e5b2f12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e5b2f12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fd982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fd982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requests = 22 RTT = 44 seconds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seconds for transmission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54.1 seconds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fd982a9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fd982a9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request = 2 RTT = 4 seconds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parallel requests = 2 RTT = 4 seconds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parallel requests = 2 RTT = 4 seconds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seconds for transmission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22.1 seconds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fd982a9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fd982a9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= TCP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= ask for + receive HTML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RTT = ask for + receive 10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seconds for transmission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16.1 seconds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e5b2f1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e5b2f12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e5b2f1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e5b2f1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e5b2f12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e5b2f12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fd982a9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fd982a9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e5b2f12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1e5b2f12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e5b2f12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e5b2f12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1fd982a9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1fd982a9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fd982a9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fd982a9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fd982a9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1fd982a9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1e5b2f12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1e5b2f12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e5b2f12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e5b2f12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e5b2f12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e5b2f12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e5b2f12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e5b2f12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1e5b2f12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1e5b2f12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e5b2f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e5b2f1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e5b2f12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e5b2f12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1e5b2f12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1e5b2f12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e5b2f12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e5b2f12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fd982a9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fd982a9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1fd982a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1fd982a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1fd982a9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1fd982a9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fd982a9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1fd982a9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fd982a9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fd982a9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1fd982a9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1fd982a9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1fd982a9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1fd982a9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e5b2f1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e5b2f1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1fd982a9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1fd982a9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1fd982a9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1fd982a9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1fd982a9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1fd982a9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1fd982a9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1fd982a9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1fd982a9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1fd982a9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fd982a9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fd982a9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bbf195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bbf195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1fd982a9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1fd982a9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1fd982a9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1fd982a9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1fd982a9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1fd982a9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e5b2f1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e5b2f1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1e5b2f12a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1e5b2f12a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1fd982a9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1fd982a9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fd982a9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fd982a9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1fd982a9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1fd982a9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1fd982a9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1fd982a9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e5b2f12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e5b2f12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e5b2f1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e5b2f1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e5b2f1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e5b2f1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e5b2f12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e5b2f12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BIG_NUMB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Web (HTTP)</a:t>
            </a:r>
            <a:endParaRPr sz="440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Connections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Imagine requesting 1 HTML file containing 10 images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583050" y="3964225"/>
            <a:ext cx="13827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Initiates TCP connection to HTTP server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1125950" y="2207025"/>
            <a:ext cx="10779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Listens for request on port 80</a:t>
            </a:r>
            <a:endParaRPr/>
          </a:p>
        </p:txBody>
      </p:sp>
      <p:cxnSp>
        <p:nvCxnSpPr>
          <p:cNvPr id="132" name="Google Shape;132;p23"/>
          <p:cNvCxnSpPr/>
          <p:nvPr/>
        </p:nvCxnSpPr>
        <p:spPr>
          <a:xfrm>
            <a:off x="174525" y="3453575"/>
            <a:ext cx="8553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3" name="Google Shape;133;p23"/>
          <p:cNvSpPr txBox="1"/>
          <p:nvPr/>
        </p:nvSpPr>
        <p:spPr>
          <a:xfrm>
            <a:off x="174525" y="16631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74525" y="35681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23"/>
          <p:cNvCxnSpPr>
            <a:stCxn id="130" idx="0"/>
            <a:endCxn id="131" idx="2"/>
          </p:cNvCxnSpPr>
          <p:nvPr/>
        </p:nvCxnSpPr>
        <p:spPr>
          <a:xfrm rot="10800000" flipH="1">
            <a:off x="1274400" y="2943025"/>
            <a:ext cx="390600" cy="102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36" name="Google Shape;136;p23"/>
          <p:cNvSpPr/>
          <p:nvPr/>
        </p:nvSpPr>
        <p:spPr>
          <a:xfrm>
            <a:off x="2621250" y="3964225"/>
            <a:ext cx="21075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HTTP request message into socket requesting specific page</a:t>
            </a:r>
            <a:endParaRPr/>
          </a:p>
        </p:txBody>
      </p:sp>
      <p:cxnSp>
        <p:nvCxnSpPr>
          <p:cNvPr id="137" name="Google Shape;137;p23"/>
          <p:cNvCxnSpPr>
            <a:stCxn id="138" idx="2"/>
            <a:endCxn id="136" idx="0"/>
          </p:cNvCxnSpPr>
          <p:nvPr/>
        </p:nvCxnSpPr>
        <p:spPr>
          <a:xfrm>
            <a:off x="3036500" y="2942925"/>
            <a:ext cx="638400" cy="102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39" name="Google Shape;139;p23"/>
          <p:cNvSpPr/>
          <p:nvPr/>
        </p:nvSpPr>
        <p:spPr>
          <a:xfrm>
            <a:off x="4250150" y="2207025"/>
            <a:ext cx="18333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HTTP response containing requested html page</a:t>
            </a:r>
            <a:endParaRPr/>
          </a:p>
        </p:txBody>
      </p:sp>
      <p:cxnSp>
        <p:nvCxnSpPr>
          <p:cNvPr id="140" name="Google Shape;140;p23"/>
          <p:cNvCxnSpPr>
            <a:stCxn id="136" idx="0"/>
            <a:endCxn id="139" idx="2"/>
          </p:cNvCxnSpPr>
          <p:nvPr/>
        </p:nvCxnSpPr>
        <p:spPr>
          <a:xfrm rot="10800000" flipH="1">
            <a:off x="3675000" y="2943025"/>
            <a:ext cx="1491900" cy="102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41" name="Google Shape;141;p23"/>
          <p:cNvSpPr/>
          <p:nvPr/>
        </p:nvSpPr>
        <p:spPr>
          <a:xfrm>
            <a:off x="5212050" y="3964225"/>
            <a:ext cx="21075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Receives response, parses for other objects, initiates new requests</a:t>
            </a:r>
            <a:endParaRPr/>
          </a:p>
        </p:txBody>
      </p:sp>
      <p:cxnSp>
        <p:nvCxnSpPr>
          <p:cNvPr id="142" name="Google Shape;142;p23"/>
          <p:cNvCxnSpPr>
            <a:stCxn id="139" idx="3"/>
            <a:endCxn id="143" idx="1"/>
          </p:cNvCxnSpPr>
          <p:nvPr/>
        </p:nvCxnSpPr>
        <p:spPr>
          <a:xfrm>
            <a:off x="6083450" y="2574975"/>
            <a:ext cx="605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3"/>
          <p:cNvSpPr/>
          <p:nvPr/>
        </p:nvSpPr>
        <p:spPr>
          <a:xfrm>
            <a:off x="6688550" y="2207025"/>
            <a:ext cx="11604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client socket</a:t>
            </a:r>
            <a:endParaRPr/>
          </a:p>
        </p:txBody>
      </p:sp>
      <p:cxnSp>
        <p:nvCxnSpPr>
          <p:cNvPr id="144" name="Google Shape;144;p23"/>
          <p:cNvCxnSpPr>
            <a:stCxn id="131" idx="3"/>
            <a:endCxn id="138" idx="1"/>
          </p:cNvCxnSpPr>
          <p:nvPr/>
        </p:nvCxnSpPr>
        <p:spPr>
          <a:xfrm>
            <a:off x="2203850" y="2574975"/>
            <a:ext cx="293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3"/>
          <p:cNvSpPr/>
          <p:nvPr/>
        </p:nvSpPr>
        <p:spPr>
          <a:xfrm>
            <a:off x="2497550" y="2207025"/>
            <a:ext cx="1077900" cy="735900"/>
          </a:xfrm>
          <a:prstGeom prst="rect">
            <a:avLst/>
          </a:prstGeom>
          <a:solidFill>
            <a:srgbClr val="63D297"/>
          </a:solidFill>
          <a:ln w="9525" cap="flat" cmpd="sng">
            <a:solidFill>
              <a:srgbClr val="4BA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socket</a:t>
            </a:r>
            <a:endParaRPr/>
          </a:p>
        </p:txBody>
      </p:sp>
      <p:cxnSp>
        <p:nvCxnSpPr>
          <p:cNvPr id="145" name="Google Shape;145;p23"/>
          <p:cNvCxnSpPr>
            <a:stCxn id="139" idx="2"/>
            <a:endCxn id="141" idx="0"/>
          </p:cNvCxnSpPr>
          <p:nvPr/>
        </p:nvCxnSpPr>
        <p:spPr>
          <a:xfrm>
            <a:off x="5166800" y="2942925"/>
            <a:ext cx="1098900" cy="102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3"/>
          <p:cNvCxnSpPr>
            <a:stCxn id="141" idx="3"/>
            <a:endCxn id="131" idx="1"/>
          </p:cNvCxnSpPr>
          <p:nvPr/>
        </p:nvCxnSpPr>
        <p:spPr>
          <a:xfrm rot="10800000">
            <a:off x="1126050" y="2575075"/>
            <a:ext cx="6193500" cy="1757100"/>
          </a:xfrm>
          <a:prstGeom prst="bentConnector5">
            <a:avLst>
              <a:gd name="adj1" fmla="val -3845"/>
              <a:gd name="adj2" fmla="val -31905"/>
              <a:gd name="adj3" fmla="val 115868"/>
            </a:avLst>
          </a:prstGeom>
          <a:noFill/>
          <a:ln w="28575" cap="flat" cmpd="sng">
            <a:solidFill>
              <a:srgbClr val="000000"/>
            </a:solidFill>
            <a:prstDash val="lg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RTT = time for a packet to travel to the server and back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 response time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RTT to initiate TCP connection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1/2 RTT to send HTTP request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 transmission time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½ RTT to receive HTTP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Total = 2 RTT + file transmission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Non-Persistent HTTP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two RTTs per object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OS overhead for each TCP connection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Increased overhead for client and server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Browsers often open parallel TCP connections to fetch the referenced objects, resulting in more overhead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Persistent HTTP leaves the TCP connection open after the first request, continues to use it for new requests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one RTT for subsequent objects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Less overhead on client and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Pipelining the requests allows the responses to be rapidly delivered in sequence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lang="en" sz="2200" b="1"/>
              <a:t>non-persistent </a:t>
            </a:r>
            <a:r>
              <a:rPr lang="en" sz="2200"/>
              <a:t>connection. Report results in seconds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parallel connections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lang="en" sz="2200" b="1"/>
              <a:t>non-persistent </a:t>
            </a:r>
            <a:r>
              <a:rPr lang="en" sz="2200"/>
              <a:t>connection. Report results in seconds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 parallel connections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lang="en" sz="2200" b="1"/>
              <a:t>persistent </a:t>
            </a:r>
            <a:r>
              <a:rPr lang="en" sz="2200"/>
              <a:t>connection. Report results in seconds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types of HTTP messages: request, response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HTTP Request message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1831950" y="2220750"/>
            <a:ext cx="5480100" cy="2706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Host: www-net.cs.umass.edu\r\n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Accept: text/html,application/xhtml+xml\r\n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Accept-Language: en-us,en;q=0.5\r\n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Accept-Encoding: gzip,deflate\r\n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Accept-Charset: ISO-8859-1,utf-8;q=0.7\r\n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Keep-Alive: 115\r\n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522950" y="2586075"/>
            <a:ext cx="783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522950" y="4567275"/>
            <a:ext cx="783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30"/>
          <p:cNvSpPr txBox="1"/>
          <p:nvPr/>
        </p:nvSpPr>
        <p:spPr>
          <a:xfrm>
            <a:off x="522950" y="222075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line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22950" y="33359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lines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522950" y="45551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header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547688"/>
            <a:ext cx="71818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GET:</a:t>
            </a:r>
            <a:r>
              <a:rPr lang="en"/>
              <a:t> most commonly used, requests content, no entity body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POST:</a:t>
            </a:r>
            <a:r>
              <a:rPr lang="en"/>
              <a:t> requests content &amp; sends content in entity body, commonly used with online forms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GET can also send content by adding it to the request URL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HEAD:</a:t>
            </a:r>
            <a:r>
              <a:rPr lang="en"/>
              <a:t> like GET, but only wants the header. For debugging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PUT:</a:t>
            </a:r>
            <a:r>
              <a:rPr lang="en"/>
              <a:t> Upload a file to a specific location on the server, included in entity body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DELETE:</a:t>
            </a:r>
            <a:r>
              <a:rPr lang="en"/>
              <a:t> Delete files on the server specified by the URL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VM performance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things you can do to improve the VM’s performance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the amount of RAM dedicated to the machine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Don’t go above 3 GB, it’s a 32-bit image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the CPU cores that machine can use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Requires hardware virtualization support, may need to be </a:t>
            </a:r>
            <a:br>
              <a:rPr lang="en"/>
            </a:br>
            <a:r>
              <a:rPr lang="en"/>
              <a:t>turned on in your bios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Both options are in Settings &gt; System, accessible from the VirtualBox Manager (what you see before you start the Linux img)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performance is still bad, you can develop on your local machine and test on the lab machines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parameters possible in the header, optional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 headers include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Host: address of the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User-Agent: the web browser that generated the request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Accept: Media types accepted by client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Accept-Language: Languages accepted by client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Connection: Persistent or non-persistent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Keep-Alive: How long the connection can remain idle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Cookie: Updated cookie information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...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Header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1569950" y="1234525"/>
            <a:ext cx="6909300" cy="3252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Date: Sun, 26 Sep 2010 20:09:20 GMT\r\n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Keep-Alive: timeout=10, max=100\r\n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data data data data data ...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5" name="Google Shape;215;p34"/>
          <p:cNvCxnSpPr/>
          <p:nvPr/>
        </p:nvCxnSpPr>
        <p:spPr>
          <a:xfrm>
            <a:off x="294350" y="1519275"/>
            <a:ext cx="783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/>
          <p:cNvCxnSpPr/>
          <p:nvPr/>
        </p:nvCxnSpPr>
        <p:spPr>
          <a:xfrm>
            <a:off x="294350" y="3957675"/>
            <a:ext cx="783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34"/>
          <p:cNvSpPr txBox="1"/>
          <p:nvPr/>
        </p:nvSpPr>
        <p:spPr>
          <a:xfrm>
            <a:off x="294350" y="115395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line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294350" y="22691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lines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294350" y="390970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header</a:t>
            </a: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294350" y="4262475"/>
            <a:ext cx="783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/>
          <p:nvPr/>
        </p:nvSpPr>
        <p:spPr>
          <a:xfrm>
            <a:off x="294350" y="421450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HTTP Request message type is used to upload files to a web server?</a:t>
            </a:r>
            <a:endParaRPr sz="2200" b="1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DELETE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GET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HEAD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POST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PUT</a:t>
            </a:r>
            <a:endParaRPr sz="2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HTTP Request message type is used to request files from a web server?</a:t>
            </a:r>
            <a:endParaRPr sz="2200" b="1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DELETE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GET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HEAD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POST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PUT</a:t>
            </a:r>
            <a:endParaRPr sz="2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HTTP Request message type is to send form information to web servers?</a:t>
            </a:r>
            <a:endParaRPr sz="2200" b="1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DELETE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GET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HEAD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POST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 b="1"/>
              <a:t>PUT</a:t>
            </a:r>
            <a:endParaRPr sz="22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Like HTTP Requests has message types, Responses have status codes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200 OK: </a:t>
            </a:r>
            <a:r>
              <a:rPr lang="en"/>
              <a:t>request succeeded, object included in message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301 Moved Permanently: </a:t>
            </a:r>
            <a:r>
              <a:rPr lang="en"/>
              <a:t>request object has been moved, new located provided in message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400 Bad Request: </a:t>
            </a:r>
            <a:r>
              <a:rPr lang="en"/>
              <a:t>message not understood by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404 Not Found: </a:t>
            </a:r>
            <a:r>
              <a:rPr lang="en"/>
              <a:t>requested document not found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Header</a:t>
            </a:r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parameters possible in the header, optional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 headers include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Date: time the response was sent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Server: details about the web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Last-Modified: the last time this object was modified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Content-length: how long the content is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Content-type: what type of content is included in the data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Set-Cookie: information from the server to store in a cookie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body" idx="1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sending an HTTP message.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into your virtual machine, or to a lab machine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AutoNum type="arabicPeriod"/>
            </a:pPr>
            <a:r>
              <a:rPr lang="en"/>
              <a:t>Open up a command prompt and telnet into a web server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Telnet gaia.cs.umass.edu 80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Type in a GET HTTP request: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GET /kurose_ross/interactive/index.php HTTP/1.1</a:t>
            </a:r>
            <a:br>
              <a:rPr lang="en"/>
            </a:br>
            <a:r>
              <a:rPr lang="en"/>
              <a:t>Host: gaia.cs.umass.edu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Look at the response message you receive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You can also use wireshark for this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l="14529"/>
          <a:stretch/>
        </p:blipFill>
        <p:spPr>
          <a:xfrm rot="-657132">
            <a:off x="5762981" y="2639365"/>
            <a:ext cx="3132540" cy="2062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Cookies: State in a Stateless system</a:t>
            </a:r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 is a stateless system, no memory of prior interactions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Cookies are a way to add state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Remember your username when you log back into a website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Remember what was in your shopping cart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Remember preferences on a site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Remember advertising information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Four components to cookies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Cookie header line in an HTTP response message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Set-cookie: ….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Cookie header line in an HTTP request message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Cookie: ….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Cookie file stored on the user’s host, managed by browser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Database on the Web server linked to cookie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and HTTP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World Wide Web is one of many applications that run on the internet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Serves Web pages, and related content (images, etc)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Web’s application protocol is HTTP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browsers (clients) exchange HTTP messages with servers to receive Web pages and related content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62" y="0"/>
            <a:ext cx="7181875" cy="5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 &amp; Privacy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Cookies can allow websites to gather enormous amounts of data about you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Browsing habits, purchasing habits, info typed into website, 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75" y="2442500"/>
            <a:ext cx="3488326" cy="24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caches store previously requested data close to end users’ machines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Goal: be able to satisfy a user’s request without requesting content from the origin server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</a:t>
            </a: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311700" y="2800975"/>
            <a:ext cx="5254500" cy="17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Browser sends request to cache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Cache checks if it has requested file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Returns it if it does, otherwise</a:t>
            </a:r>
            <a:br>
              <a:rPr lang="en"/>
            </a:br>
            <a:r>
              <a:rPr lang="en"/>
              <a:t>sends request to origin server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client and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Serves request from original client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Requests files from origin server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Caches usually installed by ISP (institutional, residential, …)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Web Caching?</a:t>
            </a:r>
            <a:endParaRPr/>
          </a:p>
        </p:txBody>
      </p:sp>
      <p:sp>
        <p:nvSpPr>
          <p:cNvPr id="297" name="Google Shape;29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Reduces response time for clients’ requests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Reduces traffic on institution’s access link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overall traffic across the Internet as a whole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is LAN utilization?</a:t>
            </a:r>
            <a:endParaRPr sz="18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is LAN utilization?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requests/sec) * (1 Mb/request)/(1 GBps)</a:t>
            </a:r>
            <a:br>
              <a:rPr lang="en" sz="1800"/>
            </a:br>
            <a:r>
              <a:rPr lang="en" sz="1800"/>
              <a:t>= </a:t>
            </a:r>
            <a:r>
              <a:rPr lang="en" sz="1800" b="1"/>
              <a:t>0.15</a:t>
            </a:r>
            <a:endParaRPr sz="18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25" name="Google Shape;32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is Link utilization?</a:t>
            </a:r>
            <a:endParaRPr sz="18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32" name="Google Shape;33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What is Link utilization?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requests/sec) * (1 Mb/request)/(150 MBps)</a:t>
            </a:r>
            <a:br>
              <a:rPr lang="en" sz="1800"/>
            </a:br>
            <a:r>
              <a:rPr lang="en" sz="1800"/>
              <a:t>= </a:t>
            </a:r>
            <a:r>
              <a:rPr lang="en" sz="1800" b="1"/>
              <a:t>1.0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CSS files define styling information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Video clips, Java applets, …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files are referenced using URLs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24" y="657225"/>
            <a:ext cx="3470375" cy="3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39" name="Google Shape;33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 utilization = 0.15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utilization = 1.0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Total delay = 2 sec + minutes (link) + usecs (LAN)</a:t>
            </a:r>
            <a:endParaRPr sz="18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solution: Upgrade the link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we increase the link bandwidth to 1 GBps, the problem goes away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(150 requests/sec) * (1 Mb/request) / 1 GBps = 0.15 utilization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Total delay = 2 sec + msec (Link) + usec (LAN)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BUT, much more expensive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solution: Add a cache server</a:t>
            </a:r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Cache servers reduce the need for a high bandwidth link by reducing the number of requests that go out onto the link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Reduce link traffic by cache hit rate (how often the requested data is in the cache)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Typically ranges between 0.2 and 0.7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Also assume cache hit rate is 0.4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65" name="Google Shape;36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assume cache hit rate is 0.4</a:t>
            </a:r>
            <a:endParaRPr sz="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LAN utilization remains the same = .15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Link utilization: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req/sec) * (1 Mb/req)/(150 MBps)</a:t>
            </a:r>
            <a:r>
              <a:rPr lang="en" sz="1800" b="1"/>
              <a:t> * 0.6 =</a:t>
            </a:r>
            <a:r>
              <a:rPr lang="en" sz="1800"/>
              <a:t> 0.6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40" y="438115"/>
            <a:ext cx="3489375" cy="40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Example</a:t>
            </a:r>
            <a:endParaRPr/>
          </a:p>
        </p:txBody>
      </p:sp>
      <p:sp>
        <p:nvSpPr>
          <p:cNvPr id="372" name="Google Shape;37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object size: 1 Mb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request rate from all browsers to </a:t>
            </a:r>
            <a:br>
              <a:rPr lang="en" sz="1800"/>
            </a:br>
            <a:r>
              <a:rPr lang="en" sz="1800"/>
              <a:t>origin servers: 150/sec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RTT from institution router to any origin server: 2 sec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Institution Access link rate: 1000 MBps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assume cache hit rate is 0.4</a:t>
            </a:r>
            <a:endParaRPr sz="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 utilization remains the same = .15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utilization: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(150 req/sec) * (1 Mb/req)/(150 MBps) * 0.6 = 0.6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Total delay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0.6 * (delay from origin server) + 0.4 * (delay from cache) =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0.6 * (2 sec + msecs) + 0.4 * (usec) ~ 1.2 seconds → </a:t>
            </a:r>
            <a:r>
              <a:rPr lang="en" sz="1800" b="1" u="sng"/>
              <a:t>faster than 1 Gbps link</a:t>
            </a:r>
            <a:endParaRPr sz="1800" b="1" u="sng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>
            <a:spLocks noGrp="1"/>
          </p:cNvSpPr>
          <p:nvPr>
            <p:ph type="body" idx="1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the options shown below, which best represents the likely delay assuming the following conditions:</a:t>
            </a:r>
            <a:endParaRPr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 dirty="0"/>
              <a:t>3 seconds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Minutes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 dirty="0"/>
              <a:t>3 seconds + msecs + usecs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 dirty="0"/>
              <a:t>3 seconds + minutes + usecs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 dirty="0"/>
              <a:t>Minutes + usecs</a:t>
            </a:r>
            <a:endParaRPr b="1" dirty="0"/>
          </a:p>
        </p:txBody>
      </p:sp>
      <p:sp>
        <p:nvSpPr>
          <p:cNvPr id="378" name="Google Shape;378;p59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100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100/sec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CACHE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>
            <a:spLocks noGrp="1"/>
          </p:cNvSpPr>
          <p:nvPr>
            <p:ph type="body" idx="1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best represents the likely delay assuming the following conditions: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Minutes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 seconds + msecs + usecs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 seconds + minutes + usecs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Minutes + usecs</a:t>
            </a:r>
            <a:endParaRPr b="1"/>
          </a:p>
        </p:txBody>
      </p:sp>
      <p:sp>
        <p:nvSpPr>
          <p:cNvPr id="384" name="Google Shape;384;p60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100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495/sec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CACHE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>
            <a:spLocks noGrp="1"/>
          </p:cNvSpPr>
          <p:nvPr>
            <p:ph type="body" idx="1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average delay is most likely to be observed assuming the following conditions: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3.03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1.5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2.15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183 seconds</a:t>
            </a:r>
            <a:endParaRPr b="1"/>
          </a:p>
        </p:txBody>
      </p:sp>
      <p:sp>
        <p:nvSpPr>
          <p:cNvPr id="390" name="Google Shape;390;p61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200 kb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200/sec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Cache, 30% hit rate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>
            <a:spLocks noGrp="1"/>
          </p:cNvSpPr>
          <p:nvPr>
            <p:ph type="body" idx="1"/>
          </p:nvPr>
        </p:nvSpPr>
        <p:spPr>
          <a:xfrm>
            <a:off x="311700" y="279375"/>
            <a:ext cx="8520600" cy="4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options shown below, which average delay is most likely to be observed assuming the following conditions: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3.03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1.5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2.15 seconds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b="1"/>
              <a:t>183 seconds</a:t>
            </a:r>
            <a:endParaRPr b="1"/>
          </a:p>
        </p:txBody>
      </p:sp>
      <p:sp>
        <p:nvSpPr>
          <p:cNvPr id="396" name="Google Shape;396;p62"/>
          <p:cNvSpPr txBox="1"/>
          <p:nvPr/>
        </p:nvSpPr>
        <p:spPr>
          <a:xfrm>
            <a:off x="5408575" y="1568775"/>
            <a:ext cx="35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object size: 200 kb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Avg request rate from all browsers to origin servers: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500/sec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RTT from institution router to any origin server: 3 sec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Institution Access link rate: 50 MBps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Cache, 50% hit rate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CSS files define styling information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Video clips, Java applets, …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files are referenced using URLs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1360825" y="3790350"/>
            <a:ext cx="2614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402" name="Google Shape;402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more step needed to make the cache work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What do we do if the cache has a copy, but it’s old?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Cache can grow </a:t>
            </a:r>
            <a:r>
              <a:rPr lang="en" b="1" i="1"/>
              <a:t>stale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cache’s copy of a file was received before a certain time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1 week ago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file is stale, cache checks to see if there is an updated version at the origin server, issues a </a:t>
            </a:r>
            <a:br>
              <a:rPr lang="en"/>
            </a:br>
            <a:r>
              <a:rPr lang="en" b="1"/>
              <a:t>Conditional GET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47500" y="1166800"/>
            <a:ext cx="8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Conditional GET includes header value If-Modified-Since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Server checks to see if it has a new file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it does, return the file, response 200 OK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Else, response 304 Not Modified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a RTT, but minimizes data transmission</a:t>
            </a:r>
            <a:endParaRPr/>
          </a:p>
        </p:txBody>
      </p:sp>
      <p:sp>
        <p:nvSpPr>
          <p:cNvPr id="409" name="Google Shape;409;p64"/>
          <p:cNvSpPr txBox="1"/>
          <p:nvPr/>
        </p:nvSpPr>
        <p:spPr>
          <a:xfrm>
            <a:off x="1831950" y="1704975"/>
            <a:ext cx="5480100" cy="127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If-Modified-Since: &lt;data&gt;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65"/>
          <p:cNvCxnSpPr>
            <a:stCxn id="415" idx="0"/>
            <a:endCxn id="416" idx="3"/>
          </p:cNvCxnSpPr>
          <p:nvPr/>
        </p:nvCxnSpPr>
        <p:spPr>
          <a:xfrm rot="-5400000" flipH="1">
            <a:off x="4470300" y="1073275"/>
            <a:ext cx="2382600" cy="4190400"/>
          </a:xfrm>
          <a:prstGeom prst="bentConnector4">
            <a:avLst>
              <a:gd name="adj1" fmla="val -32773"/>
              <a:gd name="adj2" fmla="val 11559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6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GET</a:t>
            </a:r>
            <a:endParaRPr/>
          </a:p>
        </p:txBody>
      </p:sp>
      <p:sp>
        <p:nvSpPr>
          <p:cNvPr id="418" name="Google Shape;418;p65"/>
          <p:cNvSpPr/>
          <p:nvPr/>
        </p:nvSpPr>
        <p:spPr>
          <a:xfrm>
            <a:off x="311700" y="1124700"/>
            <a:ext cx="2242200" cy="365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receives request</a:t>
            </a:r>
            <a:endParaRPr/>
          </a:p>
        </p:txBody>
      </p:sp>
      <p:sp>
        <p:nvSpPr>
          <p:cNvPr id="419" name="Google Shape;419;p65"/>
          <p:cNvSpPr/>
          <p:nvPr/>
        </p:nvSpPr>
        <p:spPr>
          <a:xfrm>
            <a:off x="651963" y="1977175"/>
            <a:ext cx="1561675" cy="1310950"/>
          </a:xfrm>
          <a:prstGeom prst="flowChartDecision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object?</a:t>
            </a:r>
            <a:endParaRPr/>
          </a:p>
        </p:txBody>
      </p:sp>
      <p:cxnSp>
        <p:nvCxnSpPr>
          <p:cNvPr id="420" name="Google Shape;420;p65"/>
          <p:cNvCxnSpPr>
            <a:stCxn id="418" idx="2"/>
            <a:endCxn id="419" idx="0"/>
          </p:cNvCxnSpPr>
          <p:nvPr/>
        </p:nvCxnSpPr>
        <p:spPr>
          <a:xfrm>
            <a:off x="1432800" y="1490100"/>
            <a:ext cx="0" cy="487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65"/>
          <p:cNvSpPr/>
          <p:nvPr/>
        </p:nvSpPr>
        <p:spPr>
          <a:xfrm>
            <a:off x="567750" y="4006675"/>
            <a:ext cx="1730100" cy="679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from origin server</a:t>
            </a:r>
            <a:endParaRPr/>
          </a:p>
        </p:txBody>
      </p:sp>
      <p:cxnSp>
        <p:nvCxnSpPr>
          <p:cNvPr id="422" name="Google Shape;422;p65"/>
          <p:cNvCxnSpPr>
            <a:stCxn id="419" idx="2"/>
            <a:endCxn id="421" idx="0"/>
          </p:cNvCxnSpPr>
          <p:nvPr/>
        </p:nvCxnSpPr>
        <p:spPr>
          <a:xfrm>
            <a:off x="1432800" y="3288125"/>
            <a:ext cx="0" cy="71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65"/>
          <p:cNvSpPr txBox="1"/>
          <p:nvPr/>
        </p:nvSpPr>
        <p:spPr>
          <a:xfrm>
            <a:off x="1482875" y="3338275"/>
            <a:ext cx="465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24" name="Google Shape;424;p65"/>
          <p:cNvCxnSpPr>
            <a:stCxn id="419" idx="3"/>
            <a:endCxn id="415" idx="1"/>
          </p:cNvCxnSpPr>
          <p:nvPr/>
        </p:nvCxnSpPr>
        <p:spPr>
          <a:xfrm>
            <a:off x="2213638" y="2632650"/>
            <a:ext cx="571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65"/>
          <p:cNvSpPr/>
          <p:nvPr/>
        </p:nvSpPr>
        <p:spPr>
          <a:xfrm>
            <a:off x="2785563" y="1977175"/>
            <a:ext cx="1561675" cy="1310950"/>
          </a:xfrm>
          <a:prstGeom prst="flowChartDecision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stale?</a:t>
            </a:r>
            <a:endParaRPr/>
          </a:p>
        </p:txBody>
      </p:sp>
      <p:sp>
        <p:nvSpPr>
          <p:cNvPr id="425" name="Google Shape;425;p65"/>
          <p:cNvSpPr txBox="1"/>
          <p:nvPr/>
        </p:nvSpPr>
        <p:spPr>
          <a:xfrm>
            <a:off x="2168675" y="2271475"/>
            <a:ext cx="510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26" name="Google Shape;426;p65"/>
          <p:cNvSpPr/>
          <p:nvPr/>
        </p:nvSpPr>
        <p:spPr>
          <a:xfrm>
            <a:off x="3207300" y="4020300"/>
            <a:ext cx="1730100" cy="679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Cache</a:t>
            </a:r>
            <a:endParaRPr/>
          </a:p>
        </p:txBody>
      </p:sp>
      <p:sp>
        <p:nvSpPr>
          <p:cNvPr id="416" name="Google Shape;416;p65"/>
          <p:cNvSpPr/>
          <p:nvPr/>
        </p:nvSpPr>
        <p:spPr>
          <a:xfrm>
            <a:off x="6026700" y="4020300"/>
            <a:ext cx="1730100" cy="679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Return to client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27" name="Google Shape;427;p65"/>
          <p:cNvCxnSpPr>
            <a:stCxn id="421" idx="3"/>
            <a:endCxn id="426" idx="1"/>
          </p:cNvCxnSpPr>
          <p:nvPr/>
        </p:nvCxnSpPr>
        <p:spPr>
          <a:xfrm>
            <a:off x="2297850" y="4346275"/>
            <a:ext cx="909600" cy="13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65"/>
          <p:cNvCxnSpPr>
            <a:stCxn id="426" idx="3"/>
            <a:endCxn id="416" idx="1"/>
          </p:cNvCxnSpPr>
          <p:nvPr/>
        </p:nvCxnSpPr>
        <p:spPr>
          <a:xfrm>
            <a:off x="4937400" y="4359900"/>
            <a:ext cx="1089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9" name="Google Shape;42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171" y="4140600"/>
            <a:ext cx="969100" cy="9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5"/>
          <p:cNvSpPr txBox="1"/>
          <p:nvPr/>
        </p:nvSpPr>
        <p:spPr>
          <a:xfrm>
            <a:off x="3623650" y="1557125"/>
            <a:ext cx="465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31" name="Google Shape;431;p65"/>
          <p:cNvCxnSpPr>
            <a:stCxn id="415" idx="3"/>
            <a:endCxn id="432" idx="1"/>
          </p:cNvCxnSpPr>
          <p:nvPr/>
        </p:nvCxnSpPr>
        <p:spPr>
          <a:xfrm>
            <a:off x="4347238" y="2632650"/>
            <a:ext cx="4287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65"/>
          <p:cNvSpPr/>
          <p:nvPr/>
        </p:nvSpPr>
        <p:spPr>
          <a:xfrm>
            <a:off x="4775950" y="1679900"/>
            <a:ext cx="2242200" cy="1905525"/>
          </a:xfrm>
          <a:prstGeom prst="flowChartDecision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5"/>
          <p:cNvSpPr txBox="1"/>
          <p:nvPr/>
        </p:nvSpPr>
        <p:spPr>
          <a:xfrm>
            <a:off x="5048393" y="2136233"/>
            <a:ext cx="17301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from origin server with If-Modified-Since</a:t>
            </a:r>
            <a:endParaRPr/>
          </a:p>
        </p:txBody>
      </p:sp>
      <p:sp>
        <p:nvSpPr>
          <p:cNvPr id="434" name="Google Shape;434;p65"/>
          <p:cNvSpPr txBox="1"/>
          <p:nvPr/>
        </p:nvSpPr>
        <p:spPr>
          <a:xfrm>
            <a:off x="4226075" y="2271475"/>
            <a:ext cx="510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435" name="Google Shape;435;p65"/>
          <p:cNvCxnSpPr>
            <a:stCxn id="432" idx="3"/>
            <a:endCxn id="416" idx="0"/>
          </p:cNvCxnSpPr>
          <p:nvPr/>
        </p:nvCxnSpPr>
        <p:spPr>
          <a:xfrm flipH="1">
            <a:off x="6891850" y="2632663"/>
            <a:ext cx="126300" cy="1387500"/>
          </a:xfrm>
          <a:prstGeom prst="bentConnector4">
            <a:avLst>
              <a:gd name="adj1" fmla="val -540598"/>
              <a:gd name="adj2" fmla="val 71505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65"/>
          <p:cNvSpPr txBox="1"/>
          <p:nvPr/>
        </p:nvSpPr>
        <p:spPr>
          <a:xfrm>
            <a:off x="6979050" y="2088050"/>
            <a:ext cx="969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304 Not Modified</a:t>
            </a:r>
            <a:endParaRPr/>
          </a:p>
        </p:txBody>
      </p:sp>
      <p:cxnSp>
        <p:nvCxnSpPr>
          <p:cNvPr id="437" name="Google Shape;437;p65"/>
          <p:cNvCxnSpPr>
            <a:stCxn id="432" idx="2"/>
            <a:endCxn id="426" idx="0"/>
          </p:cNvCxnSpPr>
          <p:nvPr/>
        </p:nvCxnSpPr>
        <p:spPr>
          <a:xfrm rot="5400000">
            <a:off x="4767250" y="2890625"/>
            <a:ext cx="435000" cy="18246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" name="Google Shape;438;p65"/>
          <p:cNvSpPr txBox="1"/>
          <p:nvPr/>
        </p:nvSpPr>
        <p:spPr>
          <a:xfrm>
            <a:off x="4388250" y="3257104"/>
            <a:ext cx="9690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OK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next week, 9/25</a:t>
            </a:r>
            <a:endParaRPr/>
          </a:p>
        </p:txBody>
      </p:sp>
      <p:sp>
        <p:nvSpPr>
          <p:cNvPr id="444" name="Google Shape;44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 in class on 9/25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First ~half of class will be the exam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Second ~half of class will review the answers to the exam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50% to 75% from questions at end of Chapters 1 and 2, only from sections assigned for reading/covered in class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Equations will be provided, BUT: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 have to know how to use them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 have to know how to reason with data provided (like quizzes)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not </a:t>
            </a:r>
            <a:r>
              <a:rPr lang="en" u="sng"/>
              <a:t>write</a:t>
            </a:r>
            <a:r>
              <a:rPr lang="en"/>
              <a:t> code, may be asked to explain/identify code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450" name="Google Shape;450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Read Section 2.4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 HTTP Wireshark assignment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Finish python programming assignment (extended till 9/20)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Client and Server assignments now due on 10/1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Web Page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 pages can consist of many objects/files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HTML files define page layout, static content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Image files can be linked to by HTML 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CSS files define styling information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Video clips, Java applets, …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files are referenced using URLs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http://www.clemson.edu/computing/exciting_image.gif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base HTML file includes references to all other files needed for that page</a:t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4104025" y="3790350"/>
            <a:ext cx="3215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 defines how clients (e.g. browsers) communicate with servers in order to request content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Communicates over TCP sockets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8791"/>
          <a:stretch/>
        </p:blipFill>
        <p:spPr>
          <a:xfrm>
            <a:off x="2104800" y="3350825"/>
            <a:ext cx="2171700" cy="1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730" y="1806725"/>
            <a:ext cx="1860649" cy="287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 rot="10800000" flipH="1">
            <a:off x="4259350" y="3029150"/>
            <a:ext cx="2237400" cy="7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20"/>
          <p:cNvSpPr txBox="1"/>
          <p:nvPr/>
        </p:nvSpPr>
        <p:spPr>
          <a:xfrm rot="-1102234">
            <a:off x="4331945" y="3052676"/>
            <a:ext cx="1941861" cy="51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HTTP Request</a:t>
            </a:r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 rot="10800000" flipH="1">
            <a:off x="4335550" y="3562550"/>
            <a:ext cx="2237400" cy="76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8" name="Google Shape;108;p20"/>
          <p:cNvSpPr txBox="1"/>
          <p:nvPr/>
        </p:nvSpPr>
        <p:spPr>
          <a:xfrm rot="-1102119">
            <a:off x="4513760" y="3582031"/>
            <a:ext cx="1967760" cy="51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HTTP Response</a:t>
            </a:r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8595425" y="1760625"/>
            <a:ext cx="423000" cy="47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" name="Google Shape;110;p20"/>
          <p:cNvCxnSpPr/>
          <p:nvPr/>
        </p:nvCxnSpPr>
        <p:spPr>
          <a:xfrm flipH="1">
            <a:off x="8595350" y="2775500"/>
            <a:ext cx="469200" cy="3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20"/>
          <p:cNvCxnSpPr/>
          <p:nvPr/>
        </p:nvCxnSpPr>
        <p:spPr>
          <a:xfrm rot="10800000">
            <a:off x="8625325" y="3200800"/>
            <a:ext cx="462300" cy="42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General process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Client initiates TCP connect to server, using port 80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 accepts TCP connection from client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Exchange HTTP messages between client and server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Close TCP connection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 is stateless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 maintains no state about past client requests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Stateful protocols are complex, resource intensive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Protocol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vs. Non-Persistent HTTP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types of HTTP connections: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Persistent connections downloads multiple objects over the same TCP connection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Non-persistent connections use a new TCP connection for each object that needs to be downloaded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Important distinction as most HTTP requests will require multiple objects to be downloaded (HTML, images, etc)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 defaults to persistent connections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Microsoft Office PowerPoint</Application>
  <PresentationFormat>On-screen Show (16:9)</PresentationFormat>
  <Paragraphs>423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Proxima Nova</vt:lpstr>
      <vt:lpstr>Arial</vt:lpstr>
      <vt:lpstr>Courier New</vt:lpstr>
      <vt:lpstr>Spearmint</vt:lpstr>
      <vt:lpstr>The Web (HTTP)</vt:lpstr>
      <vt:lpstr>Improving VM performance</vt:lpstr>
      <vt:lpstr>The Web and HTTP</vt:lpstr>
      <vt:lpstr>Anatomy of a Web Page</vt:lpstr>
      <vt:lpstr>Anatomy of a Web Page</vt:lpstr>
      <vt:lpstr>Anatomy of a Web Page</vt:lpstr>
      <vt:lpstr>HTTP Protocol</vt:lpstr>
      <vt:lpstr>HTTP Protocol</vt:lpstr>
      <vt:lpstr>Persistent vs. Non-Persistent HTTP</vt:lpstr>
      <vt:lpstr>Non-Persistent Connections</vt:lpstr>
      <vt:lpstr>Non-Persistent HTTP Response Time</vt:lpstr>
      <vt:lpstr>Problems with Non-Persistent HTTP</vt:lpstr>
      <vt:lpstr>Persistent HTTP</vt:lpstr>
      <vt:lpstr>PowerPoint Presentation</vt:lpstr>
      <vt:lpstr>PowerPoint Presentation</vt:lpstr>
      <vt:lpstr>PowerPoint Presentation</vt:lpstr>
      <vt:lpstr>HTTP Request Message</vt:lpstr>
      <vt:lpstr>PowerPoint Presentation</vt:lpstr>
      <vt:lpstr>Method Types</vt:lpstr>
      <vt:lpstr>HTTP Request Header</vt:lpstr>
      <vt:lpstr>HTTP Response Message</vt:lpstr>
      <vt:lpstr>PowerPoint Presentation</vt:lpstr>
      <vt:lpstr>PowerPoint Presentation</vt:lpstr>
      <vt:lpstr>PowerPoint Presentation</vt:lpstr>
      <vt:lpstr>HTTP Response status codes</vt:lpstr>
      <vt:lpstr>HTTP Response Header</vt:lpstr>
      <vt:lpstr>PowerPoint Presentation</vt:lpstr>
      <vt:lpstr>Cookies: State in a Stateless system</vt:lpstr>
      <vt:lpstr>Cookies</vt:lpstr>
      <vt:lpstr>PowerPoint Presentation</vt:lpstr>
      <vt:lpstr>Cookies &amp; Privacy</vt:lpstr>
      <vt:lpstr>Web Caching</vt:lpstr>
      <vt:lpstr>Web Caching</vt:lpstr>
      <vt:lpstr>Why Web Caching?</vt:lpstr>
      <vt:lpstr>Caching Example</vt:lpstr>
      <vt:lpstr>Caching Example</vt:lpstr>
      <vt:lpstr>Caching Example</vt:lpstr>
      <vt:lpstr>Caching Example</vt:lpstr>
      <vt:lpstr>Caching Example</vt:lpstr>
      <vt:lpstr>Caching Example</vt:lpstr>
      <vt:lpstr>Simple solution: Upgrade the link</vt:lpstr>
      <vt:lpstr>Other solution: Add a cache server</vt:lpstr>
      <vt:lpstr>Caching Example</vt:lpstr>
      <vt:lpstr>Caching Example</vt:lpstr>
      <vt:lpstr>Caching Example</vt:lpstr>
      <vt:lpstr>PowerPoint Presentation</vt:lpstr>
      <vt:lpstr>PowerPoint Presentation</vt:lpstr>
      <vt:lpstr>PowerPoint Presentation</vt:lpstr>
      <vt:lpstr>PowerPoint Presentation</vt:lpstr>
      <vt:lpstr>Conditional GET</vt:lpstr>
      <vt:lpstr>Conditional GET</vt:lpstr>
      <vt:lpstr>Conditional GET</vt:lpstr>
      <vt:lpstr>Exam next week, 9/25</vt:lpstr>
      <vt:lpstr>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 (HTTP)</dc:title>
  <cp:lastModifiedBy>Dylan T Mumm</cp:lastModifiedBy>
  <cp:revision>1</cp:revision>
  <dcterms:modified xsi:type="dcterms:W3CDTF">2018-09-24T17:47:42Z</dcterms:modified>
</cp:coreProperties>
</file>