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4dd97e2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4dd97e2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4dd97e2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4dd97e2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e5b2f12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e5b2f12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24dd97e2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24dd97e2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24dd97e2c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24dd97e2c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24dd97e2c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24dd97e2c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24dd97e2c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24dd97e2c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24dd97e2c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24dd97e2c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24dd97e2c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24dd97e2c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24dd97e2c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24dd97e2c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58c3c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58c3c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24dd97e2c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24dd97e2c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24dd97e2c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24dd97e2c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24dd97e2c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24dd97e2c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24dd97e2c_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24dd97e2c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1fd982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1fd982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d_trans = 10.1 Mb/1Mbps = 10.1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connections to server needed, in serial = 11 * 2RTT = 44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54.1 seconds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1fd982a9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1fd982a9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358c3cb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358c3cb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24dd97e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24dd97e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358c3cb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358c3cb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e5b2f12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e5b2f12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4dd97e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4dd97e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4dd97e2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4dd97e2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4dd97e2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4dd97e2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">
  <p:cSld name="BIG_NUMBER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556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○"/>
              <a:defRPr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■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510450" y="1257300"/>
            <a:ext cx="8436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Transport Layer</a:t>
            </a:r>
            <a:endParaRPr sz="44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Services provided by Ann and Bill are constrained by the underlying services provided by the mail service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the mail service makes no </a:t>
            </a:r>
            <a:r>
              <a:rPr lang="en"/>
              <a:t>guarantees</a:t>
            </a:r>
            <a:r>
              <a:rPr lang="en"/>
              <a:t> about minimum delivery time, then neither can Ann or Bill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However, Ann &amp; Bill can </a:t>
            </a:r>
            <a:r>
              <a:rPr lang="en"/>
              <a:t>guarantee</a:t>
            </a:r>
            <a:r>
              <a:rPr lang="en"/>
              <a:t> some services that are not provided by the mail service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TCP provides reliable data transfer, even though the Network layer does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Provided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offers unreliable, unordered delivery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No-frills best extension of “best-effort” IP protocol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Minimal error checking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offers reliable, in-order delivery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Guarantees</a:t>
            </a:r>
            <a:r>
              <a:rPr lang="en"/>
              <a:t> packets will arrive… eventually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Guarantees packet integrity (data isn’t corrupted)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Packets delivered in the correct order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Provides congestion and flow control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Both provide transport-layer multiplexing &amp; demultiplexing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i="1" lang="en"/>
              <a:t>This is the fundamental service provided by transport protocols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FC5E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372500"/>
            <a:ext cx="8520600" cy="4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with a neighbor and discuss TCP and UDP in terms of the Alice and Bob example. 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Map the different pieces of the example (e.g. kids, letters, houses, postal service, etc) onto the Internet’s protocol layers.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Where can </a:t>
            </a:r>
            <a:r>
              <a:rPr lang="en"/>
              <a:t>delivery</a:t>
            </a:r>
            <a:r>
              <a:rPr lang="en"/>
              <a:t> of the letters go wrong?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How can Alice and Bob make sure the letters are transmitted &amp; received reliably even those the post office can’t </a:t>
            </a:r>
            <a:r>
              <a:rPr lang="en"/>
              <a:t>guarantee</a:t>
            </a:r>
            <a:r>
              <a:rPr lang="en"/>
              <a:t> it?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Multiplexing &amp; Demultiplexing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7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Multiplexing at sender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Take data from sockets, add transport header, send to transport layer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Demultiplexing at receiver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transport header to deliver to the correct socket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163" y="2945425"/>
            <a:ext cx="6215874" cy="20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6123925" y="651175"/>
            <a:ext cx="2334000" cy="73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fields for source &amp; destination port</a:t>
            </a:r>
            <a:endParaRPr/>
          </a:p>
        </p:txBody>
      </p:sp>
      <p:cxnSp>
        <p:nvCxnSpPr>
          <p:cNvPr id="137" name="Google Shape;137;p26"/>
          <p:cNvCxnSpPr/>
          <p:nvPr/>
        </p:nvCxnSpPr>
        <p:spPr>
          <a:xfrm flipH="1">
            <a:off x="5377700" y="1390125"/>
            <a:ext cx="738900" cy="343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Transport Header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51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Transport layer adds/removes port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layer adds/removes IP address information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Host uses both of these pieces of data to send to appropriate socket/process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163" y="438150"/>
            <a:ext cx="34956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Multiplexing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2275425" y="1344325"/>
            <a:ext cx="4280400" cy="303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</a:t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6892125" y="2319175"/>
            <a:ext cx="1866000" cy="108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</a:t>
            </a:r>
            <a:r>
              <a:rPr lang="en"/>
              <a:t>Layer</a:t>
            </a:r>
            <a:endParaRPr/>
          </a:p>
        </p:txBody>
      </p:sp>
      <p:cxnSp>
        <p:nvCxnSpPr>
          <p:cNvPr id="153" name="Google Shape;153;p28"/>
          <p:cNvCxnSpPr>
            <a:stCxn id="152" idx="3"/>
          </p:cNvCxnSpPr>
          <p:nvPr/>
        </p:nvCxnSpPr>
        <p:spPr>
          <a:xfrm>
            <a:off x="8758125" y="2860675"/>
            <a:ext cx="359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8"/>
          <p:cNvSpPr/>
          <p:nvPr/>
        </p:nvSpPr>
        <p:spPr>
          <a:xfrm>
            <a:off x="218200" y="1203700"/>
            <a:ext cx="1084200" cy="7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Skype</a:t>
            </a:r>
            <a:endParaRPr/>
          </a:p>
        </p:txBody>
      </p:sp>
      <p:cxnSp>
        <p:nvCxnSpPr>
          <p:cNvPr id="155" name="Google Shape;155;p28"/>
          <p:cNvCxnSpPr>
            <a:stCxn id="154" idx="3"/>
            <a:endCxn id="151" idx="1"/>
          </p:cNvCxnSpPr>
          <p:nvPr/>
        </p:nvCxnSpPr>
        <p:spPr>
          <a:xfrm>
            <a:off x="1302400" y="1560250"/>
            <a:ext cx="972900" cy="1300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8"/>
          <p:cNvSpPr/>
          <p:nvPr/>
        </p:nvSpPr>
        <p:spPr>
          <a:xfrm>
            <a:off x="218200" y="2215625"/>
            <a:ext cx="1084200" cy="7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endParaRPr/>
          </a:p>
        </p:txBody>
      </p:sp>
      <p:cxnSp>
        <p:nvCxnSpPr>
          <p:cNvPr id="157" name="Google Shape;157;p28"/>
          <p:cNvCxnSpPr>
            <a:stCxn id="156" idx="3"/>
            <a:endCxn id="151" idx="1"/>
          </p:cNvCxnSpPr>
          <p:nvPr/>
        </p:nvCxnSpPr>
        <p:spPr>
          <a:xfrm>
            <a:off x="1302400" y="2572175"/>
            <a:ext cx="972900" cy="288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8"/>
          <p:cNvSpPr/>
          <p:nvPr/>
        </p:nvSpPr>
        <p:spPr>
          <a:xfrm>
            <a:off x="218200" y="3129775"/>
            <a:ext cx="1084200" cy="7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</a:t>
            </a:r>
            <a:endParaRPr/>
          </a:p>
        </p:txBody>
      </p:sp>
      <p:cxnSp>
        <p:nvCxnSpPr>
          <p:cNvPr id="159" name="Google Shape;159;p28"/>
          <p:cNvCxnSpPr>
            <a:stCxn id="158" idx="3"/>
            <a:endCxn id="151" idx="1"/>
          </p:cNvCxnSpPr>
          <p:nvPr/>
        </p:nvCxnSpPr>
        <p:spPr>
          <a:xfrm flipH="1" rot="10800000">
            <a:off x="1302400" y="2860825"/>
            <a:ext cx="972900" cy="625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8"/>
          <p:cNvSpPr/>
          <p:nvPr/>
        </p:nvSpPr>
        <p:spPr>
          <a:xfrm>
            <a:off x="218200" y="4126575"/>
            <a:ext cx="1084200" cy="7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BitTorrent</a:t>
            </a:r>
            <a:endParaRPr/>
          </a:p>
        </p:txBody>
      </p:sp>
      <p:cxnSp>
        <p:nvCxnSpPr>
          <p:cNvPr id="161" name="Google Shape;161;p28"/>
          <p:cNvCxnSpPr>
            <a:stCxn id="160" idx="3"/>
            <a:endCxn id="151" idx="1"/>
          </p:cNvCxnSpPr>
          <p:nvPr/>
        </p:nvCxnSpPr>
        <p:spPr>
          <a:xfrm flipH="1" rot="10800000">
            <a:off x="1302400" y="2860725"/>
            <a:ext cx="972900" cy="1622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8"/>
          <p:cNvSpPr/>
          <p:nvPr/>
        </p:nvSpPr>
        <p:spPr>
          <a:xfrm>
            <a:off x="2619588" y="2509525"/>
            <a:ext cx="1280400" cy="7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Encapsulate data into segments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4244277" y="2509525"/>
            <a:ext cx="1784400" cy="7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Transport layer header with source + dest ports</a:t>
            </a:r>
            <a:endParaRPr/>
          </a:p>
        </p:txBody>
      </p:sp>
      <p:cxnSp>
        <p:nvCxnSpPr>
          <p:cNvPr id="164" name="Google Shape;164;p28"/>
          <p:cNvCxnSpPr>
            <a:stCxn id="162" idx="3"/>
            <a:endCxn id="163" idx="1"/>
          </p:cNvCxnSpPr>
          <p:nvPr/>
        </p:nvCxnSpPr>
        <p:spPr>
          <a:xfrm>
            <a:off x="3899988" y="2860675"/>
            <a:ext cx="344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8"/>
          <p:cNvCxnSpPr>
            <a:stCxn id="151" idx="1"/>
            <a:endCxn id="162" idx="1"/>
          </p:cNvCxnSpPr>
          <p:nvPr/>
        </p:nvCxnSpPr>
        <p:spPr>
          <a:xfrm>
            <a:off x="2275425" y="286067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8"/>
          <p:cNvCxnSpPr>
            <a:stCxn id="163" idx="3"/>
            <a:endCxn id="152" idx="1"/>
          </p:cNvCxnSpPr>
          <p:nvPr/>
        </p:nvCxnSpPr>
        <p:spPr>
          <a:xfrm>
            <a:off x="6028677" y="2860675"/>
            <a:ext cx="863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</a:t>
            </a:r>
            <a:r>
              <a:rPr lang="en"/>
              <a:t>ultiplexing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2503275" y="1344325"/>
            <a:ext cx="4280400" cy="303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 Layer</a:t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277875" y="2319175"/>
            <a:ext cx="1866000" cy="108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Layer</a:t>
            </a:r>
            <a:endParaRPr/>
          </a:p>
        </p:txBody>
      </p:sp>
      <p:cxnSp>
        <p:nvCxnSpPr>
          <p:cNvPr id="175" name="Google Shape;175;p29"/>
          <p:cNvCxnSpPr>
            <a:stCxn id="174" idx="3"/>
          </p:cNvCxnSpPr>
          <p:nvPr/>
        </p:nvCxnSpPr>
        <p:spPr>
          <a:xfrm>
            <a:off x="2143875" y="2860675"/>
            <a:ext cx="359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9"/>
          <p:cNvSpPr/>
          <p:nvPr/>
        </p:nvSpPr>
        <p:spPr>
          <a:xfrm>
            <a:off x="7915150" y="1152475"/>
            <a:ext cx="1084200" cy="7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Skype</a:t>
            </a:r>
            <a:endParaRPr/>
          </a:p>
        </p:txBody>
      </p:sp>
      <p:cxnSp>
        <p:nvCxnSpPr>
          <p:cNvPr id="177" name="Google Shape;177;p29"/>
          <p:cNvCxnSpPr>
            <a:stCxn id="173" idx="3"/>
            <a:endCxn id="176" idx="1"/>
          </p:cNvCxnSpPr>
          <p:nvPr/>
        </p:nvCxnSpPr>
        <p:spPr>
          <a:xfrm flipH="1" rot="10800000">
            <a:off x="6783675" y="1509175"/>
            <a:ext cx="1131600" cy="1351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9"/>
          <p:cNvSpPr/>
          <p:nvPr/>
        </p:nvSpPr>
        <p:spPr>
          <a:xfrm>
            <a:off x="7915150" y="2164400"/>
            <a:ext cx="1084200" cy="7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</a:t>
            </a:r>
            <a:endParaRPr/>
          </a:p>
        </p:txBody>
      </p:sp>
      <p:cxnSp>
        <p:nvCxnSpPr>
          <p:cNvPr id="179" name="Google Shape;179;p29"/>
          <p:cNvCxnSpPr>
            <a:stCxn id="173" idx="3"/>
            <a:endCxn id="178" idx="1"/>
          </p:cNvCxnSpPr>
          <p:nvPr/>
        </p:nvCxnSpPr>
        <p:spPr>
          <a:xfrm flipH="1" rot="10800000">
            <a:off x="6783675" y="2521075"/>
            <a:ext cx="1131600" cy="33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9"/>
          <p:cNvSpPr/>
          <p:nvPr/>
        </p:nvSpPr>
        <p:spPr>
          <a:xfrm>
            <a:off x="7915150" y="3078550"/>
            <a:ext cx="1084200" cy="7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</a:t>
            </a:r>
            <a:endParaRPr/>
          </a:p>
        </p:txBody>
      </p:sp>
      <p:cxnSp>
        <p:nvCxnSpPr>
          <p:cNvPr id="181" name="Google Shape;181;p29"/>
          <p:cNvCxnSpPr>
            <a:stCxn id="173" idx="3"/>
            <a:endCxn id="180" idx="1"/>
          </p:cNvCxnSpPr>
          <p:nvPr/>
        </p:nvCxnSpPr>
        <p:spPr>
          <a:xfrm>
            <a:off x="6783675" y="2860675"/>
            <a:ext cx="1131600" cy="574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9"/>
          <p:cNvSpPr/>
          <p:nvPr/>
        </p:nvSpPr>
        <p:spPr>
          <a:xfrm>
            <a:off x="7915150" y="4075350"/>
            <a:ext cx="1084200" cy="7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BitTorrent</a:t>
            </a:r>
            <a:endParaRPr/>
          </a:p>
        </p:txBody>
      </p:sp>
      <p:cxnSp>
        <p:nvCxnSpPr>
          <p:cNvPr id="183" name="Google Shape;183;p29"/>
          <p:cNvCxnSpPr>
            <a:stCxn id="173" idx="3"/>
            <a:endCxn id="182" idx="1"/>
          </p:cNvCxnSpPr>
          <p:nvPr/>
        </p:nvCxnSpPr>
        <p:spPr>
          <a:xfrm>
            <a:off x="6783675" y="2860675"/>
            <a:ext cx="1131600" cy="1571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9"/>
          <p:cNvSpPr/>
          <p:nvPr/>
        </p:nvSpPr>
        <p:spPr>
          <a:xfrm>
            <a:off x="2847450" y="2440075"/>
            <a:ext cx="1280400" cy="8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segments from network layer</a:t>
            </a: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4472025" y="2246200"/>
            <a:ext cx="1784400" cy="1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dest port from transport header, send to process requesting data from that port</a:t>
            </a:r>
            <a:endParaRPr/>
          </a:p>
        </p:txBody>
      </p:sp>
      <p:cxnSp>
        <p:nvCxnSpPr>
          <p:cNvPr id="186" name="Google Shape;186;p29"/>
          <p:cNvCxnSpPr>
            <a:stCxn id="184" idx="3"/>
            <a:endCxn id="185" idx="1"/>
          </p:cNvCxnSpPr>
          <p:nvPr/>
        </p:nvCxnSpPr>
        <p:spPr>
          <a:xfrm>
            <a:off x="4127850" y="286067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>
            <a:stCxn id="173" idx="1"/>
            <a:endCxn id="184" idx="1"/>
          </p:cNvCxnSpPr>
          <p:nvPr/>
        </p:nvCxnSpPr>
        <p:spPr>
          <a:xfrm>
            <a:off x="2503275" y="2860675"/>
            <a:ext cx="344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>
            <a:endCxn id="174" idx="1"/>
          </p:cNvCxnSpPr>
          <p:nvPr/>
        </p:nvCxnSpPr>
        <p:spPr>
          <a:xfrm>
            <a:off x="-285225" y="2860675"/>
            <a:ext cx="563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9"/>
          <p:cNvCxnSpPr>
            <a:stCxn id="185" idx="3"/>
            <a:endCxn id="173" idx="3"/>
          </p:cNvCxnSpPr>
          <p:nvPr/>
        </p:nvCxnSpPr>
        <p:spPr>
          <a:xfrm>
            <a:off x="6256425" y="2860750"/>
            <a:ext cx="52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Sockets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UDP socket is created it is assigned to a random port not currently in use for UDP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can then be bound to a specific port, if desired</a:t>
            </a: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660900" y="2150216"/>
            <a:ext cx="7822200" cy="4584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ock 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SOCK_DGRAM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660900" y="3404675"/>
            <a:ext cx="7822200" cy="4584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.bind((‘ ’, desired_port_num))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Sockets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sending a packet through the socket, the transport header is appended to it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Contains two important values for us: source port, dest port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Source port = the port this socket is bound to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Automatically determined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Dest port = the port the </a:t>
            </a:r>
            <a:r>
              <a:rPr lang="en"/>
              <a:t>receiving</a:t>
            </a:r>
            <a:r>
              <a:rPr lang="en"/>
              <a:t> process is listening 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Specified by program/user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660900" y="4053675"/>
            <a:ext cx="7822200" cy="453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.sendto(message.encode(), (serverName, serverPort))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Sockets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sockets are fully defined as: (dest_addr, dest_port)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However, we need to include source_port in the header because this allows for a response to the original sender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two clients both send to the same (dest_addr, dest_port), both clients’ data will be sent to the </a:t>
            </a:r>
            <a:r>
              <a:rPr lang="en" u="sng"/>
              <a:t>same process</a:t>
            </a:r>
            <a:endParaRPr u="sng"/>
          </a:p>
        </p:txBody>
      </p:sp>
      <p:sp>
        <p:nvSpPr>
          <p:cNvPr id="211" name="Google Shape;211;p32"/>
          <p:cNvSpPr txBox="1"/>
          <p:nvPr/>
        </p:nvSpPr>
        <p:spPr>
          <a:xfrm>
            <a:off x="660900" y="2570600"/>
            <a:ext cx="7822200" cy="1017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message, clientAddress = udpServer.recvfrom(2048)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newMessage = 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message.decode().upper()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udpServer.sendto(newMessage.encode(), clientAddress)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4A87"/>
              </a:solidFill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for Part 1 survey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Scrapping the idea of a review after test, most students felt too drained by the test to get much out of it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Will experiment with a video lecture where I work through and explain the answers that will be posted after the exam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Will try and provide more sample problems with answers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There will also be more homework in the second part of the class, with answers posted after submission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Sockets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adds some additional complexity, </a:t>
            </a:r>
            <a:r>
              <a:rPr lang="en"/>
              <a:t>because</a:t>
            </a:r>
            <a:r>
              <a:rPr lang="en"/>
              <a:t> it is connection-oriented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Unlike UDP, TCP is defined with a four-tuple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(source_addr, source_port, dest_addr, dest_port)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of this information is used when demuxing TCP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is how each client is directed to its own unique socket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Sockets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server has a “welcoming socket” waiting for connection requests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client creates a socket and sends a connection request to the server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660863" y="4133425"/>
            <a:ext cx="7822200" cy="7530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 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SOCK_STREAM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tcpClient.connect((serverIP, 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my_server_port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))</a:t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660950" y="2110591"/>
            <a:ext cx="7822200" cy="10266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 = socket(AF_INET, </a:t>
            </a:r>
            <a:r>
              <a:rPr b="1"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SOCK_STREAM</a:t>
            </a: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tcpServer.bind((‘’, my_server_port))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tcpServer.listen()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Sockets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client creates the socket, it sends a connection establishment request to the server.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is just a TCP segment with the destination port and the connection-establishment bitflag set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server notes this request and creates a new socket, which is assigned to a random, unused port</a:t>
            </a:r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660900" y="3654375"/>
            <a:ext cx="7822200" cy="4428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  <a:t>connectionSocket, addr = tcpServer.accept()</a:t>
            </a:r>
            <a:br>
              <a:rPr lang="en" sz="1600">
                <a:highlight>
                  <a:srgbClr val="F6F6F6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highlight>
                <a:srgbClr val="F6F6F6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Sockets</a:t>
            </a:r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transport layer makes a note of this new port and maps the TCP socket (client_addr, client_port, dest_addr, dest_port) to the port assigned to the new socket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Think of it as a forwarding address for email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Unlike UDP, if two different clients send data to (dest_addr, dest_port), both will get directed to different sockets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229225"/>
            <a:ext cx="85206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Compute how long it will take to download a web page of the following description using a </a:t>
            </a:r>
            <a:r>
              <a:rPr b="1" lang="en" sz="2200"/>
              <a:t>non-persistent </a:t>
            </a:r>
            <a:r>
              <a:rPr lang="en" sz="2200"/>
              <a:t>connection. Report results in seconds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web page (100 Kb), includes 10 images (1 Mb each)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 seconds to travel to server and back (RTT)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 parallel connections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 Mbps symmetric link connects client and server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Assume transmission time for packets from client is negligible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Next Class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Read Section 3.1 - 3.4.1 (this + next class’ material)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Complete HW 2.1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Finish Web Client and Server assignments, due on 10/1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about project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“Run on your personal computer”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“Handle two types of responses”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 get an OK message, fetch the file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Otherwise, don’t do anything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Schedule for Module 2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 3.1 - 3.2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 3.3 - 3.4.1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 3.4.1 - 3.4.2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 3.4.3 - 3.4.4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 3.5 - 3.5.3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 3.5.4 - 3.5.5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 3.5.6 - Ch 3.6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 3.7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489" y="0"/>
            <a:ext cx="74250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transport layer?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Link layer = transport between adjacent network elements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layer = transport between hosts/end points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Transport layer = transport between processes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Logical communication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Transport layer doesn’t actually connect directly to other process, but it seems like it does from the transport layer’s perspective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transport layer?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6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Transport protocols run on end systems, not on routers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Sending: break data from apps into segments, pass to network layer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Receiving: reassemble segments into messages, pass to apps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transport protocols on the Internet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TCP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UDP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homes (Ann &amp; Bill), each with 12 kids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Two end systems, running 12 processes each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Kids in each home send letters to kids in the other home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Messages passing over the internet, via packets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Ann &amp; Bill are responsible for: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Collecting letters and putting them in the mailbox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Gathering letters from the mailbox and giving them to the kids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From the kids perspective, Ann and Bill ARE the postal service, but they’re really only a part of it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Ann &amp; Bill can provide different services, just like Transport protocols provide different services: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Pick up &amp; deliver letters at different rates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Potentially lose letters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