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354a3e0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354a3e0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354a3e0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354a3e0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354a3e00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354a3e00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354a3e0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354a3e0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354a3e0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354a3e0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54a3e0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54a3e0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54a3e00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54a3e00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fd982a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fd982a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d_trans = 10.1 Mb/1Mbps = 10.1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 connections to server needed, in serial = 11 * 2RTT = 44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= 54.1 seconds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1fd982a9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1fd982a9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38536097b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38536097b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38536097b_1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38536097b_1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38536097b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38536097b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38536097b_1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38536097b_1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8536097b_1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8536097b_1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38536097b_1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38536097b_1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e5b2f12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e5b2f12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354a3e0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354a3e0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55600" lvl="1" marL="9144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indent="-342900" lvl="2" marL="13716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estion">
  <p:cSld name="BIG_NUMBER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261725"/>
            <a:ext cx="8520600" cy="44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b="1"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  <a:defRPr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>
                <a:solidFill>
                  <a:schemeClr val="lt1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xima Nova"/>
              <a:buNone/>
              <a:defRPr sz="3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Proxima Nova"/>
              <a:buChar char="●"/>
              <a:defRPr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556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Proxima Nova"/>
              <a:buChar char="○"/>
              <a:defRPr sz="2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429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■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exploringbinary.com/binary-converter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510450" y="1257300"/>
            <a:ext cx="84360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UDP</a:t>
            </a:r>
            <a:endParaRPr sz="4400"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CPSC 3600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Finer Application-Level Control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immediately packages segments and passes them to the network layer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TCP has congestion control mechanisms that can delay sending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TCP will also resend dropped packets, regardless of how long it takes. This is non-ideal for most real-time apps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Connection Establishment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skip the extra RTT required for connection establishment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DNS runs over UDP to avoid the connection establishment requirement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TCP has to keep track of system state in the end systems (sender, receiver)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Requires end systems to have send + receive buffers, congestion control parameters, sequence numbers, …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Higher memory, computation overhead on sender and receiver</a:t>
            </a:r>
            <a:endParaRPr/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Connection State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Packet Overhead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header only requires 8 bytes, TCP header requires 20 bytes. This can add up over time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Notes about UDP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is sometimes banned by server administrators due to: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Security issues (see Ch 8)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Negative effects on TCP traffic due to </a:t>
            </a:r>
            <a:r>
              <a:rPr lang="en"/>
              <a:t>congestion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</a:t>
            </a:r>
            <a:r>
              <a:rPr b="1" lang="en"/>
              <a:t>IS </a:t>
            </a:r>
            <a:r>
              <a:rPr lang="en"/>
              <a:t>possible for applications to have Reliable Data Transfer running over UDP, they just have to implement this themselves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Error Checking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Besides multiplexing, UDP provides basic error checking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Done using the UDP checksum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Send performs the 1s complement of the sum of all 16-bit words in the segment and puts this in the checksum field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Receiver also sums all 16-bit words and adds them to the checksum. If any 0’s result, then an error occured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45180" l="4472" r="50172" t="31333"/>
          <a:stretch/>
        </p:blipFill>
        <p:spPr>
          <a:xfrm>
            <a:off x="178212" y="3649700"/>
            <a:ext cx="8787571" cy="1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16 bit words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Segment is a bunch of bits, can be split into 16 bit pieces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Add those pieces together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    1 1 1 0 0 1 1 0 0 1 1 0 0 1 1 0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+   1 1 0 1 0 1 0 1 0 1 0 1 0 1 0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 1 1 0 1 1 1 0 1 1 1 0 1 1 1 0 1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   1 0 1 1 1 0 1 1 1 0 1 1 1 1 0 0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Perform the 1’s complement (i.e. replace 0 with 1, 1 with 0)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=   0 1 0 0 0 1 0 0 0 1 0 0 0 0 1 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Receiver performs sum, adds to checksum, contains 16 1s if no errors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/>
          <p:nvPr/>
        </p:nvSpPr>
        <p:spPr>
          <a:xfrm>
            <a:off x="401175" y="1196325"/>
            <a:ext cx="85176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/>
          <p:nvPr/>
        </p:nvSpPr>
        <p:spPr>
          <a:xfrm>
            <a:off x="401175" y="1805925"/>
            <a:ext cx="85176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229225"/>
            <a:ext cx="8607000" cy="4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Determine if the following UDP packet has an error</a:t>
            </a:r>
            <a:endParaRPr b="1"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>
                <a:latin typeface="Roboto Mono"/>
                <a:ea typeface="Roboto Mono"/>
                <a:cs typeface="Roboto Mono"/>
                <a:sym typeface="Roboto Mono"/>
              </a:rPr>
              <a:t>Bits received by the rcvr:</a:t>
            </a:r>
            <a:br>
              <a:rPr b="1" lang="en" sz="17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700">
                <a:latin typeface="Roboto Mono"/>
                <a:ea typeface="Roboto Mono"/>
                <a:cs typeface="Roboto Mono"/>
                <a:sym typeface="Roboto Mono"/>
              </a:rPr>
              <a:t>0 0 0 0 1 1 0 0 0 1 0 1 0 0 1 0 | 0 0 0 0 0 0 0 0 0 0 1 1 0 1 0 1</a:t>
            </a:r>
            <a:br>
              <a:rPr b="1" lang="en" sz="17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700">
                <a:latin typeface="Roboto Mono"/>
                <a:ea typeface="Roboto Mono"/>
                <a:cs typeface="Roboto Mono"/>
                <a:sym typeface="Roboto Mono"/>
              </a:rPr>
              <a:t>0 0 0 0 0 0 0 0 0 0 0 0 1 1 1 0 | 0 1 0 0 0 1 0 0 1 0 1 1 0 1 0 0</a:t>
            </a:r>
            <a:br>
              <a:rPr b="1" lang="en" sz="17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700">
                <a:latin typeface="Roboto Mono"/>
                <a:ea typeface="Roboto Mono"/>
                <a:cs typeface="Roboto Mono"/>
                <a:sym typeface="Roboto Mono"/>
              </a:rPr>
              <a:t>0 0 1 1 1 0 1 1 0 0 1 1 0 1 1 0 | 0 1 1 1 0 0 1 1 1 0 0 0 0 0 0 0</a:t>
            </a:r>
            <a:br>
              <a:rPr b="1" lang="en" sz="1700">
                <a:latin typeface="Roboto Mono"/>
                <a:ea typeface="Roboto Mono"/>
                <a:cs typeface="Roboto Mono"/>
                <a:sym typeface="Roboto Mono"/>
              </a:rPr>
            </a:br>
            <a:endParaRPr b="1"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lphaUcPeriod"/>
            </a:pPr>
            <a:r>
              <a:rPr b="1" lang="en" sz="1700"/>
              <a:t>Has an error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lphaUcPeriod"/>
            </a:pPr>
            <a:r>
              <a:rPr b="1" lang="en" sz="1700"/>
              <a:t>Does not have an error</a:t>
            </a:r>
            <a:endParaRPr b="1" sz="1700"/>
          </a:p>
        </p:txBody>
      </p:sp>
      <p:sp>
        <p:nvSpPr>
          <p:cNvPr id="167" name="Google Shape;167;p30"/>
          <p:cNvSpPr txBox="1"/>
          <p:nvPr/>
        </p:nvSpPr>
        <p:spPr>
          <a:xfrm>
            <a:off x="7772650" y="485575"/>
            <a:ext cx="1103100" cy="48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 Header</a:t>
            </a:r>
            <a:endParaRPr/>
          </a:p>
        </p:txBody>
      </p:sp>
      <p:cxnSp>
        <p:nvCxnSpPr>
          <p:cNvPr id="168" name="Google Shape;168;p30"/>
          <p:cNvCxnSpPr/>
          <p:nvPr/>
        </p:nvCxnSpPr>
        <p:spPr>
          <a:xfrm flipH="1">
            <a:off x="7557725" y="974250"/>
            <a:ext cx="222000" cy="207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30"/>
          <p:cNvSpPr txBox="1"/>
          <p:nvPr/>
        </p:nvSpPr>
        <p:spPr>
          <a:xfrm>
            <a:off x="7609850" y="2607975"/>
            <a:ext cx="1103100" cy="481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cxnSp>
        <p:nvCxnSpPr>
          <p:cNvPr id="170" name="Google Shape;170;p30"/>
          <p:cNvCxnSpPr/>
          <p:nvPr/>
        </p:nvCxnSpPr>
        <p:spPr>
          <a:xfrm rot="10800000">
            <a:off x="7185050" y="2407100"/>
            <a:ext cx="429900" cy="21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30"/>
          <p:cNvSpPr txBox="1"/>
          <p:nvPr/>
        </p:nvSpPr>
        <p:spPr>
          <a:xfrm>
            <a:off x="125" y="4243950"/>
            <a:ext cx="91440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You may use: </a:t>
            </a:r>
            <a:r>
              <a:rPr b="1" lang="en" sz="2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https://www.exploringbinary.com/binary-converter/</a:t>
            </a: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b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2000">
                <a:latin typeface="Proxima Nova"/>
                <a:ea typeface="Proxima Nova"/>
                <a:cs typeface="Proxima Nova"/>
                <a:sym typeface="Proxima Nova"/>
              </a:rPr>
              <a:t>or other binary-to-decimal converter</a:t>
            </a:r>
            <a:endParaRPr b="1"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Next Class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Read Section 3.1 - 3.4.1 (this + next class’ material)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Complete HW 2.1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Finish Web Client and Server assignments, due on 10/1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687"/>
            <a:ext cx="9143998" cy="49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211"/>
            <a:ext cx="9143999" cy="4431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16249"/>
            <a:ext cx="9143997" cy="391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7989" y="0"/>
            <a:ext cx="5348025" cy="371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64646"/>
            <a:ext cx="9144001" cy="137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353675"/>
            <a:ext cx="85206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difficulty did you have with the </a:t>
            </a:r>
            <a:r>
              <a:rPr b="1" lang="en"/>
              <a:t>server</a:t>
            </a:r>
            <a:r>
              <a:rPr lang="en"/>
              <a:t> assignment?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It was really easy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 had a tiny bit of difficulty, but easy overall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It was somewhat challenging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It was difficult, but I think I figured it 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 found it very hard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B6D7A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353675"/>
            <a:ext cx="8520600" cy="42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much difficulty did you have with the </a:t>
            </a:r>
            <a:r>
              <a:rPr b="1" lang="en"/>
              <a:t>client </a:t>
            </a:r>
            <a:r>
              <a:rPr lang="en"/>
              <a:t>assignment?</a:t>
            </a:r>
            <a:endParaRPr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It was really easy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 had a tiny bit of difficulty, but easy overall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It was somewhat challenging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It was difficult, but I think I figured it 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I found it very hard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UDP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roxima Nova"/>
              <a:buChar char="●"/>
            </a:pPr>
            <a:r>
              <a:rPr lang="en"/>
              <a:t>Last lecture, minimum service required by transport layer is multiplexing, demultiplexing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UDP only provides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Multiplexing &amp; demultiplexing</a:t>
            </a:r>
            <a:endParaRPr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Extremely basic error checking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can see this from the UDP transport header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45180" l="4472" r="50172" t="31333"/>
          <a:stretch/>
        </p:blipFill>
        <p:spPr>
          <a:xfrm>
            <a:off x="178212" y="3649700"/>
            <a:ext cx="8787571" cy="1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92575"/>
            <a:ext cx="85206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UDP?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Want finer application-level control over what data is sent, and when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connection establishment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 connection state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Small packet header overhead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