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60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72" r:id="rId10"/>
    <p:sldId id="273" r:id="rId11"/>
    <p:sldId id="277" r:id="rId12"/>
    <p:sldId id="266" r:id="rId13"/>
    <p:sldId id="281" r:id="rId14"/>
    <p:sldId id="270" r:id="rId15"/>
    <p:sldId id="280" r:id="rId16"/>
    <p:sldId id="271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3" autoAdjust="0"/>
    <p:restoredTop sz="71607" autoAdjust="0"/>
  </p:normalViewPr>
  <p:slideViewPr>
    <p:cSldViewPr snapToGrid="0">
      <p:cViewPr varScale="1">
        <p:scale>
          <a:sx n="51" d="100"/>
          <a:sy n="51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7ACB-D734-4B27-A137-D1323BE48F6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B6940-B174-4446-9C32-8E0389A5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7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_Essay_on_the_Principle_of_Populat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Malthusian_trap" TargetMode="External"/><Relationship Id="rId4" Type="http://schemas.openxmlformats.org/officeDocument/2006/relationships/hyperlink" Target="https://en.wikipedia.org/wiki/Abundance_(economics)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BRAINSTORM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8EF7-29E1-4603-9A49-9BD1C21BE9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54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ended discussion – try</a:t>
            </a:r>
            <a:r>
              <a:rPr lang="en-US" baseline="0" dirty="0" smtClean="0"/>
              <a:t> to relate things back to the pyramids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B6940-B174-4446-9C32-8E0389A57E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12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Tempting to want to stick with past methods… just can’t though – growing</a:t>
            </a:r>
            <a:r>
              <a:rPr lang="en-US" baseline="0" dirty="0" smtClean="0"/>
              <a:t> too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8EF7-29E1-4603-9A49-9BD1C21BE9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77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these population pyramids, how do you think the rate</a:t>
            </a:r>
            <a:r>
              <a:rPr lang="en-US" baseline="0" dirty="0" smtClean="0"/>
              <a:t> of global population growth has changed? </a:t>
            </a:r>
          </a:p>
          <a:p>
            <a:r>
              <a:rPr lang="en-US" baseline="0" dirty="0" smtClean="0"/>
              <a:t>Has population continued to increase over this period? Decrease?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B6940-B174-4446-9C32-8E0389A57E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4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HOPEFULLY, the first two are informed by our understanding of the availability of and environmental</a:t>
            </a:r>
            <a:r>
              <a:rPr lang="en-US" baseline="0" dirty="0" smtClean="0"/>
              <a:t> impacts of that use on our world… but it isn’t always</a:t>
            </a:r>
          </a:p>
          <a:p>
            <a:r>
              <a:rPr lang="en-US" baseline="0" dirty="0" smtClean="0"/>
              <a:t>Assuming those first two are hard to predict and so variable across the world – lets explore the third,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8EF7-29E1-4603-9A49-9BD1C21BE9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materials needed for modern society are derived from Earth – absolutely everything you own! We don’t often think of our possessions</a:t>
            </a:r>
            <a:r>
              <a:rPr lang="en-US" baseline="0" dirty="0" smtClean="0"/>
              <a:t> that way.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1) Our resource needs can’t be considered individually – our use of any one resource is complexly linked to a host of other resources…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54D76-F5EC-4CA7-B83E-7E012812A8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4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E53D98-A19C-40D2-8E54-F3C0D7A1079C}" type="slidenum">
              <a:rPr lang="en-US" altLang="en-US" sz="1200" b="0"/>
              <a:pPr/>
              <a:t>5</a:t>
            </a:fld>
            <a:endParaRPr lang="en-US" altLang="en-US" sz="1200" b="0"/>
          </a:p>
        </p:txBody>
      </p:sp>
      <p:sp>
        <p:nvSpPr>
          <p:cNvPr id="92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cleric and scholar at turn of the 19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century. In his 1798 book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 Essay on the Principle of Population"/>
              </a:rPr>
              <a:t>An Essay on the Principle of Population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Malthus observed that an increase in a nation's food production improved the well-being of the populace, but the improvement was temporary because it led to population growth, which in turn restored the original per capita production level. In other words, mankind had a propensity to utilize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bundance (economics)"/>
              </a:rPr>
              <a:t>abundance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population growth rather than for maintaining a high standard of living, a view that has become known as the "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lthusian trap"/>
              </a:rPr>
              <a:t>Malthusian trap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93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Unlike exponential growth, where the curve looks the same at every point,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superexponential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growth has one or more “knees” in the curve, places where growth suddenly switches from a slower to an even faster (or sometimes slower) exponential mode.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 “Hockey Stick” or J-curve growth, as, like a capital J, there is a period of low growth, a knee of the curve, and then a period where growth goes almost vertical for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8EF7-29E1-4603-9A49-9BD1C21BE9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this event? </a:t>
            </a:r>
          </a:p>
          <a:p>
            <a:r>
              <a:rPr lang="en-US" dirty="0" smtClean="0"/>
              <a:t>1348 plague – in 2 years, ¼ to 1/3 of Europe died, some cities by ½</a:t>
            </a:r>
          </a:p>
          <a:p>
            <a:r>
              <a:rPr lang="en-US" dirty="0" smtClean="0"/>
              <a:t>After</a:t>
            </a:r>
            <a:r>
              <a:rPr lang="en-US" baseline="0" dirty="0" smtClean="0"/>
              <a:t> these plagues, rose faster (nutrition and hygiene)</a:t>
            </a:r>
          </a:p>
          <a:p>
            <a:endParaRPr lang="en-US" dirty="0"/>
          </a:p>
          <a:p>
            <a:r>
              <a:rPr lang="en-US" dirty="0" smtClean="0"/>
              <a:t>Now</a:t>
            </a:r>
            <a:r>
              <a:rPr lang="en-US" baseline="0" dirty="0" smtClean="0"/>
              <a:t> why am I showing you this time period? This is the HOOK of the j-curve – after 1700, population growth rate increases dramatically. After the plague, pop DOUBLED from 60 to 120 million in 300 years.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8EF7-29E1-4603-9A49-9BD1C21BE9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hit 1 billion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first time in 1800.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130 years</a:t>
            </a:r>
            <a:r>
              <a:rPr lang="en-US" baseline="0" dirty="0" smtClean="0"/>
              <a:t> to double</a:t>
            </a:r>
          </a:p>
          <a:p>
            <a:r>
              <a:rPr lang="en-US" baseline="0" dirty="0" smtClean="0"/>
              <a:t>45 years to double</a:t>
            </a:r>
          </a:p>
          <a:p>
            <a:r>
              <a:rPr lang="en-US" baseline="0" dirty="0" smtClean="0"/>
              <a:t>43 years – has nearly doubled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B6940-B174-4446-9C32-8E0389A57E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40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8EF7-29E1-4603-9A49-9BD1C21BE9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22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Predicted to eventually level off… sometime after 2100, at around 12</a:t>
            </a:r>
            <a:r>
              <a:rPr lang="en-US" baseline="0" dirty="0" smtClean="0"/>
              <a:t> billion people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population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projected to reach 9.7 billion by 2050. The current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population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7.6 billion is expected to reach 8.5 billion by 2030, 9.7 billion in 2050 and 11.2 billion in 2100, according to a new UN DESA report, “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Prospects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2015 Revision”, launched today .Jul 29, 2015</a:t>
            </a:r>
            <a:endParaRPr lang="en-US" dirty="0" smtClean="0"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8EF7-29E1-4603-9A49-9BD1C21BE9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BA98-5D55-4EE9-9503-E086BC1394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D475-9D5D-4B5A-865F-D6DB9962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BA98-5D55-4EE9-9503-E086BC1394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D475-9D5D-4B5A-865F-D6DB9962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5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BA98-5D55-4EE9-9503-E086BC1394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D475-9D5D-4B5A-865F-D6DB9962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89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91C15-B6E0-44ED-8A34-FC68455BC8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28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BA98-5D55-4EE9-9503-E086BC1394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D475-9D5D-4B5A-865F-D6DB9962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2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BA98-5D55-4EE9-9503-E086BC1394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D475-9D5D-4B5A-865F-D6DB9962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BA98-5D55-4EE9-9503-E086BC1394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D475-9D5D-4B5A-865F-D6DB9962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BA98-5D55-4EE9-9503-E086BC1394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D475-9D5D-4B5A-865F-D6DB9962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9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BA98-5D55-4EE9-9503-E086BC1394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D475-9D5D-4B5A-865F-D6DB9962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BA98-5D55-4EE9-9503-E086BC1394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D475-9D5D-4B5A-865F-D6DB9962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BA98-5D55-4EE9-9503-E086BC1394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D475-9D5D-4B5A-865F-D6DB9962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BA98-5D55-4EE9-9503-E086BC1394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D475-9D5D-4B5A-865F-D6DB9962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2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BA98-5D55-4EE9-9503-E086BC1394CD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D475-9D5D-4B5A-865F-D6DB9962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64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Renewable vs. non-renewable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9435" y="2282825"/>
            <a:ext cx="5114365" cy="435133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Renewable</a:t>
            </a:r>
            <a:r>
              <a:rPr lang="en-US" dirty="0" smtClean="0"/>
              <a:t> = replenished on human timescales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Non-renewable</a:t>
            </a:r>
            <a:r>
              <a:rPr lang="en-US" dirty="0" smtClean="0"/>
              <a:t> = formed over geologic (VERY long) timescales. For our purposes, there is a finite quantity available</a:t>
            </a:r>
          </a:p>
        </p:txBody>
      </p:sp>
      <p:pic>
        <p:nvPicPr>
          <p:cNvPr id="4" name="Picture 14" descr="http://upload.wikimedia.org/wikipedia/commons/9/97/The_Earth_seen_from_Apollo_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82" y="1559858"/>
            <a:ext cx="4227979" cy="422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Activity</a:t>
            </a:r>
            <a:r>
              <a:rPr lang="en-US" dirty="0" smtClean="0"/>
              <a:t> – population pyramids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ASSIGNED BY LAST NAME</a:t>
            </a:r>
          </a:p>
          <a:p>
            <a:r>
              <a:rPr lang="en-US" dirty="0" smtClean="0"/>
              <a:t>A-B </a:t>
            </a:r>
            <a:r>
              <a:rPr lang="en-US" dirty="0" smtClean="0">
                <a:sym typeface="Wingdings" panose="05000000000000000000" pitchFamily="2" charset="2"/>
              </a:rPr>
              <a:t> 1955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C-G  1970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H-M  1985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N-R  2000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S-Z  2015</a:t>
            </a:r>
          </a:p>
        </p:txBody>
      </p:sp>
    </p:spTree>
    <p:extLst>
      <p:ext uri="{BB962C8B-B14F-4D97-AF65-F5344CB8AC3E}">
        <p14:creationId xmlns:p14="http://schemas.microsoft.com/office/powerpoint/2010/main" val="8964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Discussion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shape of your pyramid</a:t>
            </a:r>
          </a:p>
          <a:p>
            <a:r>
              <a:rPr lang="en-US" dirty="0"/>
              <a:t>What does your pyramid tell you about population growth rate?</a:t>
            </a:r>
          </a:p>
          <a:p>
            <a:endParaRPr lang="en-US" dirty="0" smtClean="0"/>
          </a:p>
          <a:p>
            <a:r>
              <a:rPr lang="en-US" dirty="0" smtClean="0"/>
              <a:t>How do pop. Pyramids change over time?</a:t>
            </a:r>
          </a:p>
          <a:p>
            <a:r>
              <a:rPr lang="en-US" dirty="0" smtClean="0"/>
              <a:t>Based on this data, predict how population growth rate has changed over time?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3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3" y="0"/>
            <a:ext cx="11344963" cy="6858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43961" y="139366"/>
            <a:ext cx="5777548" cy="2304288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Peak rate in 1960’s = 2.1%/</a:t>
            </a:r>
            <a:r>
              <a:rPr lang="en-US" sz="3600" dirty="0" err="1" smtClean="0">
                <a:solidFill>
                  <a:schemeClr val="bg1"/>
                </a:solidFill>
              </a:rPr>
              <a:t>yr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By 1980’s, slowed to 1.8%/</a:t>
            </a:r>
            <a:r>
              <a:rPr lang="en-US" sz="3600" dirty="0" err="1" smtClean="0">
                <a:solidFill>
                  <a:schemeClr val="bg1"/>
                </a:solidFill>
              </a:rPr>
              <a:t>yr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By 2000, slowed to 1.3%/</a:t>
            </a:r>
            <a:r>
              <a:rPr lang="en-US" sz="3600" dirty="0" err="1" smtClean="0">
                <a:solidFill>
                  <a:schemeClr val="bg1"/>
                </a:solidFill>
              </a:rPr>
              <a:t>yr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By 2013, slowed to 1.2%/</a:t>
            </a:r>
            <a:r>
              <a:rPr lang="en-US" sz="3600" dirty="0" err="1" smtClean="0">
                <a:solidFill>
                  <a:schemeClr val="bg1"/>
                </a:solidFill>
              </a:rPr>
              <a:t>yr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By 2018, slowed to 1.1%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775"/>
            <a:ext cx="10515600" cy="1325563"/>
          </a:xfrm>
        </p:spPr>
        <p:txBody>
          <a:bodyPr/>
          <a:lstStyle/>
          <a:p>
            <a:r>
              <a:rPr lang="en-US" dirty="0" smtClean="0"/>
              <a:t>World population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786" t="14990" r="3705" b="11724"/>
          <a:stretch/>
        </p:blipFill>
        <p:spPr>
          <a:xfrm>
            <a:off x="319526" y="1150883"/>
            <a:ext cx="11556124" cy="554946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689021" y="3124147"/>
            <a:ext cx="209167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88809" y="2980693"/>
            <a:ext cx="913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Today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1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7848" y="365125"/>
            <a:ext cx="10515600" cy="1325563"/>
          </a:xfrm>
        </p:spPr>
        <p:txBody>
          <a:bodyPr/>
          <a:lstStyle/>
          <a:p>
            <a:r>
              <a:rPr lang="en-US" dirty="0" smtClean="0"/>
              <a:t>Future predictions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55320" y="1589152"/>
            <a:ext cx="39166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i="1" dirty="0"/>
              <a:t>World Population Prospects: The 2017 Revision</a:t>
            </a:r>
            <a:r>
              <a:rPr lang="en-US" dirty="0"/>
              <a:t>, published by the UN Department of Economic and Social </a:t>
            </a:r>
            <a:r>
              <a:rPr lang="en-US" dirty="0" smtClean="0"/>
              <a:t>Affairs predicts: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3600" dirty="0"/>
              <a:t>8.6 billion by </a:t>
            </a:r>
            <a:r>
              <a:rPr lang="en-US" sz="3600" dirty="0" smtClean="0"/>
              <a:t>2030</a:t>
            </a:r>
          </a:p>
          <a:p>
            <a:pPr marL="0" indent="0">
              <a:buNone/>
            </a:pPr>
            <a:r>
              <a:rPr lang="en-US" sz="3600" dirty="0"/>
              <a:t>9.8 billion by </a:t>
            </a:r>
            <a:r>
              <a:rPr lang="en-US" sz="3600" dirty="0" smtClean="0"/>
              <a:t>2050</a:t>
            </a:r>
          </a:p>
          <a:p>
            <a:pPr marL="0" indent="0">
              <a:buNone/>
            </a:pPr>
            <a:r>
              <a:rPr lang="en-US" sz="3600" dirty="0"/>
              <a:t>11.2 billion in 2100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6" name="Picture 4" descr="https://esa.un.org/unpd/wpp/Graphs/2_Probabilistic%20Projections/1_Population/1_Total%20Population/Wor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169" y="840613"/>
            <a:ext cx="7191375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6340" y="5940490"/>
            <a:ext cx="42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Level off at 12 billion?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22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What causes population growth rate to change?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– can that many people lead decent lives on this planet?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and political</a:t>
            </a:r>
          </a:p>
          <a:p>
            <a:r>
              <a:rPr lang="en-US" dirty="0" smtClean="0"/>
              <a:t>SCIENCE AND ENGINEERING</a:t>
            </a:r>
          </a:p>
          <a:p>
            <a:pPr lvl="1"/>
            <a:r>
              <a:rPr lang="en-US" dirty="0" smtClean="0"/>
              <a:t>Exploit and fairly divide resources</a:t>
            </a:r>
          </a:p>
          <a:p>
            <a:pPr lvl="1"/>
            <a:r>
              <a:rPr lang="en-US" dirty="0" smtClean="0"/>
              <a:t>Without wrecking the planet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714"/>
            <a:ext cx="3792022" cy="4087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96" y="1419419"/>
            <a:ext cx="3817006" cy="4067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977" y="1419419"/>
            <a:ext cx="3792023" cy="40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0" y="2076677"/>
            <a:ext cx="2303023" cy="2427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960" y="2058878"/>
            <a:ext cx="2306606" cy="2438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850" y="2069194"/>
            <a:ext cx="2296204" cy="2435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740" y="2058878"/>
            <a:ext cx="2314059" cy="2421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3484" y="2069194"/>
            <a:ext cx="2283429" cy="24108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9556" y="1535658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1955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316047" y="1535658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1970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644788" y="1535658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1985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973529" y="1535658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0417380" y="1535658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20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other Earth resources are </a:t>
            </a:r>
            <a:r>
              <a:rPr lang="en-US" dirty="0" smtClean="0">
                <a:solidFill>
                  <a:srgbClr val="FFC000"/>
                </a:solidFill>
              </a:rPr>
              <a:t>required to produce food</a:t>
            </a:r>
            <a:r>
              <a:rPr lang="en-US" dirty="0" smtClean="0"/>
              <a:t> for a large population? (come up with as many as you can)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use of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i.e. WHAT we use, HOW MUCH we use, HOW we use them</a:t>
            </a:r>
          </a:p>
          <a:p>
            <a:pPr marL="0" indent="0">
              <a:buNone/>
            </a:pPr>
            <a:r>
              <a:rPr lang="en-US" dirty="0" smtClean="0"/>
              <a:t>Depend on several factors, </a:t>
            </a:r>
            <a:r>
              <a:rPr lang="en-US" dirty="0" err="1" smtClean="0">
                <a:solidFill>
                  <a:srgbClr val="FFC000"/>
                </a:solidFill>
              </a:rPr>
              <a:t>e.g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Societal norms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ym typeface="Wingdings" panose="05000000000000000000" pitchFamily="2" charset="2"/>
              </a:rPr>
              <a:t> Cultural attitudes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 POPULATION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01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opu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10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423187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/>
            </a:r>
            <a:br>
              <a:rPr lang="en-US" sz="67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en-US" sz="67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Earth’s POPULATION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Why Population is so important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17904" y="1981200"/>
            <a:ext cx="5111496" cy="4114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/>
              <a:t>Thomas Malthus (1798)</a:t>
            </a:r>
          </a:p>
          <a:p>
            <a:pPr>
              <a:buFontTx/>
              <a:buNone/>
            </a:pPr>
            <a:r>
              <a:rPr lang="en-US" altLang="en-US" dirty="0"/>
              <a:t> Organism populations increase exponentially, whereas the </a:t>
            </a:r>
            <a:r>
              <a:rPr lang="ja-JP" altLang="en-US" dirty="0"/>
              <a:t>“</a:t>
            </a:r>
            <a:r>
              <a:rPr lang="en-US" altLang="ja-JP" dirty="0"/>
              <a:t>environment</a:t>
            </a:r>
            <a:r>
              <a:rPr lang="ja-JP" altLang="en-US" dirty="0"/>
              <a:t>”</a:t>
            </a:r>
            <a:r>
              <a:rPr lang="en-US" altLang="ja-JP" dirty="0"/>
              <a:t> is </a:t>
            </a:r>
            <a:r>
              <a:rPr lang="ja-JP" altLang="en-US" dirty="0"/>
              <a:t>“</a:t>
            </a:r>
            <a:r>
              <a:rPr lang="en-US" altLang="ja-JP" dirty="0"/>
              <a:t>fixed</a:t>
            </a:r>
            <a:r>
              <a:rPr lang="ja-JP" altLang="en-US" dirty="0"/>
              <a:t>”</a:t>
            </a:r>
            <a:r>
              <a:rPr lang="en-US" altLang="ja-JP" dirty="0"/>
              <a:t> (actually decreases).</a:t>
            </a: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</p:txBody>
      </p:sp>
      <p:pic>
        <p:nvPicPr>
          <p:cNvPr id="8196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0777" y="1752600"/>
            <a:ext cx="2959607" cy="4116258"/>
          </a:xfrm>
        </p:spPr>
      </p:pic>
    </p:spTree>
    <p:extLst>
      <p:ext uri="{BB962C8B-B14F-4D97-AF65-F5344CB8AC3E}">
        <p14:creationId xmlns:p14="http://schemas.microsoft.com/office/powerpoint/2010/main" val="31903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has it changed through time?</a:t>
            </a:r>
          </a:p>
          <a:p>
            <a:r>
              <a:rPr lang="en-US" dirty="0" smtClean="0"/>
              <a:t>Where do we stand now?</a:t>
            </a:r>
          </a:p>
          <a:p>
            <a:r>
              <a:rPr lang="en-US" dirty="0" smtClean="0"/>
              <a:t>Predictions for future</a:t>
            </a:r>
            <a:endParaRPr lang="en-US" dirty="0"/>
          </a:p>
        </p:txBody>
      </p:sp>
      <p:pic>
        <p:nvPicPr>
          <p:cNvPr id="1026" name="Picture 2" descr="Image result for pop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466818"/>
            <a:ext cx="476250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-21709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World population (2018) ~7.6 billion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084388" y="1690688"/>
          <a:ext cx="7627937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4" imgW="24130000" imgH="15455900" progId="Excel.Sheet.8">
                  <p:embed/>
                </p:oleObj>
              </mc:Choice>
              <mc:Fallback>
                <p:oleObj name="Worksheet" r:id="rId4" imgW="24130000" imgH="15455900" progId="Excel.Sheet.8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1690688"/>
                        <a:ext cx="7627937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034773" y="1408176"/>
            <a:ext cx="8049302" cy="5168583"/>
            <a:chOff x="-4563169" y="3273552"/>
            <a:chExt cx="4563169" cy="2871216"/>
          </a:xfrm>
        </p:grpSpPr>
        <p:sp>
          <p:nvSpPr>
            <p:cNvPr id="5" name="Rectangle 4"/>
            <p:cNvSpPr/>
            <p:nvPr/>
          </p:nvSpPr>
          <p:spPr>
            <a:xfrm>
              <a:off x="-4563169" y="3273552"/>
              <a:ext cx="4563169" cy="28712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http://www.foresightguide.com/wp-content/uploads/2015/06/image119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81835" y="3528060"/>
              <a:ext cx="40005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 rot="16200000">
            <a:off x="560555" y="3761634"/>
            <a:ext cx="3410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World population, billions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7288" y="3073019"/>
            <a:ext cx="353259" cy="2121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37973" y="681660"/>
            <a:ext cx="5753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(</a:t>
            </a:r>
            <a:r>
              <a:rPr lang="en-US" sz="4000" dirty="0" err="1" smtClean="0"/>
              <a:t>Superexponential</a:t>
            </a:r>
            <a:r>
              <a:rPr lang="en-US" sz="4000" dirty="0" smtClean="0"/>
              <a:t> growth)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8875986" y="5391807"/>
            <a:ext cx="378373" cy="30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2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" y="365125"/>
            <a:ext cx="10515600" cy="1325563"/>
          </a:xfrm>
        </p:spPr>
        <p:txBody>
          <a:bodyPr/>
          <a:lstStyle/>
          <a:p>
            <a:r>
              <a:rPr lang="en-US" dirty="0" smtClean="0"/>
              <a:t>Nearing modern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5" y="1843913"/>
            <a:ext cx="4136135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Pre-19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century growth rates were ~0.2%/</a:t>
            </a:r>
            <a:r>
              <a:rPr lang="en-US" sz="3200" dirty="0" err="1" smtClean="0"/>
              <a:t>yr</a:t>
            </a:r>
            <a:endParaRPr lang="en-US" sz="3200" dirty="0" smtClean="0"/>
          </a:p>
          <a:p>
            <a:r>
              <a:rPr lang="en-US" sz="3200" dirty="0" smtClean="0"/>
              <a:t>&lt;1 billion</a:t>
            </a:r>
          </a:p>
          <a:p>
            <a:endParaRPr lang="en-US" sz="3200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8176" y="840613"/>
            <a:ext cx="6839527" cy="4514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8145" y="5902863"/>
            <a:ext cx="5981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After this time, began to rise faster</a:t>
            </a:r>
            <a:endParaRPr lang="en-US" sz="320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580" y="0"/>
            <a:ext cx="3184717" cy="219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20991835">
            <a:off x="8338391" y="3427818"/>
            <a:ext cx="882869" cy="55179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804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Recently</a:t>
            </a:r>
            <a:endParaRPr lang="en-US" dirty="0"/>
          </a:p>
        </p:txBody>
      </p:sp>
      <p:sp>
        <p:nvSpPr>
          <p:cNvPr id="17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 smtClean="0"/>
              <a:t>1800 </a:t>
            </a:r>
            <a:r>
              <a:rPr lang="en-US" sz="4000" dirty="0" smtClean="0">
                <a:sym typeface="Wingdings" panose="05000000000000000000" pitchFamily="2" charset="2"/>
              </a:rPr>
              <a:t> 1 billion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smtClean="0">
                <a:sym typeface="Wingdings" panose="05000000000000000000" pitchFamily="2" charset="2"/>
              </a:rPr>
              <a:t>1930  2 billion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smtClean="0">
                <a:sym typeface="Wingdings" panose="05000000000000000000" pitchFamily="2" charset="2"/>
              </a:rPr>
              <a:t>1975  4 billion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smtClean="0">
                <a:sym typeface="Wingdings" panose="05000000000000000000" pitchFamily="2" charset="2"/>
              </a:rPr>
              <a:t>2018  7.6 Billion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32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741</Words>
  <Application>Microsoft Office PowerPoint</Application>
  <PresentationFormat>Widescreen</PresentationFormat>
  <Paragraphs>112</Paragraphs>
  <Slides>18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ＭＳ Ｐゴシック</vt:lpstr>
      <vt:lpstr>游ゴシック</vt:lpstr>
      <vt:lpstr>Arial</vt:lpstr>
      <vt:lpstr>Calibri</vt:lpstr>
      <vt:lpstr>Calibri Light</vt:lpstr>
      <vt:lpstr>Segoe UI Black</vt:lpstr>
      <vt:lpstr>Wingdings</vt:lpstr>
      <vt:lpstr>Office Theme</vt:lpstr>
      <vt:lpstr>Worksheet</vt:lpstr>
      <vt:lpstr>Renewable vs. non-renewable</vt:lpstr>
      <vt:lpstr>Food</vt:lpstr>
      <vt:lpstr>Human use of resources</vt:lpstr>
      <vt:lpstr> Earth’s POPULATION</vt:lpstr>
      <vt:lpstr>Why Population is so important</vt:lpstr>
      <vt:lpstr>Population</vt:lpstr>
      <vt:lpstr>World population (2018) ~7.6 billion</vt:lpstr>
      <vt:lpstr>Nearing modern time</vt:lpstr>
      <vt:lpstr>Recently</vt:lpstr>
      <vt:lpstr>Activity – population pyramids</vt:lpstr>
      <vt:lpstr>Discussion</vt:lpstr>
      <vt:lpstr>PowerPoint Presentation</vt:lpstr>
      <vt:lpstr>World population</vt:lpstr>
      <vt:lpstr>Future predictions</vt:lpstr>
      <vt:lpstr>What causes population growth rate to change?</vt:lpstr>
      <vt:lpstr>CHALLENGE – can that many people lead decent lives on this planet?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Katherine Fidler</dc:creator>
  <cp:lastModifiedBy>Dylan Mumm</cp:lastModifiedBy>
  <cp:revision>12</cp:revision>
  <dcterms:created xsi:type="dcterms:W3CDTF">2018-08-27T12:32:07Z</dcterms:created>
  <dcterms:modified xsi:type="dcterms:W3CDTF">2018-08-29T15:19:47Z</dcterms:modified>
</cp:coreProperties>
</file>