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94" r:id="rId9"/>
    <p:sldId id="265" r:id="rId10"/>
    <p:sldId id="266" r:id="rId11"/>
    <p:sldId id="267" r:id="rId12"/>
    <p:sldId id="299" r:id="rId13"/>
    <p:sldId id="297" r:id="rId14"/>
    <p:sldId id="298" r:id="rId15"/>
    <p:sldId id="301" r:id="rId16"/>
    <p:sldId id="302" r:id="rId17"/>
    <p:sldId id="303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78324" autoAdjust="0"/>
  </p:normalViewPr>
  <p:slideViewPr>
    <p:cSldViewPr snapToGrid="0">
      <p:cViewPr varScale="1">
        <p:scale>
          <a:sx n="52" d="100"/>
          <a:sy n="52" d="100"/>
        </p:scale>
        <p:origin x="15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FC161-ABD7-4791-B122-55989F11D939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849D8-67CB-47C9-B47B-0EED7E7D8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54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49D8-67CB-47C9-B47B-0EED7E7D8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4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774A9BC-1E40-4080-A90D-DFE4F34C582D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14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92BFB4-6829-446B-92AD-373A731011F1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389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497B700C-43C4-44D0-B3C0-C564DCBCBFD4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34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ea typeface="SimSun" panose="02010600030101010101" pitchFamily="2" charset="-122"/>
              </a:rPr>
              <a:t>Actual resource use varies by resource, and the difference is much higher for many resources.</a:t>
            </a:r>
          </a:p>
        </p:txBody>
      </p:sp>
      <p:sp>
        <p:nvSpPr>
          <p:cNvPr id="6349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20C78B-994D-44EF-887F-415275954598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29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221F1626-FE8B-4EF3-8AEA-B43FC45470D2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55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C577CE0-9568-4A92-AD80-A11A88401EEF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73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buClrTx/>
              <a:buFontTx/>
              <a:buNone/>
            </a:pPr>
            <a:fld id="{AD8E6709-F2AE-45C8-83BD-EBE28423B88B}" type="slidenum">
              <a:rPr lang="en-US" altLang="en-US">
                <a:solidFill>
                  <a:srgbClr val="000000"/>
                </a:solidFill>
              </a:rPr>
              <a:pPr>
                <a:buClrTx/>
                <a:buFontTx/>
                <a:buNone/>
              </a:pPr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75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>
              <a:spcBef>
                <a:spcPts val="500"/>
              </a:spcBef>
              <a:buFont typeface="Arial" panose="020B0604020202020204" pitchFamily="34" charset="0"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4199C1-4A96-43AF-9CBB-8FB7C5C9CAD8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15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map is broken up into grids showing number of people per square kilometer. The most densely populated areas are bright red; these include large cities all over the world. Another obvious population pattern is the big difference in population between Earth's most populated countries — China and India — and other countries.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88EF7-29E1-4603-9A49-9BD1C21BE9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does growth rate NOT correlate with high population density?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49D8-67CB-47C9-B47B-0EED7E7D8F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B39E96-C86D-4463-837E-A9340B391C08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n-cs"/>
              </a:rPr>
              <a:t>High population does not = high birth rate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35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1F2534-D882-43F8-84EF-9548E3CB1F52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  <a:cs typeface="+mn-cs"/>
              </a:rPr>
              <a:t>We</a:t>
            </a:r>
            <a:r>
              <a:rPr lang="en-US" baseline="0" dirty="0" smtClean="0">
                <a:ea typeface="ＭＳ Ｐゴシック" charset="0"/>
                <a:cs typeface="+mn-cs"/>
              </a:rPr>
              <a:t> discussed these factors last class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75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BBE6FC-76DE-441B-A665-BC49EB7BFCA8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600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F70A2D-2521-4C9B-A0FF-35C250F1B238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41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FCA61B-DF6B-4BD9-99B4-F7687E98570B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126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4D41CC-9D0B-4852-B9AD-9580BA5334F4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90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1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4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2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6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8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ED8EC-8B7E-4AFD-84D5-36AB645D898C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78B6F-EF32-4380-A827-BD44F14B0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2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dirty="0" smtClean="0"/>
              <a:t>continued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0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Carrying Capacity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idx="1"/>
          </p:nvPr>
        </p:nvSpPr>
        <p:spPr>
          <a:xfrm>
            <a:off x="838200" y="167932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</a:rPr>
              <a:t>Physical carrying capacity </a:t>
            </a:r>
            <a:r>
              <a:rPr lang="en-US" altLang="en-US" sz="3600" dirty="0"/>
              <a:t>= </a:t>
            </a:r>
            <a:r>
              <a:rPr lang="ja-JP" altLang="en-US" sz="3600" dirty="0"/>
              <a:t>“</a:t>
            </a:r>
            <a:r>
              <a:rPr lang="en-US" altLang="ja-JP" sz="3600" dirty="0"/>
              <a:t>packing density</a:t>
            </a:r>
            <a:r>
              <a:rPr lang="ja-JP" altLang="en-US" sz="3600" dirty="0"/>
              <a:t>”</a:t>
            </a:r>
            <a:r>
              <a:rPr lang="en-US" altLang="ja-JP" sz="3600" dirty="0"/>
              <a:t>, limited only by space and resources</a:t>
            </a:r>
          </a:p>
          <a:p>
            <a:pPr>
              <a:lnSpc>
                <a:spcPct val="90000"/>
              </a:lnSpc>
            </a:pPr>
            <a:endParaRPr lang="en-US" altLang="en-US" sz="3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</a:rPr>
              <a:t>Cultural carrying capacity </a:t>
            </a:r>
            <a:r>
              <a:rPr lang="en-US" altLang="en-US" sz="3600" dirty="0"/>
              <a:t>is always </a:t>
            </a:r>
            <a:r>
              <a:rPr lang="en-US" altLang="en-US" sz="3600" dirty="0" smtClean="0"/>
              <a:t>less – quality of life</a:t>
            </a:r>
            <a:endParaRPr lang="en-US" altLang="en-US" sz="3600" dirty="0"/>
          </a:p>
          <a:p>
            <a:pPr>
              <a:lnSpc>
                <a:spcPct val="90000"/>
              </a:lnSpc>
            </a:pPr>
            <a:endParaRPr lang="en-US" altLang="en-US" sz="3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dirty="0"/>
              <a:t>Still there is a large difference of opinion regarding how many people the earth can support.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dirty="0"/>
              <a:t>Accepted range for K is 10-20 billion people</a:t>
            </a:r>
          </a:p>
        </p:txBody>
      </p:sp>
    </p:spTree>
    <p:extLst>
      <p:ext uri="{BB962C8B-B14F-4D97-AF65-F5344CB8AC3E}">
        <p14:creationId xmlns:p14="http://schemas.microsoft.com/office/powerpoint/2010/main" val="334245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Demographic Transition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/>
              <a:t>Refers to the impact of economic development on birth and death rates. </a:t>
            </a:r>
          </a:p>
          <a:p>
            <a:pPr>
              <a:buFontTx/>
              <a:buNone/>
              <a:defRPr/>
            </a:pPr>
            <a:r>
              <a:rPr lang="en-US"/>
              <a:t>Responsible for the gradual reduction in pop growth rates during the late-20th century</a:t>
            </a:r>
          </a:p>
          <a:p>
            <a:pPr>
              <a:buFontTx/>
              <a:buNone/>
              <a:defRPr/>
            </a:pPr>
            <a:r>
              <a:rPr lang="en-US"/>
              <a:t>First noted by demographers for changes in 19th-century Europe, the DT is a critical shift in population growth and age structures that differentiate developed nations from developing nations</a:t>
            </a:r>
          </a:p>
        </p:txBody>
      </p:sp>
    </p:spTree>
    <p:extLst>
      <p:ext uri="{BB962C8B-B14F-4D97-AF65-F5344CB8AC3E}">
        <p14:creationId xmlns:p14="http://schemas.microsoft.com/office/powerpoint/2010/main" val="15788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emographic tran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22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5588" y="413900"/>
            <a:ext cx="8413542" cy="5682100"/>
          </a:xfrm>
          <a:prstGeom prst="rect">
            <a:avLst/>
          </a:prstGeom>
        </p:spPr>
      </p:pic>
      <p:sp>
        <p:nvSpPr>
          <p:cNvPr id="5" name="Text Box 1029"/>
          <p:cNvSpPr txBox="1">
            <a:spLocks noChangeArrowheads="1"/>
          </p:cNvSpPr>
          <p:nvPr/>
        </p:nvSpPr>
        <p:spPr bwMode="auto">
          <a:xfrm>
            <a:off x="1924817" y="2876443"/>
            <a:ext cx="1231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/>
              <a:t>Age</a:t>
            </a:r>
          </a:p>
        </p:txBody>
      </p:sp>
      <p:sp>
        <p:nvSpPr>
          <p:cNvPr id="6" name="Text Box 1030"/>
          <p:cNvSpPr txBox="1">
            <a:spLocks noChangeArrowheads="1"/>
          </p:cNvSpPr>
          <p:nvPr/>
        </p:nvSpPr>
        <p:spPr bwMode="auto">
          <a:xfrm>
            <a:off x="3728458" y="5314116"/>
            <a:ext cx="47350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 dirty="0"/>
              <a:t>Population in age class</a:t>
            </a:r>
          </a:p>
        </p:txBody>
      </p:sp>
      <p:sp>
        <p:nvSpPr>
          <p:cNvPr id="7" name="Line 1031"/>
          <p:cNvSpPr>
            <a:spLocks noChangeShapeType="1"/>
          </p:cNvSpPr>
          <p:nvPr/>
        </p:nvSpPr>
        <p:spPr bwMode="auto">
          <a:xfrm flipV="1">
            <a:off x="2742941" y="2338907"/>
            <a:ext cx="1" cy="16062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1032"/>
          <p:cNvSpPr>
            <a:spLocks noChangeShapeType="1"/>
          </p:cNvSpPr>
          <p:nvPr/>
        </p:nvSpPr>
        <p:spPr bwMode="auto">
          <a:xfrm flipV="1">
            <a:off x="7053796" y="5544949"/>
            <a:ext cx="1262689" cy="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1033"/>
          <p:cNvSpPr>
            <a:spLocks noChangeShapeType="1"/>
          </p:cNvSpPr>
          <p:nvPr/>
        </p:nvSpPr>
        <p:spPr bwMode="auto">
          <a:xfrm flipH="1" flipV="1">
            <a:off x="2630162" y="5544947"/>
            <a:ext cx="947017" cy="1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6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population pyramid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0" y="874644"/>
            <a:ext cx="11398679" cy="54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-146179" y="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</a:rPr>
              <a:t>Population and </a:t>
            </a:r>
            <a:r>
              <a:rPr lang="en-US" altLang="en-US" sz="3200" b="1" dirty="0" smtClean="0">
                <a:solidFill>
                  <a:schemeClr val="tx1"/>
                </a:solidFill>
              </a:rPr>
              <a:t>Consumption Exercise</a:t>
            </a:r>
            <a:endParaRPr lang="en-US" altLang="en-US" sz="3200" b="1" dirty="0">
              <a:solidFill>
                <a:schemeClr val="tx1"/>
              </a:solidFill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1839686" y="1175657"/>
            <a:ext cx="9829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Industrial Nations (First </a:t>
            </a:r>
            <a:r>
              <a:rPr lang="en-US" altLang="en-US" sz="3200" dirty="0" smtClean="0">
                <a:solidFill>
                  <a:schemeClr val="tx1"/>
                </a:solidFill>
              </a:rPr>
              <a:t>world – more developed)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schemeClr val="tx1"/>
                </a:solidFill>
              </a:rPr>
              <a:t>20% of population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schemeClr val="tx1"/>
                </a:solidFill>
              </a:rPr>
              <a:t>80% of </a:t>
            </a:r>
            <a:r>
              <a:rPr lang="en-US" altLang="en-US" sz="3200" i="1" dirty="0" smtClean="0">
                <a:solidFill>
                  <a:schemeClr val="tx1"/>
                </a:solidFill>
              </a:rPr>
              <a:t>consumption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sz="3200" i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chemeClr val="tx1"/>
                </a:solidFill>
              </a:rPr>
              <a:t>All </a:t>
            </a:r>
            <a:r>
              <a:rPr lang="en-US" altLang="en-US" sz="3200" dirty="0" smtClean="0">
                <a:solidFill>
                  <a:schemeClr val="tx1"/>
                </a:solidFill>
              </a:rPr>
              <a:t>others (Third world – less developed)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schemeClr val="tx1"/>
                </a:solidFill>
              </a:rPr>
              <a:t>80% of population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3200" i="1" dirty="0">
                <a:solidFill>
                  <a:schemeClr val="tx1"/>
                </a:solidFill>
              </a:rPr>
              <a:t>20% of consumption</a:t>
            </a:r>
          </a:p>
          <a:p>
            <a:pPr lvl="1">
              <a:spcBef>
                <a:spcPts val="1000"/>
              </a:spcBef>
              <a:buClrTx/>
            </a:pPr>
            <a:r>
              <a:rPr lang="en-US" altLang="en-US" sz="3200" dirty="0">
                <a:solidFill>
                  <a:schemeClr val="tx1"/>
                </a:solidFill>
              </a:rPr>
              <a:t>Given these rough estimates</a:t>
            </a:r>
            <a:r>
              <a:rPr lang="en-US" altLang="en-US" sz="48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321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-662473" y="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</a:rPr>
              <a:t>Calculate relative resource use.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1835020" y="1233196"/>
            <a:ext cx="913778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457200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ClrTx/>
            </a:pPr>
            <a:r>
              <a:rPr lang="en-US" altLang="en-US" sz="2800" b="1" dirty="0">
                <a:solidFill>
                  <a:schemeClr val="tx1"/>
                </a:solidFill>
              </a:rPr>
              <a:t>20% of population (in MDCs) 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uses </a:t>
            </a:r>
            <a:r>
              <a:rPr lang="en-US" altLang="en-US" sz="2800" b="1" dirty="0">
                <a:solidFill>
                  <a:schemeClr val="tx1"/>
                </a:solidFill>
              </a:rPr>
              <a:t>80% of resources.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  0.2 * R1 = 0.8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  R1 = 0.8 / 0.2 = 4</a:t>
            </a:r>
          </a:p>
          <a:p>
            <a:pPr lvl="1">
              <a:spcBef>
                <a:spcPts val="600"/>
              </a:spcBef>
              <a:buClrTx/>
            </a:pPr>
            <a:r>
              <a:rPr lang="en-US" altLang="en-US" sz="2800" dirty="0">
                <a:solidFill>
                  <a:srgbClr val="FFFF00"/>
                </a:solidFill>
              </a:rPr>
              <a:t>(We use about 4 times the average</a:t>
            </a:r>
            <a:r>
              <a:rPr lang="en-US" altLang="en-US" sz="2800" dirty="0" smtClean="0">
                <a:solidFill>
                  <a:srgbClr val="FFFF00"/>
                </a:solidFill>
              </a:rPr>
              <a:t>.)</a:t>
            </a:r>
          </a:p>
          <a:p>
            <a:pPr lvl="1">
              <a:spcBef>
                <a:spcPts val="600"/>
              </a:spcBef>
              <a:buClrTx/>
            </a:pPr>
            <a:endParaRPr lang="en-US" altLang="en-US" sz="2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ClrTx/>
            </a:pPr>
            <a:r>
              <a:rPr lang="en-US" altLang="en-US" sz="2800" b="1" dirty="0">
                <a:solidFill>
                  <a:schemeClr val="tx1"/>
                </a:solidFill>
              </a:rPr>
              <a:t>80% of population (in LDCs) use 20% of resources.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  0.8 * R2 = 0.2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    R2 = 0.2 / 0.8 = 0.25</a:t>
            </a:r>
          </a:p>
          <a:p>
            <a:pPr lvl="1">
              <a:spcBef>
                <a:spcPts val="600"/>
              </a:spcBef>
              <a:buClrTx/>
            </a:pPr>
            <a:r>
              <a:rPr lang="en-US" altLang="en-US" sz="2800" dirty="0">
                <a:solidFill>
                  <a:srgbClr val="FFFF00"/>
                </a:solidFill>
              </a:rPr>
              <a:t>(LDCs use about ¼ of the average.)</a:t>
            </a:r>
          </a:p>
        </p:txBody>
      </p:sp>
    </p:spTree>
    <p:extLst>
      <p:ext uri="{BB962C8B-B14F-4D97-AF65-F5344CB8AC3E}">
        <p14:creationId xmlns:p14="http://schemas.microsoft.com/office/powerpoint/2010/main" val="1560383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-444759" y="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838200" indent="-8366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</a:rPr>
              <a:t>What if the world consumed like us?</a:t>
            </a: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356049" y="965720"/>
            <a:ext cx="9144000" cy="544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ClrTx/>
            </a:pPr>
            <a:r>
              <a:rPr lang="en-US" altLang="en-US" sz="2800" dirty="0">
                <a:solidFill>
                  <a:schemeClr val="tx1"/>
                </a:solidFill>
              </a:rPr>
              <a:t>Today’s total consumption: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MDC consumption + LDC consumption = today’s use.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80% + 20% = 100%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MDC pop. * MDC per cap use +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20% * 4 times average + 80% * ¼ times average = 100%</a:t>
            </a:r>
          </a:p>
          <a:p>
            <a:pPr>
              <a:spcBef>
                <a:spcPts val="900"/>
              </a:spcBef>
              <a:buClrTx/>
            </a:pPr>
            <a:r>
              <a:rPr lang="en-US" altLang="en-US" sz="2800" dirty="0">
                <a:solidFill>
                  <a:srgbClr val="FF0000"/>
                </a:solidFill>
              </a:rPr>
              <a:t>Fully industrialized total consumption:</a:t>
            </a:r>
            <a:r>
              <a:rPr lang="en-US" altLang="en-US" sz="4000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100% * 4 = 400%   </a:t>
            </a:r>
            <a:r>
              <a:rPr lang="en-US" altLang="en-US" sz="2800" dirty="0" smtClean="0">
                <a:solidFill>
                  <a:schemeClr val="tx1"/>
                </a:solidFill>
              </a:rPr>
              <a:t>(!)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793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-1788368" y="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838200" indent="-8366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838200" algn="l"/>
                <a:tab pos="1752600" algn="l"/>
                <a:tab pos="2667000" algn="l"/>
                <a:tab pos="3581400" algn="l"/>
                <a:tab pos="4495800" algn="l"/>
                <a:tab pos="5410200" algn="l"/>
                <a:tab pos="6324600" algn="l"/>
                <a:tab pos="7239000" algn="l"/>
                <a:tab pos="8153400" algn="l"/>
                <a:tab pos="9067800" algn="l"/>
                <a:tab pos="9982200" algn="l"/>
                <a:tab pos="10896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</a:rPr>
              <a:t>Is this supportable?</a:t>
            </a: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1281404" y="1139891"/>
            <a:ext cx="91440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- We </a:t>
            </a:r>
            <a:r>
              <a:rPr lang="en-US" altLang="en-US" sz="2800" dirty="0">
                <a:solidFill>
                  <a:schemeClr val="tx1"/>
                </a:solidFill>
              </a:rPr>
              <a:t>would run out of oil approx. 4 times as fast.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- We </a:t>
            </a:r>
            <a:r>
              <a:rPr lang="en-US" altLang="en-US" sz="2800" dirty="0">
                <a:solidFill>
                  <a:schemeClr val="tx1"/>
                </a:solidFill>
              </a:rPr>
              <a:t>would have 4 * the demand for raw materials.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- We </a:t>
            </a:r>
            <a:r>
              <a:rPr lang="en-US" altLang="en-US" sz="2800" dirty="0">
                <a:solidFill>
                  <a:schemeClr val="tx1"/>
                </a:solidFill>
              </a:rPr>
              <a:t>would have 4 * the demand for steel and other industrial products</a:t>
            </a:r>
            <a:r>
              <a:rPr lang="en-US" alt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chemeClr val="tx1"/>
                </a:solidFill>
              </a:rPr>
              <a:t>The </a:t>
            </a:r>
            <a:r>
              <a:rPr lang="en-US" altLang="en-US" sz="2800" dirty="0">
                <a:solidFill>
                  <a:schemeClr val="tx1"/>
                </a:solidFill>
              </a:rPr>
              <a:t>third world would in theory eat a similar calorie and meat diet in this scenario.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They also would adopt our approach wholesale</a:t>
            </a:r>
            <a:r>
              <a:rPr lang="en-US" altLang="en-US" sz="36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chemeClr val="tx1"/>
                </a:solidFill>
              </a:rPr>
              <a:t>What if LDC population doubles? </a:t>
            </a:r>
            <a:endParaRPr lang="en-US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68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613" y="-325341"/>
            <a:ext cx="11930743" cy="1325563"/>
          </a:xfrm>
        </p:spPr>
        <p:txBody>
          <a:bodyPr/>
          <a:lstStyle/>
          <a:p>
            <a:r>
              <a:rPr lang="en-US" dirty="0"/>
              <a:t>World population map – based on 2000 census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5749797"/>
            <a:ext cx="10515600" cy="91845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Write down patterns you observe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2052" name="Picture 4" descr="Population Density | N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14" y="593109"/>
            <a:ext cx="10313372" cy="51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80296" y="638724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Neo.sci.gsfc.nasa.gov</a:t>
            </a:r>
          </a:p>
        </p:txBody>
      </p:sp>
    </p:spTree>
    <p:extLst>
      <p:ext uri="{BB962C8B-B14F-4D97-AF65-F5344CB8AC3E}">
        <p14:creationId xmlns:p14="http://schemas.microsoft.com/office/powerpoint/2010/main" val="48753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5041"/>
            <a:ext cx="10515600" cy="1325563"/>
          </a:xfrm>
        </p:spPr>
        <p:txBody>
          <a:bodyPr/>
          <a:lstStyle/>
          <a:p>
            <a:r>
              <a:rPr lang="en-US" dirty="0"/>
              <a:t>Population growth rates –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593" y="918450"/>
            <a:ext cx="11794594" cy="5909343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8625963" y="66273"/>
            <a:ext cx="3566037" cy="91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C000"/>
                </a:solidFill>
              </a:rPr>
              <a:t>Write down patterns you observe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09" y="1012923"/>
            <a:ext cx="10515600" cy="1325563"/>
          </a:xfrm>
        </p:spPr>
        <p:txBody>
          <a:bodyPr/>
          <a:lstStyle/>
          <a:p>
            <a:r>
              <a:rPr lang="en-US" dirty="0" smtClean="0"/>
              <a:t>Pair-share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418" y="2571750"/>
            <a:ext cx="3119438" cy="33480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Compare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What are differences between these two data sets?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What might explain the differences?</a:t>
            </a:r>
            <a:endParaRPr lang="en-US" dirty="0" smtClean="0">
              <a:solidFill>
                <a:srgbClr val="FFC000"/>
              </a:solidFill>
            </a:endParaRPr>
          </a:p>
        </p:txBody>
      </p:sp>
      <p:pic>
        <p:nvPicPr>
          <p:cNvPr id="4" name="Picture 4" descr="Population Density | NA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865" y="40585"/>
            <a:ext cx="6540478" cy="327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6199" y="3313206"/>
            <a:ext cx="6659810" cy="33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Factors affecting Growth Rate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25728"/>
            <a:ext cx="10515600" cy="4351338"/>
          </a:xfrm>
        </p:spPr>
        <p:txBody>
          <a:bodyPr>
            <a:noAutofit/>
          </a:bodyPr>
          <a:lstStyle/>
          <a:p>
            <a:pPr>
              <a:buFontTx/>
              <a:buNone/>
              <a:defRPr/>
            </a:pPr>
            <a:r>
              <a:rPr lang="en-US" sz="3600" dirty="0"/>
              <a:t>Growth rate = </a:t>
            </a:r>
            <a:r>
              <a:rPr lang="en-US" sz="3600" dirty="0">
                <a:solidFill>
                  <a:srgbClr val="FF0000"/>
                </a:solidFill>
              </a:rPr>
              <a:t>Birth Rate</a:t>
            </a:r>
            <a:r>
              <a:rPr lang="en-US" sz="3600" dirty="0"/>
              <a:t> - </a:t>
            </a:r>
            <a:r>
              <a:rPr lang="en-US" sz="3600" dirty="0">
                <a:solidFill>
                  <a:schemeClr val="accent2"/>
                </a:solidFill>
              </a:rPr>
              <a:t>Death Rate</a:t>
            </a:r>
          </a:p>
          <a:p>
            <a:pPr>
              <a:buFontTx/>
              <a:buNone/>
              <a:defRPr/>
            </a:pPr>
            <a:r>
              <a:rPr lang="en-US" sz="3600" dirty="0"/>
              <a:t>		  1.1%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=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>
                <a:solidFill>
                  <a:srgbClr val="FF0000"/>
                </a:solidFill>
              </a:rPr>
              <a:t>1.9%</a:t>
            </a:r>
            <a:r>
              <a:rPr lang="en-US" sz="3600" dirty="0">
                <a:solidFill>
                  <a:schemeClr val="accent2"/>
                </a:solidFill>
              </a:rPr>
              <a:t> </a:t>
            </a:r>
            <a:r>
              <a:rPr lang="en-US" sz="3600" dirty="0"/>
              <a:t>-</a:t>
            </a:r>
            <a:r>
              <a:rPr lang="en-US" sz="3600" dirty="0">
                <a:solidFill>
                  <a:schemeClr val="accent2"/>
                </a:solidFill>
              </a:rPr>
              <a:t> 0.8%  </a:t>
            </a:r>
            <a:r>
              <a:rPr lang="en-US" sz="3600" dirty="0"/>
              <a:t>(as of 2012)</a:t>
            </a:r>
          </a:p>
          <a:p>
            <a:pPr>
              <a:buFontTx/>
              <a:buNone/>
              <a:defRPr/>
            </a:pPr>
            <a:endParaRPr lang="en-US" sz="3600" dirty="0" smtClean="0"/>
          </a:p>
          <a:p>
            <a:pPr>
              <a:buNone/>
              <a:defRPr/>
            </a:pPr>
            <a:r>
              <a:rPr lang="en-US" sz="3600" i="1" dirty="0" smtClean="0"/>
              <a:t>Death </a:t>
            </a:r>
            <a:r>
              <a:rPr lang="en-US" sz="3600" i="1" dirty="0"/>
              <a:t>rates have </a:t>
            </a:r>
            <a:r>
              <a:rPr lang="en-US" sz="3600" i="1" dirty="0" smtClean="0"/>
              <a:t>largely stabilized globally...</a:t>
            </a:r>
            <a:endParaRPr lang="en-US" sz="3600" i="1" dirty="0"/>
          </a:p>
          <a:p>
            <a:pPr>
              <a:buFontTx/>
              <a:buNone/>
              <a:defRPr/>
            </a:pPr>
            <a:endParaRPr lang="en-US" sz="3600" dirty="0"/>
          </a:p>
          <a:p>
            <a:pPr>
              <a:buFontTx/>
              <a:buNone/>
              <a:defRPr/>
            </a:pPr>
            <a:r>
              <a:rPr lang="en-US" sz="3600" dirty="0" smtClean="0"/>
              <a:t>So… </a:t>
            </a:r>
            <a:r>
              <a:rPr lang="en-US" sz="3600" dirty="0">
                <a:solidFill>
                  <a:srgbClr val="FF0000"/>
                </a:solidFill>
              </a:rPr>
              <a:t>Birth Rate</a:t>
            </a:r>
            <a:r>
              <a:rPr lang="en-US" sz="3600" dirty="0"/>
              <a:t> is the most important </a:t>
            </a:r>
            <a:r>
              <a:rPr lang="en-US" sz="3600" dirty="0" smtClean="0"/>
              <a:t>contributor to population growth </a:t>
            </a:r>
          </a:p>
          <a:p>
            <a:pPr>
              <a:buFontTx/>
              <a:buNone/>
              <a:defRPr/>
            </a:pPr>
            <a:r>
              <a:rPr lang="en-US" sz="3200" i="1" dirty="0" smtClean="0"/>
              <a:t>specifically </a:t>
            </a:r>
            <a:r>
              <a:rPr lang="en-US" sz="3200" i="1" dirty="0"/>
              <a:t>the Fertility Rate </a:t>
            </a:r>
            <a:r>
              <a:rPr lang="en-US" sz="3200" i="1" dirty="0" smtClean="0"/>
              <a:t>(average #children per woman</a:t>
            </a:r>
            <a:r>
              <a:rPr lang="en-US" sz="3200" i="1" dirty="0"/>
              <a:t>)</a:t>
            </a:r>
          </a:p>
          <a:p>
            <a:pPr>
              <a:buFontTx/>
              <a:buNone/>
              <a:defRPr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64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Factors affecting Birth Rate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sz="3600" dirty="0"/>
              <a:t>Varies inversely with industrialization</a:t>
            </a:r>
          </a:p>
          <a:p>
            <a:pPr>
              <a:buFontTx/>
              <a:buNone/>
              <a:defRPr/>
            </a:pPr>
            <a:r>
              <a:rPr lang="en-US" sz="3600" dirty="0"/>
              <a:t>Global BR = 1.9% </a:t>
            </a:r>
            <a:r>
              <a:rPr lang="en-US" sz="3600" dirty="0">
                <a:solidFill>
                  <a:srgbClr val="FFFF00"/>
                </a:solidFill>
              </a:rPr>
              <a:t>(higher in developing countries</a:t>
            </a:r>
            <a:r>
              <a:rPr lang="en-US" sz="3600" dirty="0" smtClean="0">
                <a:solidFill>
                  <a:srgbClr val="FFFF00"/>
                </a:solidFill>
              </a:rPr>
              <a:t>)</a:t>
            </a:r>
            <a:endParaRPr lang="en-US" sz="3600" dirty="0">
              <a:solidFill>
                <a:srgbClr val="FFFF00"/>
              </a:solidFill>
            </a:endParaRPr>
          </a:p>
          <a:p>
            <a:pPr>
              <a:buFontTx/>
              <a:buNone/>
              <a:defRPr/>
            </a:pPr>
            <a:endParaRPr lang="en-US" sz="3600" dirty="0"/>
          </a:p>
          <a:p>
            <a:pPr>
              <a:buFontTx/>
              <a:buNone/>
              <a:defRPr/>
            </a:pPr>
            <a:r>
              <a:rPr lang="en-US" sz="3600" dirty="0"/>
              <a:t>Lessons on population control from Thailand, South Korea, Japan, India, and China:</a:t>
            </a:r>
          </a:p>
          <a:p>
            <a:pPr lvl="1">
              <a:defRPr/>
            </a:pPr>
            <a:r>
              <a:rPr lang="en-US" sz="3200" dirty="0"/>
              <a:t>Invest in Family Planning</a:t>
            </a:r>
          </a:p>
          <a:p>
            <a:pPr lvl="1">
              <a:defRPr/>
            </a:pPr>
            <a:r>
              <a:rPr lang="en-US" sz="3200" dirty="0"/>
              <a:t>Reduce poverty</a:t>
            </a:r>
          </a:p>
          <a:p>
            <a:pPr lvl="1">
              <a:defRPr/>
            </a:pPr>
            <a:r>
              <a:rPr lang="en-US" sz="3200" dirty="0"/>
              <a:t>Elevate the status of women </a:t>
            </a:r>
          </a:p>
        </p:txBody>
      </p:sp>
    </p:spTree>
    <p:extLst>
      <p:ext uri="{BB962C8B-B14F-4D97-AF65-F5344CB8AC3E}">
        <p14:creationId xmlns:p14="http://schemas.microsoft.com/office/powerpoint/2010/main" val="374036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Factors affecting Death Rate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3600" dirty="0"/>
              <a:t>Global DR = 0.8% </a:t>
            </a:r>
            <a:r>
              <a:rPr lang="en-US" sz="3600" dirty="0">
                <a:solidFill>
                  <a:srgbClr val="FFFF00"/>
                </a:solidFill>
              </a:rPr>
              <a:t>(equal between developing and developed countries)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3600" dirty="0"/>
              <a:t>Low death rates due to: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3200" dirty="0" smtClean="0"/>
              <a:t>medical treatments</a:t>
            </a:r>
            <a:endParaRPr lang="en-US" sz="3200" dirty="0"/>
          </a:p>
          <a:p>
            <a:pPr lvl="1">
              <a:lnSpc>
                <a:spcPct val="90000"/>
              </a:lnSpc>
              <a:defRPr/>
            </a:pPr>
            <a:r>
              <a:rPr lang="en-US" sz="3200" dirty="0"/>
              <a:t>better food </a:t>
            </a:r>
            <a:r>
              <a:rPr lang="en-US" sz="3200" dirty="0" smtClean="0"/>
              <a:t>availability </a:t>
            </a:r>
            <a:r>
              <a:rPr lang="en-US" sz="3200" dirty="0"/>
              <a:t>and </a:t>
            </a:r>
            <a:r>
              <a:rPr lang="en-US" sz="3200" dirty="0" smtClean="0"/>
              <a:t>nutrition</a:t>
            </a:r>
            <a:endParaRPr lang="en-US" sz="3200" dirty="0"/>
          </a:p>
          <a:p>
            <a:pPr lvl="1">
              <a:lnSpc>
                <a:spcPct val="90000"/>
              </a:lnSpc>
              <a:defRPr/>
            </a:pPr>
            <a:r>
              <a:rPr lang="en-US" sz="3200" dirty="0"/>
              <a:t>improvements in </a:t>
            </a:r>
            <a:r>
              <a:rPr lang="en-US" sz="3200" dirty="0" smtClean="0"/>
              <a:t>sanitation </a:t>
            </a:r>
            <a:endParaRPr lang="en-US" sz="3200" dirty="0"/>
          </a:p>
          <a:p>
            <a:pPr lvl="1">
              <a:lnSpc>
                <a:spcPct val="90000"/>
              </a:lnSpc>
              <a:defRPr/>
            </a:pPr>
            <a:r>
              <a:rPr lang="en-US" sz="3200" dirty="0"/>
              <a:t>access to clean </a:t>
            </a:r>
            <a:r>
              <a:rPr lang="en-US" sz="3200" dirty="0" smtClean="0"/>
              <a:t>water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533707"/>
            <a:ext cx="10515600" cy="643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solidFill>
                  <a:srgbClr val="FF0000"/>
                </a:solidFill>
              </a:rPr>
              <a:t>Lower DR is the main reason for the global population increase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255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3707"/>
            <a:ext cx="10515600" cy="643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Lower DR is the main reason for the global population increase</a:t>
            </a:r>
          </a:p>
          <a:p>
            <a:endParaRPr lang="en-US" sz="3600" dirty="0"/>
          </a:p>
        </p:txBody>
      </p:sp>
      <p:grpSp>
        <p:nvGrpSpPr>
          <p:cNvPr id="4" name="Group 3"/>
          <p:cNvGrpSpPr/>
          <p:nvPr/>
        </p:nvGrpSpPr>
        <p:grpSpPr>
          <a:xfrm>
            <a:off x="2048025" y="255237"/>
            <a:ext cx="8049302" cy="5168583"/>
            <a:chOff x="-4563169" y="3273552"/>
            <a:chExt cx="4563169" cy="2871216"/>
          </a:xfrm>
        </p:grpSpPr>
        <p:sp>
          <p:nvSpPr>
            <p:cNvPr id="5" name="Rectangle 4"/>
            <p:cNvSpPr/>
            <p:nvPr/>
          </p:nvSpPr>
          <p:spPr>
            <a:xfrm>
              <a:off x="-4563169" y="3273552"/>
              <a:ext cx="4563169" cy="28712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http://www.foresightguide.com/wp-content/uploads/2015/06/image11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281835" y="3528060"/>
              <a:ext cx="4000500" cy="236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 rot="16200000">
            <a:off x="573807" y="2608695"/>
            <a:ext cx="3410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World population, billions</a:t>
            </a:r>
          </a:p>
        </p:txBody>
      </p:sp>
    </p:spTree>
    <p:extLst>
      <p:ext uri="{BB962C8B-B14F-4D97-AF65-F5344CB8AC3E}">
        <p14:creationId xmlns:p14="http://schemas.microsoft.com/office/powerpoint/2010/main" val="7208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Carrying Capacity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idx="1"/>
          </p:nvPr>
        </p:nvSpPr>
        <p:spPr>
          <a:xfrm>
            <a:off x="838199" y="1595438"/>
            <a:ext cx="10977563" cy="4632325"/>
          </a:xfrm>
        </p:spPr>
        <p:txBody>
          <a:bodyPr>
            <a:normAutofit/>
          </a:bodyPr>
          <a:lstStyle/>
          <a:p>
            <a:pPr>
              <a:buFontTx/>
              <a:buNone/>
              <a:defRPr/>
            </a:pPr>
            <a:r>
              <a:rPr lang="en-US" sz="3200" dirty="0"/>
              <a:t>At the heart of this issue is the concept of Carrying Capacity (K) </a:t>
            </a:r>
          </a:p>
          <a:p>
            <a:pPr lvl="1">
              <a:defRPr/>
            </a:pPr>
            <a:r>
              <a:rPr lang="en-US" sz="2800" dirty="0"/>
              <a:t>the maximum number of individuals that the environmental resources of a given region can support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lvl="1" indent="0">
              <a:buNone/>
              <a:defRPr/>
            </a:pPr>
            <a:endParaRPr lang="en-US" sz="2800" dirty="0"/>
          </a:p>
          <a:p>
            <a:pPr marL="457200" lvl="1" indent="0">
              <a:buNone/>
              <a:defRPr/>
            </a:pPr>
            <a:r>
              <a:rPr lang="en-US" sz="2800" dirty="0" smtClean="0">
                <a:solidFill>
                  <a:srgbClr val="FFC000"/>
                </a:solidFill>
              </a:rPr>
              <a:t>Do you think we will reach a carrying capacity?</a:t>
            </a:r>
          </a:p>
          <a:p>
            <a:pPr marL="457200" lvl="1" indent="0">
              <a:buNone/>
              <a:defRPr/>
            </a:pPr>
            <a:endParaRPr lang="en-US" sz="2800" dirty="0"/>
          </a:p>
          <a:p>
            <a:pPr>
              <a:buFontTx/>
              <a:buNone/>
              <a:defRPr/>
            </a:pPr>
            <a:r>
              <a:rPr lang="en-US" sz="3200" dirty="0"/>
              <a:t>Population growth and Carrying Capacity co-evolve.</a:t>
            </a:r>
          </a:p>
          <a:p>
            <a:pPr lvl="1">
              <a:defRPr/>
            </a:pPr>
            <a:r>
              <a:rPr lang="en-US" sz="2800" dirty="0"/>
              <a:t>Factors: Technology, social, political, economic institutions, physical &amp; ecological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629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728</Words>
  <Application>Microsoft Office PowerPoint</Application>
  <PresentationFormat>Widescreen</PresentationFormat>
  <Paragraphs>114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ＭＳ Ｐゴシック</vt:lpstr>
      <vt:lpstr>SimSun</vt:lpstr>
      <vt:lpstr>游ゴシック</vt:lpstr>
      <vt:lpstr>Arial</vt:lpstr>
      <vt:lpstr>Calibri</vt:lpstr>
      <vt:lpstr>Calibri Light</vt:lpstr>
      <vt:lpstr>Times New Roman</vt:lpstr>
      <vt:lpstr>Office Theme</vt:lpstr>
      <vt:lpstr>Population continued</vt:lpstr>
      <vt:lpstr>World population map – based on 2000 census data</vt:lpstr>
      <vt:lpstr>Population growth rates – by country</vt:lpstr>
      <vt:lpstr>Pair-share</vt:lpstr>
      <vt:lpstr>Factors affecting Growth Rate</vt:lpstr>
      <vt:lpstr>Factors affecting Birth Rate</vt:lpstr>
      <vt:lpstr>Factors affecting Death Rate</vt:lpstr>
      <vt:lpstr>PowerPoint Presentation</vt:lpstr>
      <vt:lpstr>Carrying Capacity</vt:lpstr>
      <vt:lpstr>Carrying Capacity</vt:lpstr>
      <vt:lpstr>Demographic 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Mary Katherine Fidler</cp:lastModifiedBy>
  <cp:revision>14</cp:revision>
  <dcterms:created xsi:type="dcterms:W3CDTF">2018-01-12T19:09:08Z</dcterms:created>
  <dcterms:modified xsi:type="dcterms:W3CDTF">2018-08-29T15:07:10Z</dcterms:modified>
</cp:coreProperties>
</file>