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70" r:id="rId3"/>
    <p:sldId id="271" r:id="rId4"/>
    <p:sldId id="257" r:id="rId5"/>
    <p:sldId id="272" r:id="rId6"/>
    <p:sldId id="273" r:id="rId7"/>
    <p:sldId id="258" r:id="rId8"/>
    <p:sldId id="259" r:id="rId9"/>
    <p:sldId id="260" r:id="rId10"/>
    <p:sldId id="261" r:id="rId11"/>
    <p:sldId id="262" r:id="rId12"/>
    <p:sldId id="263" r:id="rId13"/>
    <p:sldId id="264" r:id="rId14"/>
    <p:sldId id="265" r:id="rId15"/>
    <p:sldId id="266" r:id="rId16"/>
    <p:sldId id="267"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3" autoAdjust="0"/>
    <p:restoredTop sz="78315" autoAdjust="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0FCB5-DF40-46DD-8A86-98F4F0445A32}"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A6118-CEA9-409A-B104-6493A033FD9B}" type="slidenum">
              <a:rPr lang="en-US" smtClean="0"/>
              <a:t>‹#›</a:t>
            </a:fld>
            <a:endParaRPr lang="en-US"/>
          </a:p>
        </p:txBody>
      </p:sp>
    </p:spTree>
    <p:extLst>
      <p:ext uri="{BB962C8B-B14F-4D97-AF65-F5344CB8AC3E}">
        <p14:creationId xmlns:p14="http://schemas.microsoft.com/office/powerpoint/2010/main" val="1422590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map examples:</a:t>
            </a:r>
          </a:p>
          <a:p>
            <a:r>
              <a:rPr lang="en-US" dirty="0" smtClean="0"/>
              <a:t>Tellurium and solar cells – </a:t>
            </a:r>
          </a:p>
          <a:p>
            <a:r>
              <a:rPr lang="en-US" sz="1200" b="0" i="0" kern="1200" dirty="0" smtClean="0">
                <a:solidFill>
                  <a:schemeClr val="tx1"/>
                </a:solidFill>
                <a:effectLst/>
                <a:latin typeface="+mn-lt"/>
                <a:ea typeface="+mn-ea"/>
                <a:cs typeface="+mn-cs"/>
              </a:rPr>
              <a:t>Tellurium bonds with metals (such as gold, copper, etc.) to make telluride minerals. Tellurium is most often mined by processing the electrolyte </a:t>
            </a:r>
            <a:r>
              <a:rPr lang="en-US" sz="1200" b="0" i="0" kern="1200" dirty="0" err="1" smtClean="0">
                <a:solidFill>
                  <a:schemeClr val="tx1"/>
                </a:solidFill>
                <a:effectLst/>
                <a:latin typeface="+mn-lt"/>
                <a:ea typeface="+mn-ea"/>
                <a:cs typeface="+mn-cs"/>
              </a:rPr>
              <a:t>sludges</a:t>
            </a:r>
            <a:r>
              <a:rPr lang="en-US" sz="1200" b="0" i="0" kern="1200" dirty="0" smtClean="0">
                <a:solidFill>
                  <a:schemeClr val="tx1"/>
                </a:solidFill>
                <a:effectLst/>
                <a:latin typeface="+mn-lt"/>
                <a:ea typeface="+mn-ea"/>
                <a:cs typeface="+mn-cs"/>
              </a:rPr>
              <a:t> from copper mining. Since 2000, tellurium prices have fluctuated dramatically but not as a result of mining; the amount of mining has mostly stayed the same.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recent years, thin films that use the element tellurium (</a:t>
            </a:r>
            <a:r>
              <a:rPr lang="en-US" sz="1200" b="0" i="0" kern="1200" dirty="0" err="1" smtClean="0">
                <a:solidFill>
                  <a:schemeClr val="tx1"/>
                </a:solidFill>
                <a:effectLst/>
                <a:latin typeface="+mn-lt"/>
                <a:ea typeface="+mn-ea"/>
                <a:cs typeface="+mn-cs"/>
              </a:rPr>
              <a:t>Te</a:t>
            </a:r>
            <a:r>
              <a:rPr lang="en-US" sz="1200" b="0" i="0" kern="1200" dirty="0" smtClean="0">
                <a:solidFill>
                  <a:schemeClr val="tx1"/>
                </a:solidFill>
                <a:effectLst/>
                <a:latin typeface="+mn-lt"/>
                <a:ea typeface="+mn-ea"/>
                <a:cs typeface="+mn-cs"/>
              </a:rPr>
              <a:t>) have become desirable as solar cells. This new technology resulted in an increase in demand for this metal. As a result, the price of </a:t>
            </a:r>
            <a:r>
              <a:rPr lang="en-US" sz="1200" b="0" i="0" kern="1200" dirty="0" err="1" smtClean="0">
                <a:solidFill>
                  <a:schemeClr val="tx1"/>
                </a:solidFill>
                <a:effectLst/>
                <a:latin typeface="+mn-lt"/>
                <a:ea typeface="+mn-ea"/>
                <a:cs typeface="+mn-cs"/>
              </a:rPr>
              <a:t>Te</a:t>
            </a:r>
            <a:r>
              <a:rPr lang="en-US" sz="1200" b="0" i="0" kern="1200" dirty="0" smtClean="0">
                <a:solidFill>
                  <a:schemeClr val="tx1"/>
                </a:solidFill>
                <a:effectLst/>
                <a:latin typeface="+mn-lt"/>
                <a:ea typeface="+mn-ea"/>
                <a:cs typeface="+mn-cs"/>
              </a:rPr>
              <a:t> also increased. These three factors are highlighted in the Unit 2 concept map shown here: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increased price should prompt an increase in production, but instead demand was met with existing supplies of tellurium. Companies did explore options of opening new mines but did not open any.</a:t>
            </a:r>
          </a:p>
          <a:p>
            <a:r>
              <a:rPr lang="en-US" sz="1200" b="0" i="0" kern="1200" dirty="0" smtClean="0">
                <a:solidFill>
                  <a:schemeClr val="tx1"/>
                </a:solidFill>
                <a:effectLst/>
                <a:latin typeface="+mn-lt"/>
                <a:ea typeface="+mn-ea"/>
                <a:cs typeface="+mn-cs"/>
              </a:rPr>
              <a:t>Tellurium is also used in metallurgy (to make alloys). Once tellurium's price spiked, metallurgists sought replacement metals. This decreased demand slightly, although demand from solar manufacturers continued to rise. This new set of factors is highlighted in the Unit 2 concept map here: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2010, the demand for solar cells dropped (as the consumers who wanted solar panels had purchased them already). Solar energy companies cut production or went out of business. Because the demand by solar energy companies dropped, tellurium's price fell as well.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Cobalt wars in the Congo</a:t>
            </a:r>
          </a:p>
          <a:p>
            <a:r>
              <a:rPr lang="en-US" sz="1200" b="0" i="0" kern="1200" dirty="0" smtClean="0">
                <a:solidFill>
                  <a:schemeClr val="tx1"/>
                </a:solidFill>
                <a:effectLst/>
                <a:latin typeface="+mn-lt"/>
                <a:ea typeface="+mn-ea"/>
                <a:cs typeface="+mn-cs"/>
              </a:rPr>
              <a:t>The United States is the world's largest consumer of cobalt, but we do not mine any cobalt in this country (we do produce some cobalt by recycling). Cobalt is considered a critical metal and is included in the National Defense Stockpile, "to ensure an adequate supply for military, industrial, and essential civilian needs during a national emergency." (USGS)</a:t>
            </a:r>
          </a:p>
          <a:p>
            <a:endParaRPr lang="en-US" dirty="0"/>
          </a:p>
        </p:txBody>
      </p:sp>
      <p:sp>
        <p:nvSpPr>
          <p:cNvPr id="4" name="Slide Number Placeholder 3"/>
          <p:cNvSpPr>
            <a:spLocks noGrp="1"/>
          </p:cNvSpPr>
          <p:nvPr>
            <p:ph type="sldNum" sz="quarter" idx="10"/>
          </p:nvPr>
        </p:nvSpPr>
        <p:spPr/>
        <p:txBody>
          <a:bodyPr/>
          <a:lstStyle/>
          <a:p>
            <a:fld id="{F32A6118-CEA9-409A-B104-6493A033FD9B}" type="slidenum">
              <a:rPr lang="en-US" smtClean="0"/>
              <a:t>3</a:t>
            </a:fld>
            <a:endParaRPr lang="en-US"/>
          </a:p>
        </p:txBody>
      </p:sp>
    </p:spTree>
    <p:extLst>
      <p:ext uri="{BB962C8B-B14F-4D97-AF65-F5344CB8AC3E}">
        <p14:creationId xmlns:p14="http://schemas.microsoft.com/office/powerpoint/2010/main" val="200588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Cobalt wars in the Congo</a:t>
            </a:r>
          </a:p>
          <a:p>
            <a:r>
              <a:rPr lang="en-US" sz="1200" b="0" i="0" kern="1200" dirty="0" smtClean="0">
                <a:solidFill>
                  <a:schemeClr val="tx1"/>
                </a:solidFill>
                <a:effectLst/>
                <a:latin typeface="+mn-lt"/>
                <a:ea typeface="+mn-ea"/>
                <a:cs typeface="+mn-cs"/>
              </a:rPr>
              <a:t>The United States is the world's largest consumer of cobalt, but we do not mine any cobalt in this country (we do produce some cobalt by recycling). Cobalt is considered a critical metal and is included in the National Defense Stockpile, "to ensure an adequate supply for military, industrial, and essential civilian needs during a national emergency." (USGS)</a:t>
            </a:r>
          </a:p>
          <a:p>
            <a:endParaRPr lang="en-US" dirty="0" smtClean="0"/>
          </a:p>
          <a:p>
            <a:r>
              <a:rPr lang="en-US" sz="1200" b="0" i="0" kern="1200" dirty="0" smtClean="0">
                <a:solidFill>
                  <a:schemeClr val="tx1"/>
                </a:solidFill>
                <a:effectLst/>
                <a:latin typeface="+mn-lt"/>
                <a:ea typeface="+mn-ea"/>
                <a:cs typeface="+mn-cs"/>
              </a:rPr>
              <a:t>The graph of cobalt price shows a huge spike in the 1970s (in 1998 dollars). The price of cobalt soared primarily because of a supply shortage. In the 1970s, most cobalt was produced in Zaire (now the Democratic Republic of Congo; Congo is again the main world producer of cobalt). Cobalt is produced as a byproduct of copper mining in the region of Shaba. Mining was interrupted in 1977 when separatists invaded Shaba and this supply disruption caused the spike in global cobalt prices (and, sadly, the uprising also killed more than 800 people).</a:t>
            </a:r>
          </a:p>
          <a:p>
            <a:r>
              <a:rPr lang="en-US" sz="1200" b="0" i="0" kern="1200" dirty="0" smtClean="0">
                <a:solidFill>
                  <a:schemeClr val="tx1"/>
                </a:solidFill>
                <a:effectLst/>
                <a:latin typeface="+mn-lt"/>
                <a:ea typeface="+mn-ea"/>
                <a:cs typeface="+mn-cs"/>
              </a:rPr>
              <a:t>Before the price of cobalt spiked in the late 1970s, samarium-cobalt magnets were used to make sound in speakers and phones, and used in electric motors. But increasing cobalt prices made these magnets less attractive. While researching new (and ideally cheaper) technology, engineers at General Motors and Sumitomo Special Metals invented neodymium magnets, made of </a:t>
            </a:r>
            <a:r>
              <a:rPr lang="en-US" sz="1200" b="0" i="0" kern="1200" dirty="0" err="1" smtClean="0">
                <a:solidFill>
                  <a:schemeClr val="tx1"/>
                </a:solidFill>
                <a:effectLst/>
                <a:latin typeface="+mn-lt"/>
                <a:ea typeface="+mn-ea"/>
                <a:cs typeface="+mn-cs"/>
              </a:rPr>
              <a:t>neodynium</a:t>
            </a:r>
            <a:r>
              <a:rPr lang="en-US" sz="1200" b="0" i="0" kern="1200" dirty="0" smtClean="0">
                <a:solidFill>
                  <a:schemeClr val="tx1"/>
                </a:solidFill>
                <a:effectLst/>
                <a:latin typeface="+mn-lt"/>
                <a:ea typeface="+mn-ea"/>
                <a:cs typeface="+mn-cs"/>
              </a:rPr>
              <a:t> (a rare-earth element), iron, and boron. These are now the main magnet used for electronics and motor technology. The supply-driven price hike led to development of substitute materials (and new technology), as shown by highlighted sections of the concept map.</a:t>
            </a:r>
          </a:p>
          <a:p>
            <a:r>
              <a:rPr lang="en-US" sz="1200" b="0" i="0" kern="1200" dirty="0" smtClean="0">
                <a:solidFill>
                  <a:schemeClr val="tx1"/>
                </a:solidFill>
                <a:effectLst/>
                <a:latin typeface="+mn-lt"/>
                <a:ea typeface="+mn-ea"/>
                <a:cs typeface="+mn-cs"/>
              </a:rPr>
              <a:t>In the late 1970s, the president of Zaire, Mobuto </a:t>
            </a:r>
            <a:r>
              <a:rPr lang="en-US" sz="1200" b="0" i="0" kern="1200" dirty="0" err="1" smtClean="0">
                <a:solidFill>
                  <a:schemeClr val="tx1"/>
                </a:solidFill>
                <a:effectLst/>
                <a:latin typeface="+mn-lt"/>
                <a:ea typeface="+mn-ea"/>
                <a:cs typeface="+mn-cs"/>
              </a:rPr>
              <a:t>Sese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Seko</a:t>
            </a:r>
            <a:r>
              <a:rPr lang="en-US" sz="1200" b="0" i="0" kern="1200" dirty="0" smtClean="0">
                <a:solidFill>
                  <a:schemeClr val="tx1"/>
                </a:solidFill>
                <a:effectLst/>
                <a:latin typeface="+mn-lt"/>
                <a:ea typeface="+mn-ea"/>
                <a:cs typeface="+mn-cs"/>
              </a:rPr>
              <a:t>, nationalized the mining industry. The state-run company </a:t>
            </a:r>
            <a:r>
              <a:rPr lang="en-US" sz="1200" b="0" i="0" kern="1200" dirty="0" err="1" smtClean="0">
                <a:solidFill>
                  <a:schemeClr val="tx1"/>
                </a:solidFill>
                <a:effectLst/>
                <a:latin typeface="+mn-lt"/>
                <a:ea typeface="+mn-ea"/>
                <a:cs typeface="+mn-cs"/>
              </a:rPr>
              <a:t>Gecamines</a:t>
            </a:r>
            <a:r>
              <a:rPr lang="en-US" sz="1200" b="0" i="0" kern="1200" dirty="0" smtClean="0">
                <a:solidFill>
                  <a:schemeClr val="tx1"/>
                </a:solidFill>
                <a:effectLst/>
                <a:latin typeface="+mn-lt"/>
                <a:ea typeface="+mn-ea"/>
                <a:cs typeface="+mn-cs"/>
              </a:rPr>
              <a:t> was a huge cobalt (and copper) producer but had allowed their equipment to age. In the 1980s, the company requested, and was granted, loans from the World Bank, the African Development Bank, and the European Community. But before this money could be spent on updated mining and processing equipment, the loans were withdrawn when the lending agencies found that </a:t>
            </a:r>
            <a:r>
              <a:rPr lang="en-US" sz="1200" b="0" i="0" kern="1200" dirty="0" err="1" smtClean="0">
                <a:solidFill>
                  <a:schemeClr val="tx1"/>
                </a:solidFill>
                <a:effectLst/>
                <a:latin typeface="+mn-lt"/>
                <a:ea typeface="+mn-ea"/>
                <a:cs typeface="+mn-cs"/>
              </a:rPr>
              <a:t>Gecamines</a:t>
            </a:r>
            <a:r>
              <a:rPr lang="en-US" sz="1200" b="0" i="0" kern="1200" dirty="0" smtClean="0">
                <a:solidFill>
                  <a:schemeClr val="tx1"/>
                </a:solidFill>
                <a:effectLst/>
                <a:latin typeface="+mn-lt"/>
                <a:ea typeface="+mn-ea"/>
                <a:cs typeface="+mn-cs"/>
              </a:rPr>
              <a:t> revenue was being used to pay soldiers and build railroads.</a:t>
            </a:r>
          </a:p>
          <a:p>
            <a:r>
              <a:rPr lang="en-US" sz="1200" b="0" i="0" kern="1200" dirty="0" smtClean="0">
                <a:solidFill>
                  <a:schemeClr val="tx1"/>
                </a:solidFill>
                <a:effectLst/>
                <a:latin typeface="+mn-lt"/>
                <a:ea typeface="+mn-ea"/>
                <a:cs typeface="+mn-cs"/>
              </a:rPr>
              <a:t>Even as the mining infrastructure crumbled, the industry still provided more than 75% of the country's wealth. However, in the 1980s, the international community withdrew support of the Mobuto government. The government could not pay the promised salaries to its soldiers, and they revolted in 1991. Four days of protests and riots centered at the </a:t>
            </a:r>
            <a:r>
              <a:rPr lang="en-US" sz="1200" b="0" i="0" kern="1200" dirty="0" err="1" smtClean="0">
                <a:solidFill>
                  <a:schemeClr val="tx1"/>
                </a:solidFill>
                <a:effectLst/>
                <a:latin typeface="+mn-lt"/>
                <a:ea typeface="+mn-ea"/>
                <a:cs typeface="+mn-cs"/>
              </a:rPr>
              <a:t>Gecamines</a:t>
            </a:r>
            <a:r>
              <a:rPr lang="en-US" sz="1200" b="0" i="0" kern="1200" dirty="0" smtClean="0">
                <a:solidFill>
                  <a:schemeClr val="tx1"/>
                </a:solidFill>
                <a:effectLst/>
                <a:latin typeface="+mn-lt"/>
                <a:ea typeface="+mn-ea"/>
                <a:cs typeface="+mn-cs"/>
              </a:rPr>
              <a:t> mining operations shut the mines. Striking workers burned mining equipment (even destroying newer, state-of-the-art equipment at one mine); more than 30 people died.</a:t>
            </a:r>
          </a:p>
          <a:p>
            <a:endParaRPr lang="en-US" dirty="0" smtClean="0"/>
          </a:p>
          <a:p>
            <a:r>
              <a:rPr lang="en-US" sz="1200" b="0" i="0" kern="1200" dirty="0" smtClean="0">
                <a:solidFill>
                  <a:schemeClr val="tx1"/>
                </a:solidFill>
                <a:effectLst/>
                <a:latin typeface="+mn-lt"/>
                <a:ea typeface="+mn-ea"/>
                <a:cs typeface="+mn-cs"/>
              </a:rPr>
              <a:t>In 1992, the World Bank completely pulled out of Zaire. Also, </a:t>
            </a:r>
            <a:r>
              <a:rPr lang="en-US" sz="1200" b="0" i="0" kern="1200" dirty="0" err="1" smtClean="0">
                <a:solidFill>
                  <a:schemeClr val="tx1"/>
                </a:solidFill>
                <a:effectLst/>
                <a:latin typeface="+mn-lt"/>
                <a:ea typeface="+mn-ea"/>
                <a:cs typeface="+mn-cs"/>
              </a:rPr>
              <a:t>Katangans</a:t>
            </a:r>
            <a:r>
              <a:rPr lang="en-US" sz="1200" b="0" i="0" kern="1200" dirty="0" smtClean="0">
                <a:solidFill>
                  <a:schemeClr val="tx1"/>
                </a:solidFill>
                <a:effectLst/>
                <a:latin typeface="+mn-lt"/>
                <a:ea typeface="+mn-ea"/>
                <a:cs typeface="+mn-cs"/>
              </a:rPr>
              <a:t> (members of the main ethnic group) rose up against people from Kasai, an ethnic minority who had, for generations, managed the area's mines. The mines were without equipment and experienced personnel.</a:t>
            </a:r>
          </a:p>
          <a:p>
            <a:r>
              <a:rPr lang="en-US" sz="1200" b="0" i="0" kern="1200" dirty="0" smtClean="0">
                <a:solidFill>
                  <a:schemeClr val="tx1"/>
                </a:solidFill>
                <a:effectLst/>
                <a:latin typeface="+mn-lt"/>
                <a:ea typeface="+mn-ea"/>
                <a:cs typeface="+mn-cs"/>
              </a:rPr>
              <a:t>The Unit 2 concept map mentions mining cost as a factor, but not closing of mines due to government strife. Figure 2 shows the supply (production) disruption in Zaire. Needless to say, the mine closure resulted in a decrease in global supply and a corresponding increase in cobalt's price that you can see in Figure 1 (although not as severe as the 1970s price jump). The mine closures did more than just affect the global economy; citizens of Zaire were decimated.</a:t>
            </a:r>
          </a:p>
          <a:p>
            <a:r>
              <a:rPr lang="en-US" sz="1200" b="0" i="0" kern="1200" dirty="0" smtClean="0">
                <a:solidFill>
                  <a:schemeClr val="tx1"/>
                </a:solidFill>
                <a:effectLst/>
                <a:latin typeface="+mn-lt"/>
                <a:ea typeface="+mn-ea"/>
                <a:cs typeface="+mn-cs"/>
              </a:rPr>
              <a:t>In 1994, the mines still employed 2000 of its 3000 employees, but it had been months since these workers received a paycheck. The country's second largest city built near these mines was suffering; no gasoline had been delivered to gas stations in months, and a once-thriving city was in poverty's grasp.</a:t>
            </a:r>
          </a:p>
          <a:p>
            <a:r>
              <a:rPr lang="en-US" sz="1200" b="0" i="0" kern="1200" dirty="0" smtClean="0">
                <a:solidFill>
                  <a:schemeClr val="tx1"/>
                </a:solidFill>
                <a:effectLst/>
                <a:latin typeface="+mn-lt"/>
                <a:ea typeface="+mn-ea"/>
                <a:cs typeface="+mn-cs"/>
              </a:rPr>
              <a:t>While the mines were closed, people visited the slag piles, digging through the potentially toxic debris to find chunks of metal they could sell.</a:t>
            </a:r>
          </a:p>
          <a:p>
            <a:r>
              <a:rPr lang="en-US" sz="1200" b="0" i="0" kern="1200" dirty="0" smtClean="0">
                <a:solidFill>
                  <a:schemeClr val="tx1"/>
                </a:solidFill>
                <a:effectLst/>
                <a:latin typeface="+mn-lt"/>
                <a:ea typeface="+mn-ea"/>
                <a:cs typeface="+mn-cs"/>
              </a:rPr>
              <a:t>In the new millennium, the mining industry in Congo has been recovering. Several private companies have purchased the assets of </a:t>
            </a:r>
            <a:r>
              <a:rPr lang="en-US" sz="1200" b="0" i="0" kern="1200" dirty="0" err="1" smtClean="0">
                <a:solidFill>
                  <a:schemeClr val="tx1"/>
                </a:solidFill>
                <a:effectLst/>
                <a:latin typeface="+mn-lt"/>
                <a:ea typeface="+mn-ea"/>
                <a:cs typeface="+mn-cs"/>
              </a:rPr>
              <a:t>Gecamines</a:t>
            </a:r>
            <a:r>
              <a:rPr lang="en-US" sz="1200" b="0" i="0" kern="1200" dirty="0" smtClean="0">
                <a:solidFill>
                  <a:schemeClr val="tx1"/>
                </a:solidFill>
                <a:effectLst/>
                <a:latin typeface="+mn-lt"/>
                <a:ea typeface="+mn-ea"/>
                <a:cs typeface="+mn-cs"/>
              </a:rPr>
              <a:t> and have invested in new mining and processing equipment to pump water out of the abandoned pits and to hire new workers. For example, the Katanga Company has taken over some of the sites. </a:t>
            </a:r>
          </a:p>
          <a:p>
            <a:endParaRPr lang="en-US" dirty="0"/>
          </a:p>
        </p:txBody>
      </p:sp>
      <p:sp>
        <p:nvSpPr>
          <p:cNvPr id="4" name="Slide Number Placeholder 3"/>
          <p:cNvSpPr>
            <a:spLocks noGrp="1"/>
          </p:cNvSpPr>
          <p:nvPr>
            <p:ph type="sldNum" sz="quarter" idx="10"/>
          </p:nvPr>
        </p:nvSpPr>
        <p:spPr/>
        <p:txBody>
          <a:bodyPr/>
          <a:lstStyle/>
          <a:p>
            <a:fld id="{F32A6118-CEA9-409A-B104-6493A033FD9B}" type="slidenum">
              <a:rPr lang="en-US" smtClean="0"/>
              <a:t>5</a:t>
            </a:fld>
            <a:endParaRPr lang="en-US"/>
          </a:p>
        </p:txBody>
      </p:sp>
    </p:spTree>
    <p:extLst>
      <p:ext uri="{BB962C8B-B14F-4D97-AF65-F5344CB8AC3E}">
        <p14:creationId xmlns:p14="http://schemas.microsoft.com/office/powerpoint/2010/main" val="143936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from:</a:t>
            </a:r>
          </a:p>
          <a:p>
            <a:r>
              <a:rPr lang="en-US" dirty="0" smtClean="0"/>
              <a:t>Mebane, C.A. 1994. Preliminary natural resource survey - Blackbird Mine, Lemhi County, Idaho. U.S. National Oceanic and Atmospheric Administration, Hazardous Materials Assessment and Response Division, Seattle, WA. 130 pp.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Idaho Fish and Game Department. Chinook Redd Counts for Spawning Ground Report. This searchable database can be used to find updated Chinook redd counts in Panther Creek. http://fishandgame.idaho.gov/ifwis/SpawningGroundSurvey/ViewReddSummary.aspx</a:t>
            </a:r>
            <a:endParaRPr lang="en-US" dirty="0"/>
          </a:p>
        </p:txBody>
      </p:sp>
      <p:sp>
        <p:nvSpPr>
          <p:cNvPr id="4" name="Slide Number Placeholder 3"/>
          <p:cNvSpPr>
            <a:spLocks noGrp="1"/>
          </p:cNvSpPr>
          <p:nvPr>
            <p:ph type="sldNum" sz="quarter" idx="10"/>
          </p:nvPr>
        </p:nvSpPr>
        <p:spPr/>
        <p:txBody>
          <a:bodyPr/>
          <a:lstStyle/>
          <a:p>
            <a:fld id="{00B49331-5170-1244-B809-498CCF7D521E}" type="slidenum">
              <a:rPr lang="en-US" smtClean="0"/>
              <a:t>8</a:t>
            </a:fld>
            <a:endParaRPr lang="en-US" dirty="0"/>
          </a:p>
        </p:txBody>
      </p:sp>
    </p:spTree>
    <p:extLst>
      <p:ext uri="{BB962C8B-B14F-4D97-AF65-F5344CB8AC3E}">
        <p14:creationId xmlns:p14="http://schemas.microsoft.com/office/powerpoint/2010/main" val="312162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 from and map after:</a:t>
            </a:r>
          </a:p>
          <a:p>
            <a:r>
              <a:rPr lang="en-US" dirty="0" smtClean="0"/>
              <a:t>Mebane, C.A. 1994. Preliminary natural resource survey - Blackbird Mine, Lemhi County, Idaho. U.S. National Oceanic and Atmospheric Administration, Hazardous Materials Assessment and Response Division, Seattle, WA. 130 pp.</a:t>
            </a:r>
            <a:endParaRPr lang="en-US" dirty="0"/>
          </a:p>
        </p:txBody>
      </p:sp>
      <p:sp>
        <p:nvSpPr>
          <p:cNvPr id="4" name="Slide Number Placeholder 3"/>
          <p:cNvSpPr>
            <a:spLocks noGrp="1"/>
          </p:cNvSpPr>
          <p:nvPr>
            <p:ph type="sldNum" sz="quarter" idx="10"/>
          </p:nvPr>
        </p:nvSpPr>
        <p:spPr/>
        <p:txBody>
          <a:bodyPr/>
          <a:lstStyle/>
          <a:p>
            <a:fld id="{00B49331-5170-1244-B809-498CCF7D521E}" type="slidenum">
              <a:rPr lang="en-US" smtClean="0"/>
              <a:t>9</a:t>
            </a:fld>
            <a:endParaRPr lang="en-US" dirty="0"/>
          </a:p>
        </p:txBody>
      </p:sp>
    </p:spTree>
    <p:extLst>
      <p:ext uri="{BB962C8B-B14F-4D97-AF65-F5344CB8AC3E}">
        <p14:creationId xmlns:p14="http://schemas.microsoft.com/office/powerpoint/2010/main" val="129834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 from:</a:t>
            </a:r>
            <a:r>
              <a:rPr lang="en-US" baseline="0" dirty="0" smtClean="0"/>
              <a:t> </a:t>
            </a:r>
          </a:p>
          <a:p>
            <a:r>
              <a:rPr lang="en-US" dirty="0" smtClean="0"/>
              <a:t>Mebane, C.A. 1994. Preliminary natural resource survey - Blackbird Mine, Lemhi County, Idaho. U.S. National Oceanic and Atmospheric Administration, Hazardous Materials Assessment and Response Division, Seattle, WA. 130 pp.</a:t>
            </a:r>
            <a:endParaRPr lang="en-US" dirty="0"/>
          </a:p>
        </p:txBody>
      </p:sp>
      <p:sp>
        <p:nvSpPr>
          <p:cNvPr id="4" name="Slide Number Placeholder 3"/>
          <p:cNvSpPr>
            <a:spLocks noGrp="1"/>
          </p:cNvSpPr>
          <p:nvPr>
            <p:ph type="sldNum" sz="quarter" idx="10"/>
          </p:nvPr>
        </p:nvSpPr>
        <p:spPr/>
        <p:txBody>
          <a:bodyPr/>
          <a:lstStyle/>
          <a:p>
            <a:fld id="{00B49331-5170-1244-B809-498CCF7D521E}" type="slidenum">
              <a:rPr lang="en-US" smtClean="0"/>
              <a:t>10</a:t>
            </a:fld>
            <a:endParaRPr lang="en-US" dirty="0"/>
          </a:p>
        </p:txBody>
      </p:sp>
    </p:spTree>
    <p:extLst>
      <p:ext uri="{BB962C8B-B14F-4D97-AF65-F5344CB8AC3E}">
        <p14:creationId xmlns:p14="http://schemas.microsoft.com/office/powerpoint/2010/main" val="190977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from Gruber, Paul W., Medina, Pablo A., </a:t>
            </a:r>
            <a:r>
              <a:rPr lang="en-US" sz="1200" kern="1200" dirty="0" err="1" smtClean="0">
                <a:solidFill>
                  <a:schemeClr val="tx1"/>
                </a:solidFill>
                <a:latin typeface="+mn-lt"/>
                <a:ea typeface="+mn-ea"/>
                <a:cs typeface="+mn-cs"/>
              </a:rPr>
              <a:t>Keoleian</a:t>
            </a:r>
            <a:r>
              <a:rPr lang="en-US" sz="1200" kern="1200" dirty="0" smtClean="0">
                <a:solidFill>
                  <a:schemeClr val="tx1"/>
                </a:solidFill>
                <a:latin typeface="+mn-lt"/>
                <a:ea typeface="+mn-ea"/>
                <a:cs typeface="+mn-cs"/>
              </a:rPr>
              <a:t>, Gregory A., </a:t>
            </a:r>
            <a:r>
              <a:rPr lang="en-US" sz="1200" kern="1200" dirty="0" err="1" smtClean="0">
                <a:solidFill>
                  <a:schemeClr val="tx1"/>
                </a:solidFill>
                <a:latin typeface="+mn-lt"/>
                <a:ea typeface="+mn-ea"/>
                <a:cs typeface="+mn-cs"/>
              </a:rPr>
              <a:t>Kesler</a:t>
            </a:r>
            <a:r>
              <a:rPr lang="en-US" sz="1200" kern="1200" dirty="0" smtClean="0">
                <a:solidFill>
                  <a:schemeClr val="tx1"/>
                </a:solidFill>
                <a:latin typeface="+mn-lt"/>
                <a:ea typeface="+mn-ea"/>
                <a:cs typeface="+mn-cs"/>
              </a:rPr>
              <a:t>, Stephen E., Everson, Mark P., and Wallington, Timothy J. (2011) “Global Lithium Availability: A Constraint for Electric Vehicles?” </a:t>
            </a:r>
            <a:r>
              <a:rPr lang="en-US" sz="1200" i="1" kern="1200" dirty="0" smtClean="0">
                <a:solidFill>
                  <a:schemeClr val="tx1"/>
                </a:solidFill>
                <a:latin typeface="+mn-lt"/>
                <a:ea typeface="+mn-ea"/>
                <a:cs typeface="+mn-cs"/>
              </a:rPr>
              <a:t>Journal of Industrial Ecology </a:t>
            </a:r>
            <a:r>
              <a:rPr lang="en-US" sz="1200" kern="1200" dirty="0" smtClean="0">
                <a:solidFill>
                  <a:schemeClr val="tx1"/>
                </a:solidFill>
                <a:latin typeface="+mn-lt"/>
                <a:ea typeface="+mn-ea"/>
                <a:cs typeface="+mn-cs"/>
              </a:rPr>
              <a:t>15, no. 5: 760–75.</a:t>
            </a:r>
          </a:p>
        </p:txBody>
      </p:sp>
      <p:sp>
        <p:nvSpPr>
          <p:cNvPr id="4" name="Slide Number Placeholder 3"/>
          <p:cNvSpPr>
            <a:spLocks noGrp="1"/>
          </p:cNvSpPr>
          <p:nvPr>
            <p:ph type="sldNum" sz="quarter" idx="10"/>
          </p:nvPr>
        </p:nvSpPr>
        <p:spPr/>
        <p:txBody>
          <a:bodyPr/>
          <a:lstStyle/>
          <a:p>
            <a:fld id="{00B49331-5170-1244-B809-498CCF7D521E}" type="slidenum">
              <a:rPr lang="en-US" smtClean="0"/>
              <a:t>15</a:t>
            </a:fld>
            <a:endParaRPr lang="en-US" dirty="0"/>
          </a:p>
        </p:txBody>
      </p:sp>
    </p:spTree>
    <p:extLst>
      <p:ext uri="{BB962C8B-B14F-4D97-AF65-F5344CB8AC3E}">
        <p14:creationId xmlns:p14="http://schemas.microsoft.com/office/powerpoint/2010/main" val="190036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from Gruber, Paul W., Medina, Pablo A., </a:t>
            </a:r>
            <a:r>
              <a:rPr lang="en-US" sz="1200" kern="1200" dirty="0" err="1" smtClean="0">
                <a:solidFill>
                  <a:schemeClr val="tx1"/>
                </a:solidFill>
                <a:latin typeface="+mn-lt"/>
                <a:ea typeface="+mn-ea"/>
                <a:cs typeface="+mn-cs"/>
              </a:rPr>
              <a:t>Keoleian</a:t>
            </a:r>
            <a:r>
              <a:rPr lang="en-US" sz="1200" kern="1200" dirty="0" smtClean="0">
                <a:solidFill>
                  <a:schemeClr val="tx1"/>
                </a:solidFill>
                <a:latin typeface="+mn-lt"/>
                <a:ea typeface="+mn-ea"/>
                <a:cs typeface="+mn-cs"/>
              </a:rPr>
              <a:t>, Gregory A., </a:t>
            </a:r>
            <a:r>
              <a:rPr lang="en-US" sz="1200" kern="1200" dirty="0" err="1" smtClean="0">
                <a:solidFill>
                  <a:schemeClr val="tx1"/>
                </a:solidFill>
                <a:latin typeface="+mn-lt"/>
                <a:ea typeface="+mn-ea"/>
                <a:cs typeface="+mn-cs"/>
              </a:rPr>
              <a:t>Kesler</a:t>
            </a:r>
            <a:r>
              <a:rPr lang="en-US" sz="1200" kern="1200" dirty="0" smtClean="0">
                <a:solidFill>
                  <a:schemeClr val="tx1"/>
                </a:solidFill>
                <a:latin typeface="+mn-lt"/>
                <a:ea typeface="+mn-ea"/>
                <a:cs typeface="+mn-cs"/>
              </a:rPr>
              <a:t>, Stephen E., Everson, Mark P., and Wallington, Timothy J. (2011) “Global Lithium Availability: A Constraint for Electric Vehicles?” </a:t>
            </a:r>
            <a:r>
              <a:rPr lang="en-US" sz="1200" i="1" kern="1200" dirty="0" smtClean="0">
                <a:solidFill>
                  <a:schemeClr val="tx1"/>
                </a:solidFill>
                <a:latin typeface="+mn-lt"/>
                <a:ea typeface="+mn-ea"/>
                <a:cs typeface="+mn-cs"/>
              </a:rPr>
              <a:t>Journal of Industrial Ecology </a:t>
            </a:r>
            <a:r>
              <a:rPr lang="en-US" sz="1200" kern="1200" dirty="0" smtClean="0">
                <a:solidFill>
                  <a:schemeClr val="tx1"/>
                </a:solidFill>
                <a:latin typeface="+mn-lt"/>
                <a:ea typeface="+mn-ea"/>
                <a:cs typeface="+mn-cs"/>
              </a:rPr>
              <a:t>15, no. 5: 760–75.</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Possible answers</a:t>
            </a:r>
            <a:r>
              <a:rPr lang="en-US" sz="1200" kern="1200" baseline="0" dirty="0" smtClean="0">
                <a:solidFill>
                  <a:schemeClr val="tx1"/>
                </a:solidFill>
                <a:latin typeface="+mn-lt"/>
                <a:ea typeface="+mn-ea"/>
                <a:cs typeface="+mn-cs"/>
              </a:rPr>
              <a:t> to this question: Mining rock (like in North Carolina) requires blasting apart and moving the rock, as well as separating the element (lithium) from the mineral. Brine mining just pumping salty water from the ground.</a:t>
            </a:r>
            <a:endParaRPr lang="en-US" dirty="0" smtClean="0"/>
          </a:p>
        </p:txBody>
      </p:sp>
      <p:sp>
        <p:nvSpPr>
          <p:cNvPr id="4" name="Slide Number Placeholder 3"/>
          <p:cNvSpPr>
            <a:spLocks noGrp="1"/>
          </p:cNvSpPr>
          <p:nvPr>
            <p:ph type="sldNum" sz="quarter" idx="10"/>
          </p:nvPr>
        </p:nvSpPr>
        <p:spPr/>
        <p:txBody>
          <a:bodyPr/>
          <a:lstStyle/>
          <a:p>
            <a:fld id="{00B49331-5170-1244-B809-498CCF7D521E}" type="slidenum">
              <a:rPr lang="en-US" smtClean="0"/>
              <a:t>16</a:t>
            </a:fld>
            <a:endParaRPr lang="en-US" dirty="0"/>
          </a:p>
        </p:txBody>
      </p:sp>
    </p:spTree>
    <p:extLst>
      <p:ext uri="{BB962C8B-B14F-4D97-AF65-F5344CB8AC3E}">
        <p14:creationId xmlns:p14="http://schemas.microsoft.com/office/powerpoint/2010/main" val="26272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from Gruber, Paul W., Medina, Pablo A., Keoleian, Gregory A., Kesler, Stephen E., Everson, Mark P., and Wallington, Timothy J. (2011) “Global Lithium Availability: A Constraint for Electric Vehicles?” </a:t>
            </a:r>
            <a:r>
              <a:rPr lang="en-US" sz="1200" i="1" kern="1200" dirty="0" smtClean="0">
                <a:solidFill>
                  <a:schemeClr val="tx1"/>
                </a:solidFill>
                <a:latin typeface="+mn-lt"/>
                <a:ea typeface="+mn-ea"/>
                <a:cs typeface="+mn-cs"/>
              </a:rPr>
              <a:t>Journal of Industrial Ecology </a:t>
            </a:r>
            <a:r>
              <a:rPr lang="en-US" sz="1200" kern="1200" dirty="0" smtClean="0">
                <a:solidFill>
                  <a:schemeClr val="tx1"/>
                </a:solidFill>
                <a:latin typeface="+mn-lt"/>
                <a:ea typeface="+mn-ea"/>
                <a:cs typeface="+mn-cs"/>
              </a:rPr>
              <a:t>15, no. 5: 760–75.</a:t>
            </a:r>
          </a:p>
          <a:p>
            <a:r>
              <a:rPr lang="en-US" sz="1200" kern="1200" dirty="0" smtClean="0">
                <a:solidFill>
                  <a:schemeClr val="tx1"/>
                </a:solidFill>
                <a:latin typeface="+mn-lt"/>
                <a:ea typeface="+mn-ea"/>
                <a:cs typeface="+mn-cs"/>
              </a:rPr>
              <a:t>Possible answers</a:t>
            </a:r>
            <a:r>
              <a:rPr lang="en-US" sz="1200" kern="1200" baseline="0" dirty="0" smtClean="0">
                <a:solidFill>
                  <a:schemeClr val="tx1"/>
                </a:solidFill>
                <a:latin typeface="+mn-lt"/>
                <a:ea typeface="+mn-ea"/>
                <a:cs typeface="+mn-cs"/>
              </a:rPr>
              <a:t> to this question: China might have lower mining costs (it might be cheaper because there are less stringent environmental regulations, or the ore is closer to the surface). There might be more ore in the Chinese deposit, which means that start-up mine costs might be worth it because the mine will be operating for longer. </a:t>
            </a:r>
            <a:endParaRPr lang="en-US" dirty="0"/>
          </a:p>
        </p:txBody>
      </p:sp>
      <p:sp>
        <p:nvSpPr>
          <p:cNvPr id="4" name="Slide Number Placeholder 3"/>
          <p:cNvSpPr>
            <a:spLocks noGrp="1"/>
          </p:cNvSpPr>
          <p:nvPr>
            <p:ph type="sldNum" sz="quarter" idx="10"/>
          </p:nvPr>
        </p:nvSpPr>
        <p:spPr/>
        <p:txBody>
          <a:bodyPr/>
          <a:lstStyle/>
          <a:p>
            <a:fld id="{00B49331-5170-1244-B809-498CCF7D521E}" type="slidenum">
              <a:rPr lang="en-US" smtClean="0"/>
              <a:t>17</a:t>
            </a:fld>
            <a:endParaRPr lang="en-US" dirty="0"/>
          </a:p>
        </p:txBody>
      </p:sp>
    </p:spTree>
    <p:extLst>
      <p:ext uri="{BB962C8B-B14F-4D97-AF65-F5344CB8AC3E}">
        <p14:creationId xmlns:p14="http://schemas.microsoft.com/office/powerpoint/2010/main" val="12271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1B347-982B-4528-80AA-148E348E6DD4}"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41558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1B347-982B-4528-80AA-148E348E6DD4}"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312147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1B347-982B-4528-80AA-148E348E6DD4}"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17581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1B347-982B-4528-80AA-148E348E6DD4}"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14850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1B347-982B-4528-80AA-148E348E6DD4}"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282897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81B347-982B-4528-80AA-148E348E6DD4}"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35207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81B347-982B-4528-80AA-148E348E6DD4}"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229883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81B347-982B-4528-80AA-148E348E6DD4}"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425319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1B347-982B-4528-80AA-148E348E6DD4}"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97613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81B347-982B-4528-80AA-148E348E6DD4}"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311973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81B347-982B-4528-80AA-148E348E6DD4}"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97EC-8F63-4A97-818C-CECACC199C2A}" type="slidenum">
              <a:rPr lang="en-US" smtClean="0"/>
              <a:t>‹#›</a:t>
            </a:fld>
            <a:endParaRPr lang="en-US"/>
          </a:p>
        </p:txBody>
      </p:sp>
    </p:spTree>
    <p:extLst>
      <p:ext uri="{BB962C8B-B14F-4D97-AF65-F5344CB8AC3E}">
        <p14:creationId xmlns:p14="http://schemas.microsoft.com/office/powerpoint/2010/main" val="334528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1B347-982B-4528-80AA-148E348E6DD4}"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197EC-8F63-4A97-818C-CECACC199C2A}" type="slidenum">
              <a:rPr lang="en-US" smtClean="0"/>
              <a:t>‹#›</a:t>
            </a:fld>
            <a:endParaRPr lang="en-US"/>
          </a:p>
        </p:txBody>
      </p:sp>
    </p:spTree>
    <p:extLst>
      <p:ext uri="{BB962C8B-B14F-4D97-AF65-F5344CB8AC3E}">
        <p14:creationId xmlns:p14="http://schemas.microsoft.com/office/powerpoint/2010/main" val="342668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Mineral resources in products and technology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71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8715" y="380999"/>
            <a:ext cx="8599715" cy="892552"/>
          </a:xfrm>
          <a:prstGeom prst="rect">
            <a:avLst/>
          </a:prstGeom>
          <a:noFill/>
        </p:spPr>
        <p:txBody>
          <a:bodyPr wrap="square" rtlCol="0">
            <a:spAutoFit/>
          </a:bodyPr>
          <a:lstStyle/>
          <a:p>
            <a:r>
              <a:rPr lang="en-US" sz="2600" dirty="0">
                <a:latin typeface="Helvetica"/>
                <a:cs typeface="Helvetica"/>
              </a:rPr>
              <a:t>Increased acidity in waters draining mines (where sulfide minerals are present) is called </a:t>
            </a:r>
            <a:r>
              <a:rPr lang="en-US" sz="2600" dirty="0">
                <a:solidFill>
                  <a:srgbClr val="0000FF"/>
                </a:solidFill>
                <a:latin typeface="Helvetica"/>
                <a:cs typeface="Helvetica"/>
              </a:rPr>
              <a:t>Acid Mine Drainage.</a:t>
            </a:r>
          </a:p>
        </p:txBody>
      </p:sp>
      <p:pic>
        <p:nvPicPr>
          <p:cNvPr id="2" name="Picture 1" descr="copper 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27197"/>
            <a:ext cx="5905500" cy="4749800"/>
          </a:xfrm>
          <a:prstGeom prst="rect">
            <a:avLst/>
          </a:prstGeom>
        </p:spPr>
      </p:pic>
      <p:sp>
        <p:nvSpPr>
          <p:cNvPr id="3" name="Rectangle 2"/>
          <p:cNvSpPr/>
          <p:nvPr/>
        </p:nvSpPr>
        <p:spPr>
          <a:xfrm>
            <a:off x="7429501" y="1830980"/>
            <a:ext cx="3038929" cy="2893100"/>
          </a:xfrm>
          <a:prstGeom prst="rect">
            <a:avLst/>
          </a:prstGeom>
        </p:spPr>
        <p:txBody>
          <a:bodyPr wrap="square">
            <a:spAutoFit/>
          </a:bodyPr>
          <a:lstStyle/>
          <a:p>
            <a:r>
              <a:rPr lang="en-US" sz="2600" dirty="0">
                <a:solidFill>
                  <a:srgbClr val="0000FF"/>
                </a:solidFill>
                <a:latin typeface="Helvetica"/>
                <a:cs typeface="Helvetica"/>
              </a:rPr>
              <a:t>Based on the graph, what is the link between pH and the amount of dissolved metals (as evidenced by copper)?  </a:t>
            </a:r>
          </a:p>
        </p:txBody>
      </p:sp>
    </p:spTree>
    <p:extLst>
      <p:ext uri="{BB962C8B-B14F-4D97-AF65-F5344CB8AC3E}">
        <p14:creationId xmlns:p14="http://schemas.microsoft.com/office/powerpoint/2010/main" val="2907586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8715" y="380999"/>
            <a:ext cx="8599715" cy="4093428"/>
          </a:xfrm>
          <a:prstGeom prst="rect">
            <a:avLst/>
          </a:prstGeom>
          <a:noFill/>
        </p:spPr>
        <p:txBody>
          <a:bodyPr wrap="square" rtlCol="0">
            <a:spAutoFit/>
          </a:bodyPr>
          <a:lstStyle/>
          <a:p>
            <a:r>
              <a:rPr lang="en-US" sz="2600" dirty="0">
                <a:latin typeface="Helvetica"/>
                <a:cs typeface="Helvetica"/>
              </a:rPr>
              <a:t>What we learned from Blackbird Mine</a:t>
            </a:r>
          </a:p>
          <a:p>
            <a:endParaRPr lang="en-US" sz="2600" dirty="0">
              <a:latin typeface="Helvetica"/>
              <a:cs typeface="Helvetica"/>
            </a:endParaRPr>
          </a:p>
          <a:p>
            <a:pPr marL="457200" indent="-457200">
              <a:buFont typeface="Arial"/>
              <a:buChar char="•"/>
            </a:pPr>
            <a:r>
              <a:rPr lang="en-US" sz="2600" dirty="0">
                <a:latin typeface="Helvetica"/>
                <a:cs typeface="Helvetica"/>
              </a:rPr>
              <a:t>Acid Mine Drainage mobilizes metals.</a:t>
            </a:r>
            <a:endParaRPr lang="en-US" sz="2600" dirty="0">
              <a:solidFill>
                <a:srgbClr val="0000FF"/>
              </a:solidFill>
              <a:latin typeface="Helvetica"/>
              <a:cs typeface="Helvetica"/>
            </a:endParaRPr>
          </a:p>
          <a:p>
            <a:pPr marL="457200" indent="-457200">
              <a:buFont typeface="Arial"/>
              <a:buChar char="•"/>
            </a:pPr>
            <a:endParaRPr lang="en-US" sz="2600" dirty="0">
              <a:solidFill>
                <a:srgbClr val="0000FF"/>
              </a:solidFill>
              <a:latin typeface="Helvetica"/>
              <a:cs typeface="Helvetica"/>
            </a:endParaRPr>
          </a:p>
          <a:p>
            <a:pPr marL="457200" indent="-457200">
              <a:buFont typeface="Arial"/>
              <a:buChar char="•"/>
            </a:pPr>
            <a:r>
              <a:rPr lang="en-US" sz="2600" dirty="0">
                <a:latin typeface="Helvetica"/>
                <a:cs typeface="Helvetica"/>
              </a:rPr>
              <a:t>Many metals (in high concentrations) are toxic to organisms. High concentrations of copper is toxic to fish, but also to many insects and microorganisms.</a:t>
            </a:r>
          </a:p>
          <a:p>
            <a:pPr marL="457200" indent="-457200">
              <a:buFont typeface="Arial"/>
              <a:buChar char="•"/>
            </a:pPr>
            <a:endParaRPr lang="en-US" sz="2600" dirty="0">
              <a:latin typeface="Helvetica"/>
              <a:cs typeface="Helvetica"/>
            </a:endParaRPr>
          </a:p>
          <a:p>
            <a:pPr marL="457200" indent="-457200">
              <a:buFont typeface="Arial"/>
              <a:buChar char="•"/>
            </a:pPr>
            <a:r>
              <a:rPr lang="en-US" sz="2600" dirty="0">
                <a:latin typeface="Helvetica"/>
                <a:cs typeface="Helvetica"/>
              </a:rPr>
              <a:t>Changes to the Panther Creek ecosystem were directly linked to cobalt mining at Blackbird Mine.</a:t>
            </a:r>
          </a:p>
        </p:txBody>
      </p:sp>
    </p:spTree>
    <p:extLst>
      <p:ext uri="{BB962C8B-B14F-4D97-AF65-F5344CB8AC3E}">
        <p14:creationId xmlns:p14="http://schemas.microsoft.com/office/powerpoint/2010/main" val="1537088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04571" y="217715"/>
            <a:ext cx="8400143" cy="954107"/>
          </a:xfrm>
          <a:prstGeom prst="rect">
            <a:avLst/>
          </a:prstGeom>
          <a:noFill/>
        </p:spPr>
        <p:txBody>
          <a:bodyPr wrap="square" rtlCol="0">
            <a:spAutoFit/>
          </a:bodyPr>
          <a:lstStyle/>
          <a:p>
            <a:r>
              <a:rPr lang="en-US" sz="2800" dirty="0">
                <a:latin typeface="Helevetica"/>
                <a:cs typeface="Helevetica"/>
              </a:rPr>
              <a:t>A new cobalt mine (Idaho Cobalt Project) will be opening in the Blackbird Mine area.</a:t>
            </a:r>
          </a:p>
        </p:txBody>
      </p:sp>
      <p:sp>
        <p:nvSpPr>
          <p:cNvPr id="7" name="Rectangle 6"/>
          <p:cNvSpPr/>
          <p:nvPr/>
        </p:nvSpPr>
        <p:spPr>
          <a:xfrm>
            <a:off x="2104571" y="1237124"/>
            <a:ext cx="8400142" cy="4154984"/>
          </a:xfrm>
          <a:prstGeom prst="rect">
            <a:avLst/>
          </a:prstGeom>
        </p:spPr>
        <p:txBody>
          <a:bodyPr wrap="square">
            <a:spAutoFit/>
          </a:bodyPr>
          <a:lstStyle/>
          <a:p>
            <a:r>
              <a:rPr lang="en-US" sz="2600" dirty="0">
                <a:latin typeface="Helevetica"/>
                <a:cs typeface="Helevetica"/>
              </a:rPr>
              <a:t>Water flowing through waste rock and tailings must not enter area streams.</a:t>
            </a:r>
          </a:p>
          <a:p>
            <a:endParaRPr lang="en-US" sz="2600" dirty="0">
              <a:latin typeface="Helevetica"/>
              <a:cs typeface="Helevetica"/>
            </a:endParaRPr>
          </a:p>
          <a:p>
            <a:pPr marL="457200" indent="-457200">
              <a:buFont typeface="Arial"/>
              <a:buChar char="•"/>
            </a:pPr>
            <a:r>
              <a:rPr lang="en-US" sz="2000" dirty="0">
                <a:latin typeface="Helevetica"/>
                <a:cs typeface="Helevetica"/>
              </a:rPr>
              <a:t>Places where waste rock and tailings are stored will be lined.</a:t>
            </a:r>
          </a:p>
          <a:p>
            <a:endParaRPr lang="en-US" sz="2000" dirty="0">
              <a:latin typeface="Helevetica"/>
              <a:cs typeface="Helevetica"/>
            </a:endParaRPr>
          </a:p>
          <a:p>
            <a:pPr marL="457200" indent="-457200">
              <a:buFont typeface="Arial"/>
              <a:buChar char="•"/>
            </a:pPr>
            <a:r>
              <a:rPr lang="en-US" sz="2000" dirty="0">
                <a:latin typeface="Helevetica"/>
                <a:cs typeface="Helevetica"/>
              </a:rPr>
              <a:t>An on-site water treatment plant neutralizes acidic water.</a:t>
            </a:r>
          </a:p>
          <a:p>
            <a:pPr marL="457200" indent="-457200">
              <a:buFont typeface="Arial"/>
              <a:buChar char="•"/>
            </a:pPr>
            <a:endParaRPr lang="en-US" sz="2000" dirty="0">
              <a:latin typeface="Helevetica"/>
              <a:cs typeface="Helevetica"/>
            </a:endParaRPr>
          </a:p>
          <a:p>
            <a:pPr marL="457200" indent="-457200">
              <a:buFont typeface="Arial"/>
              <a:buChar char="•"/>
            </a:pPr>
            <a:r>
              <a:rPr lang="en-US" sz="2000" dirty="0">
                <a:latin typeface="Helevetica"/>
                <a:cs typeface="Helevetica"/>
              </a:rPr>
              <a:t>Water quality at spots around the site is continually monitored.</a:t>
            </a:r>
          </a:p>
          <a:p>
            <a:pPr marL="457200" indent="-457200">
              <a:buFont typeface="Arial"/>
              <a:buChar char="•"/>
            </a:pPr>
            <a:endParaRPr lang="en-US" sz="2000" dirty="0">
              <a:latin typeface="Helevetica"/>
              <a:cs typeface="Helevetica"/>
            </a:endParaRPr>
          </a:p>
          <a:p>
            <a:pPr marL="457200" indent="-457200">
              <a:buFont typeface="Arial"/>
              <a:buChar char="•"/>
            </a:pPr>
            <a:r>
              <a:rPr lang="en-US" sz="2000" dirty="0">
                <a:latin typeface="Helevetica"/>
                <a:cs typeface="Helevetica"/>
              </a:rPr>
              <a:t>When new mines like this are opened, they must have a reclamation plan.</a:t>
            </a:r>
          </a:p>
          <a:p>
            <a:endParaRPr lang="en-US" sz="2600" dirty="0">
              <a:latin typeface="Helevetica"/>
              <a:cs typeface="Helevetica"/>
            </a:endParaRPr>
          </a:p>
        </p:txBody>
      </p:sp>
    </p:spTree>
    <p:extLst>
      <p:ext uri="{BB962C8B-B14F-4D97-AF65-F5344CB8AC3E}">
        <p14:creationId xmlns:p14="http://schemas.microsoft.com/office/powerpoint/2010/main" val="74064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4289" y="130908"/>
            <a:ext cx="7474857" cy="6555642"/>
          </a:xfrm>
          <a:prstGeom prst="rect">
            <a:avLst/>
          </a:prstGeom>
          <a:noFill/>
        </p:spPr>
        <p:txBody>
          <a:bodyPr wrap="square" rtlCol="0">
            <a:spAutoFit/>
          </a:bodyPr>
          <a:lstStyle/>
          <a:p>
            <a:r>
              <a:rPr lang="en-US" sz="2800" dirty="0">
                <a:latin typeface="Helvetica"/>
                <a:cs typeface="Helvetica"/>
              </a:rPr>
              <a:t>Li-ion batteries: primary ingredients are Cobalt and Lithium</a:t>
            </a:r>
          </a:p>
          <a:p>
            <a:endParaRPr lang="en-US" sz="2800" dirty="0">
              <a:latin typeface="Helvetica"/>
              <a:cs typeface="Helvetica"/>
            </a:endParaRPr>
          </a:p>
          <a:p>
            <a:r>
              <a:rPr lang="en-US" sz="2800" dirty="0">
                <a:solidFill>
                  <a:srgbClr val="0000FF"/>
                </a:solidFill>
                <a:latin typeface="Helvetica"/>
                <a:cs typeface="Helvetica"/>
              </a:rPr>
              <a:t>Lithium:</a:t>
            </a:r>
          </a:p>
          <a:p>
            <a:pPr marL="457200" indent="-457200">
              <a:buFont typeface="Arial"/>
              <a:buChar char="•"/>
            </a:pPr>
            <a:r>
              <a:rPr lang="en-US" sz="2800" dirty="0">
                <a:latin typeface="Helvetica"/>
                <a:cs typeface="Helvetica"/>
              </a:rPr>
              <a:t>much of the lithium mined is used in batteries</a:t>
            </a:r>
          </a:p>
          <a:p>
            <a:pPr marL="457200" indent="-457200">
              <a:buFont typeface="Arial"/>
              <a:buChar char="•"/>
            </a:pPr>
            <a:endParaRPr lang="en-US" sz="2800" dirty="0">
              <a:latin typeface="Helvetica"/>
              <a:cs typeface="Helvetica"/>
            </a:endParaRPr>
          </a:p>
          <a:p>
            <a:pPr marL="457200" indent="-457200">
              <a:buFont typeface="Arial"/>
              <a:buChar char="•"/>
            </a:pPr>
            <a:r>
              <a:rPr lang="en-US" sz="2800" dirty="0">
                <a:latin typeface="Helvetica"/>
                <a:cs typeface="Helvetica"/>
              </a:rPr>
              <a:t>can be mined from a mineral found in intrusive igneous rock</a:t>
            </a:r>
          </a:p>
          <a:p>
            <a:pPr marL="457200" indent="-457200">
              <a:buFont typeface="Arial"/>
              <a:buChar char="•"/>
            </a:pPr>
            <a:endParaRPr lang="en-US" sz="2800" dirty="0">
              <a:latin typeface="Helvetica"/>
              <a:cs typeface="Helvetica"/>
            </a:endParaRPr>
          </a:p>
          <a:p>
            <a:pPr marL="457200" indent="-457200">
              <a:buFont typeface="Arial"/>
              <a:buChar char="•"/>
            </a:pPr>
            <a:r>
              <a:rPr lang="en-US" sz="2800" dirty="0">
                <a:latin typeface="Helvetica"/>
                <a:cs typeface="Helvetica"/>
              </a:rPr>
              <a:t>often mined from brine (very salty water)</a:t>
            </a:r>
          </a:p>
          <a:p>
            <a:pPr marL="457200" indent="-457200">
              <a:buFont typeface="Arial"/>
              <a:buChar char="•"/>
            </a:pPr>
            <a:endParaRPr lang="en-US" sz="2800" dirty="0">
              <a:latin typeface="Helvetica"/>
              <a:cs typeface="Helvetica"/>
            </a:endParaRPr>
          </a:p>
          <a:p>
            <a:pPr marL="457200" indent="-457200">
              <a:buFont typeface="Arial"/>
              <a:buChar char="•"/>
            </a:pPr>
            <a:r>
              <a:rPr lang="en-US" sz="2800" dirty="0">
                <a:latin typeface="Helvetica"/>
                <a:cs typeface="Helvetica"/>
              </a:rPr>
              <a:t>most brine-derived lithium is located in one spot of the Andes Mountains of South America</a:t>
            </a:r>
          </a:p>
        </p:txBody>
      </p:sp>
    </p:spTree>
    <p:extLst>
      <p:ext uri="{BB962C8B-B14F-4D97-AF65-F5344CB8AC3E}">
        <p14:creationId xmlns:p14="http://schemas.microsoft.com/office/powerpoint/2010/main" val="44032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713" y="381000"/>
            <a:ext cx="8363858" cy="954107"/>
          </a:xfrm>
          <a:prstGeom prst="rect">
            <a:avLst/>
          </a:prstGeom>
          <a:noFill/>
        </p:spPr>
        <p:txBody>
          <a:bodyPr wrap="square" rtlCol="0">
            <a:spAutoFit/>
          </a:bodyPr>
          <a:lstStyle/>
          <a:p>
            <a:r>
              <a:rPr lang="en-US" sz="2800" dirty="0">
                <a:latin typeface="Helvetica"/>
                <a:cs typeface="Helvetica"/>
              </a:rPr>
              <a:t>Brine mining is typically more environmentally benign than hard-rock mining</a:t>
            </a:r>
          </a:p>
        </p:txBody>
      </p:sp>
      <p:sp>
        <p:nvSpPr>
          <p:cNvPr id="4" name="Rectangle 3"/>
          <p:cNvSpPr/>
          <p:nvPr/>
        </p:nvSpPr>
        <p:spPr>
          <a:xfrm>
            <a:off x="5511572" y="2199413"/>
            <a:ext cx="6175603" cy="3139321"/>
          </a:xfrm>
          <a:prstGeom prst="rect">
            <a:avLst/>
          </a:prstGeom>
        </p:spPr>
        <p:txBody>
          <a:bodyPr wrap="square">
            <a:spAutoFit/>
          </a:bodyPr>
          <a:lstStyle/>
          <a:p>
            <a:pPr marL="285750" indent="-285750">
              <a:buFont typeface="Arial"/>
              <a:buChar char="•"/>
            </a:pPr>
            <a:r>
              <a:rPr lang="en-US" sz="2200" dirty="0">
                <a:latin typeface="Helvetica"/>
                <a:cs typeface="Helvetica"/>
              </a:rPr>
              <a:t>A well is drilled and brine pumped to the surface.</a:t>
            </a:r>
          </a:p>
          <a:p>
            <a:pPr marL="285750" indent="-285750">
              <a:buFont typeface="Arial"/>
              <a:buChar char="•"/>
            </a:pPr>
            <a:endParaRPr lang="en-US" sz="2200" dirty="0">
              <a:latin typeface="Helvetica"/>
              <a:cs typeface="Helvetica"/>
            </a:endParaRPr>
          </a:p>
          <a:p>
            <a:pPr marL="285750" indent="-285750">
              <a:buFont typeface="Arial"/>
              <a:buChar char="•"/>
            </a:pPr>
            <a:r>
              <a:rPr lang="en-US" sz="2200" dirty="0">
                <a:latin typeface="Helvetica"/>
                <a:cs typeface="Helvetica"/>
              </a:rPr>
              <a:t>The brine evaporates (in dry climates, no extra energy is needed).</a:t>
            </a:r>
          </a:p>
          <a:p>
            <a:pPr marL="285750" indent="-285750">
              <a:buFont typeface="Arial"/>
              <a:buChar char="•"/>
            </a:pPr>
            <a:endParaRPr lang="en-US" sz="2200" dirty="0">
              <a:latin typeface="Helvetica"/>
              <a:cs typeface="Helvetica"/>
            </a:endParaRPr>
          </a:p>
          <a:p>
            <a:pPr marL="285750" indent="-285750">
              <a:buFont typeface="Arial"/>
              <a:buChar char="•"/>
            </a:pPr>
            <a:r>
              <a:rPr lang="en-US" sz="2200" dirty="0">
                <a:latin typeface="Helvetica"/>
                <a:cs typeface="Helvetica"/>
              </a:rPr>
              <a:t>The minerals do need to be separated.</a:t>
            </a:r>
          </a:p>
          <a:p>
            <a:pPr marL="285750" indent="-285750">
              <a:buFont typeface="Arial"/>
              <a:buChar char="•"/>
            </a:pPr>
            <a:endParaRPr lang="en-US" sz="2200" dirty="0">
              <a:latin typeface="Helvetica"/>
              <a:cs typeface="Helvetica"/>
            </a:endParaRPr>
          </a:p>
          <a:p>
            <a:pPr marL="285750" indent="-285750">
              <a:buFont typeface="Arial"/>
              <a:buChar char="•"/>
            </a:pPr>
            <a:r>
              <a:rPr lang="en-US" sz="2200" dirty="0">
                <a:latin typeface="Helvetica"/>
                <a:cs typeface="Helvetica"/>
              </a:rPr>
              <a:t>Rocks don’t need to be broken and moved.</a:t>
            </a:r>
          </a:p>
        </p:txBody>
      </p:sp>
      <p:pic>
        <p:nvPicPr>
          <p:cNvPr id="2050" name="Picture 2" descr="Image result for lithium br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88" y="1976416"/>
            <a:ext cx="4780417" cy="358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8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5429" y="134994"/>
            <a:ext cx="8799287" cy="2492990"/>
          </a:xfrm>
          <a:prstGeom prst="rect">
            <a:avLst/>
          </a:prstGeom>
        </p:spPr>
        <p:txBody>
          <a:bodyPr wrap="square">
            <a:spAutoFit/>
          </a:bodyPr>
          <a:lstStyle/>
          <a:p>
            <a:r>
              <a:rPr lang="es-ES_tradnl" sz="2600" dirty="0">
                <a:solidFill>
                  <a:srgbClr val="0000FF"/>
                </a:solidFill>
                <a:latin typeface="Helvetica"/>
                <a:cs typeface="Helvetica"/>
              </a:rPr>
              <a:t>Cut-off grade.</a:t>
            </a:r>
            <a:r>
              <a:rPr lang="es-ES_tradnl" sz="2600" dirty="0">
                <a:solidFill>
                  <a:srgbClr val="FF0000"/>
                </a:solidFill>
                <a:latin typeface="Helvetica"/>
                <a:cs typeface="Helvetica"/>
              </a:rPr>
              <a:t> If the concentration of ore is higher than the cut-off grade, then mining can commence and be profitable. </a:t>
            </a:r>
            <a:r>
              <a:rPr lang="es-ES_tradnl" sz="2600" dirty="0">
                <a:latin typeface="Helvetica"/>
                <a:cs typeface="Helvetica"/>
              </a:rPr>
              <a:t>The King's Mountain Belt is an igneous deposit of lithium. </a:t>
            </a:r>
            <a:r>
              <a:rPr lang="es-ES_tradnl" sz="2600" dirty="0" err="1">
                <a:latin typeface="Helvetica"/>
                <a:cs typeface="Helvetica"/>
              </a:rPr>
              <a:t>Mining</a:t>
            </a:r>
            <a:r>
              <a:rPr lang="es-ES_tradnl" sz="2600" dirty="0">
                <a:latin typeface="Helvetica"/>
                <a:cs typeface="Helvetica"/>
              </a:rPr>
              <a:t> operations in North Carolina were suspended in 1991. Therefore, igneous deposits must have different cut-off grades than brine deposits. </a:t>
            </a:r>
            <a:endParaRPr lang="en-US" sz="2600" dirty="0">
              <a:latin typeface="Helvetica"/>
              <a:cs typeface="Helvetica"/>
            </a:endParaRPr>
          </a:p>
        </p:txBody>
      </p:sp>
      <p:graphicFrame>
        <p:nvGraphicFramePr>
          <p:cNvPr id="5" name="Table 4"/>
          <p:cNvGraphicFramePr>
            <a:graphicFrameLocks noGrp="1"/>
          </p:cNvGraphicFramePr>
          <p:nvPr>
            <p:extLst/>
          </p:nvPr>
        </p:nvGraphicFramePr>
        <p:xfrm>
          <a:off x="2050144" y="2854233"/>
          <a:ext cx="8454572" cy="3476424"/>
        </p:xfrm>
        <a:graphic>
          <a:graphicData uri="http://schemas.openxmlformats.org/drawingml/2006/table">
            <a:tbl>
              <a:tblPr firstRow="1" bandRow="1">
                <a:tableStyleId>{2D5ABB26-0587-4C30-8999-92F81FD0307C}</a:tableStyleId>
              </a:tblPr>
              <a:tblGrid>
                <a:gridCol w="1596570">
                  <a:extLst>
                    <a:ext uri="{9D8B030D-6E8A-4147-A177-3AD203B41FA5}">
                      <a16:colId xmlns:a16="http://schemas.microsoft.com/office/drawing/2014/main" val="20000"/>
                    </a:ext>
                  </a:extLst>
                </a:gridCol>
                <a:gridCol w="1832429">
                  <a:extLst>
                    <a:ext uri="{9D8B030D-6E8A-4147-A177-3AD203B41FA5}">
                      <a16:colId xmlns:a16="http://schemas.microsoft.com/office/drawing/2014/main" val="20001"/>
                    </a:ext>
                  </a:extLst>
                </a:gridCol>
                <a:gridCol w="2358571">
                  <a:extLst>
                    <a:ext uri="{9D8B030D-6E8A-4147-A177-3AD203B41FA5}">
                      <a16:colId xmlns:a16="http://schemas.microsoft.com/office/drawing/2014/main" val="20002"/>
                    </a:ext>
                  </a:extLst>
                </a:gridCol>
                <a:gridCol w="2667002">
                  <a:extLst>
                    <a:ext uri="{9D8B030D-6E8A-4147-A177-3AD203B41FA5}">
                      <a16:colId xmlns:a16="http://schemas.microsoft.com/office/drawing/2014/main" val="20003"/>
                    </a:ext>
                  </a:extLst>
                </a:gridCol>
              </a:tblGrid>
              <a:tr h="1373304">
                <a:tc>
                  <a:txBody>
                    <a:bodyPr/>
                    <a:lstStyle/>
                    <a:p>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Country</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Concentration of</a:t>
                      </a:r>
                      <a:r>
                        <a:rPr lang="en-US" sz="2400" baseline="0" dirty="0" smtClean="0">
                          <a:latin typeface="Helvetica"/>
                          <a:cs typeface="Helvetica"/>
                        </a:rPr>
                        <a:t> ore             (% lithium)</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Total amount</a:t>
                      </a:r>
                      <a:r>
                        <a:rPr lang="en-US" sz="2400" baseline="0" dirty="0" smtClean="0">
                          <a:latin typeface="Helvetica"/>
                          <a:cs typeface="Helvetica"/>
                        </a:rPr>
                        <a:t> of resource   (Millions tons Li)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8424">
                <a:tc>
                  <a:txBody>
                    <a:bodyPr/>
                    <a:lstStyle/>
                    <a:p>
                      <a:r>
                        <a:rPr lang="en-US" sz="2400" dirty="0" smtClean="0">
                          <a:latin typeface="Helvetica"/>
                          <a:cs typeface="Helvetica"/>
                        </a:rPr>
                        <a:t>Uyanii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Bolivia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0.0532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10.2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8424">
                <a:tc>
                  <a:txBody>
                    <a:bodyPr/>
                    <a:lstStyle/>
                    <a:p>
                      <a:r>
                        <a:rPr lang="en-US" sz="2400" dirty="0" smtClean="0">
                          <a:latin typeface="Helvetica"/>
                          <a:cs typeface="Helvetica"/>
                        </a:rPr>
                        <a:t>Atacama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Chile</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0.14</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6.3</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739471">
                <a:tc>
                  <a:txBody>
                    <a:bodyPr/>
                    <a:lstStyle/>
                    <a:p>
                      <a:r>
                        <a:rPr lang="en-US" sz="2400" dirty="0" smtClean="0">
                          <a:latin typeface="Helvetica"/>
                          <a:cs typeface="Helvetica"/>
                        </a:rPr>
                        <a:t>Kings Mountain Belt</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North</a:t>
                      </a:r>
                      <a:r>
                        <a:rPr lang="en-US" sz="2400" baseline="0" dirty="0" smtClean="0">
                          <a:latin typeface="Helvetica"/>
                          <a:cs typeface="Helvetica"/>
                        </a:rPr>
                        <a:t> Carolina, USA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0.68</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5.9</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269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5429" y="134995"/>
            <a:ext cx="8799287" cy="2954655"/>
          </a:xfrm>
          <a:prstGeom prst="rect">
            <a:avLst/>
          </a:prstGeom>
        </p:spPr>
        <p:txBody>
          <a:bodyPr wrap="square">
            <a:spAutoFit/>
          </a:bodyPr>
          <a:lstStyle/>
          <a:p>
            <a:r>
              <a:rPr lang="es-ES_tradnl" sz="2600" dirty="0">
                <a:solidFill>
                  <a:srgbClr val="0000FF"/>
                </a:solidFill>
                <a:latin typeface="Helvetica"/>
                <a:cs typeface="Helvetica"/>
              </a:rPr>
              <a:t>Cut-off grade. </a:t>
            </a:r>
            <a:r>
              <a:rPr lang="es-ES_tradnl" sz="2600" dirty="0" err="1">
                <a:solidFill>
                  <a:srgbClr val="FF0000"/>
                </a:solidFill>
                <a:latin typeface="Helvetica"/>
                <a:cs typeface="Helvetica"/>
              </a:rPr>
              <a:t>If</a:t>
            </a:r>
            <a:r>
              <a:rPr lang="es-ES_tradnl" sz="2600" dirty="0">
                <a:solidFill>
                  <a:srgbClr val="FF0000"/>
                </a:solidFill>
                <a:latin typeface="Helvetica"/>
                <a:cs typeface="Helvetica"/>
              </a:rPr>
              <a:t> the concentration of ore is higher than the cut-off grade, then mining can commence and be profitable. </a:t>
            </a:r>
          </a:p>
          <a:p>
            <a:endParaRPr lang="es-ES_tradnl" sz="2600" dirty="0">
              <a:latin typeface="Helvetica"/>
              <a:cs typeface="Helvetica"/>
            </a:endParaRPr>
          </a:p>
          <a:p>
            <a:r>
              <a:rPr lang="es-ES_tradnl" sz="2800" dirty="0">
                <a:solidFill>
                  <a:srgbClr val="0000FF"/>
                </a:solidFill>
              </a:rPr>
              <a:t>Why might the mine in North Carolina (igneous) have a higher cut-off grade than the brine mine in Chile?</a:t>
            </a:r>
            <a:endParaRPr lang="en-US" sz="2800" dirty="0">
              <a:solidFill>
                <a:srgbClr val="0000FF"/>
              </a:solidFill>
            </a:endParaRPr>
          </a:p>
          <a:p>
            <a:endParaRPr lang="es-ES_tradnl" sz="2600" dirty="0">
              <a:latin typeface="Helvetica"/>
              <a:cs typeface="Helvetica"/>
            </a:endParaRPr>
          </a:p>
        </p:txBody>
      </p:sp>
      <p:graphicFrame>
        <p:nvGraphicFramePr>
          <p:cNvPr id="5" name="Table 4"/>
          <p:cNvGraphicFramePr>
            <a:graphicFrameLocks noGrp="1"/>
          </p:cNvGraphicFramePr>
          <p:nvPr>
            <p:extLst/>
          </p:nvPr>
        </p:nvGraphicFramePr>
        <p:xfrm>
          <a:off x="2050144" y="2854233"/>
          <a:ext cx="8454572" cy="3476424"/>
        </p:xfrm>
        <a:graphic>
          <a:graphicData uri="http://schemas.openxmlformats.org/drawingml/2006/table">
            <a:tbl>
              <a:tblPr firstRow="1" bandRow="1">
                <a:tableStyleId>{2D5ABB26-0587-4C30-8999-92F81FD0307C}</a:tableStyleId>
              </a:tblPr>
              <a:tblGrid>
                <a:gridCol w="1596570">
                  <a:extLst>
                    <a:ext uri="{9D8B030D-6E8A-4147-A177-3AD203B41FA5}">
                      <a16:colId xmlns:a16="http://schemas.microsoft.com/office/drawing/2014/main" val="20000"/>
                    </a:ext>
                  </a:extLst>
                </a:gridCol>
                <a:gridCol w="1832429">
                  <a:extLst>
                    <a:ext uri="{9D8B030D-6E8A-4147-A177-3AD203B41FA5}">
                      <a16:colId xmlns:a16="http://schemas.microsoft.com/office/drawing/2014/main" val="20001"/>
                    </a:ext>
                  </a:extLst>
                </a:gridCol>
                <a:gridCol w="2358571">
                  <a:extLst>
                    <a:ext uri="{9D8B030D-6E8A-4147-A177-3AD203B41FA5}">
                      <a16:colId xmlns:a16="http://schemas.microsoft.com/office/drawing/2014/main" val="20002"/>
                    </a:ext>
                  </a:extLst>
                </a:gridCol>
                <a:gridCol w="2667002">
                  <a:extLst>
                    <a:ext uri="{9D8B030D-6E8A-4147-A177-3AD203B41FA5}">
                      <a16:colId xmlns:a16="http://schemas.microsoft.com/office/drawing/2014/main" val="20003"/>
                    </a:ext>
                  </a:extLst>
                </a:gridCol>
              </a:tblGrid>
              <a:tr h="1373304">
                <a:tc>
                  <a:txBody>
                    <a:bodyPr/>
                    <a:lstStyle/>
                    <a:p>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Country</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Concentration of</a:t>
                      </a:r>
                      <a:r>
                        <a:rPr lang="en-US" sz="2400" baseline="0" dirty="0" smtClean="0">
                          <a:latin typeface="Helvetica"/>
                          <a:cs typeface="Helvetica"/>
                        </a:rPr>
                        <a:t> ore             (% lithium)</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Total amount</a:t>
                      </a:r>
                      <a:r>
                        <a:rPr lang="en-US" sz="2400" baseline="0" dirty="0" smtClean="0">
                          <a:latin typeface="Helvetica"/>
                          <a:cs typeface="Helvetica"/>
                        </a:rPr>
                        <a:t> of resource   (Millions tons Li)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8424">
                <a:tc>
                  <a:txBody>
                    <a:bodyPr/>
                    <a:lstStyle/>
                    <a:p>
                      <a:r>
                        <a:rPr lang="en-US" sz="2400" dirty="0" smtClean="0">
                          <a:latin typeface="Helvetica"/>
                          <a:cs typeface="Helvetica"/>
                        </a:rPr>
                        <a:t>Uyanii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Bolivia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0.0532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10.2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8424">
                <a:tc>
                  <a:txBody>
                    <a:bodyPr/>
                    <a:lstStyle/>
                    <a:p>
                      <a:r>
                        <a:rPr lang="en-US" sz="2400" dirty="0" smtClean="0">
                          <a:latin typeface="Helvetica"/>
                          <a:cs typeface="Helvetica"/>
                        </a:rPr>
                        <a:t>Atacama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Chile</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0.14</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6.3</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739471">
                <a:tc>
                  <a:txBody>
                    <a:bodyPr/>
                    <a:lstStyle/>
                    <a:p>
                      <a:r>
                        <a:rPr lang="en-US" sz="2400" dirty="0" smtClean="0">
                          <a:latin typeface="Helvetica"/>
                          <a:cs typeface="Helvetica"/>
                        </a:rPr>
                        <a:t>Kings Mountain Belt</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North</a:t>
                      </a:r>
                      <a:r>
                        <a:rPr lang="en-US" sz="2400" baseline="0" dirty="0" smtClean="0">
                          <a:latin typeface="Helvetica"/>
                          <a:cs typeface="Helvetica"/>
                        </a:rPr>
                        <a:t> Carolina, USA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0.68</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5.9</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980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5429" y="134994"/>
            <a:ext cx="8799287" cy="3416320"/>
          </a:xfrm>
          <a:prstGeom prst="rect">
            <a:avLst/>
          </a:prstGeom>
        </p:spPr>
        <p:txBody>
          <a:bodyPr wrap="square">
            <a:spAutoFit/>
          </a:bodyPr>
          <a:lstStyle/>
          <a:p>
            <a:r>
              <a:rPr lang="es-ES_tradnl" sz="2600" dirty="0">
                <a:solidFill>
                  <a:srgbClr val="0000FF"/>
                </a:solidFill>
                <a:latin typeface="Helvetica"/>
                <a:cs typeface="Helvetica"/>
              </a:rPr>
              <a:t>Cut-off grade. </a:t>
            </a:r>
            <a:r>
              <a:rPr lang="es-ES_tradnl" sz="2600" dirty="0" err="1">
                <a:solidFill>
                  <a:srgbClr val="FF0000"/>
                </a:solidFill>
                <a:latin typeface="Helvetica"/>
                <a:cs typeface="Helvetica"/>
              </a:rPr>
              <a:t>If</a:t>
            </a:r>
            <a:r>
              <a:rPr lang="es-ES_tradnl" sz="2600" dirty="0">
                <a:solidFill>
                  <a:srgbClr val="FF0000"/>
                </a:solidFill>
                <a:latin typeface="Helvetica"/>
                <a:cs typeface="Helvetica"/>
              </a:rPr>
              <a:t> the concentration of ore is higher than the cut-off grade, then mining can commence and be profitable. </a:t>
            </a:r>
          </a:p>
          <a:p>
            <a:endParaRPr lang="es-ES_tradnl" sz="2600" dirty="0">
              <a:latin typeface="Helvetica"/>
              <a:cs typeface="Helvetica"/>
            </a:endParaRPr>
          </a:p>
          <a:p>
            <a:r>
              <a:rPr lang="es-ES_tradnl" sz="2800" dirty="0"/>
              <a:t>An igneous deposit in China (Jiajika) </a:t>
            </a:r>
            <a:r>
              <a:rPr lang="es-ES_tradnl" sz="2800" dirty="0" err="1"/>
              <a:t>is</a:t>
            </a:r>
            <a:r>
              <a:rPr lang="es-ES_tradnl" sz="2800" dirty="0"/>
              <a:t> </a:t>
            </a:r>
            <a:r>
              <a:rPr lang="es-ES_tradnl" sz="2800" dirty="0" err="1"/>
              <a:t>mined</a:t>
            </a:r>
            <a:r>
              <a:rPr lang="es-ES_tradnl" sz="2800" dirty="0"/>
              <a:t>, although its Lithium concentration is .59 (Gruber et al., 2011).  </a:t>
            </a:r>
            <a:r>
              <a:rPr lang="es-ES_tradnl" sz="2800" dirty="0">
                <a:solidFill>
                  <a:srgbClr val="0000FF"/>
                </a:solidFill>
              </a:rPr>
              <a:t>Why might this mine in China have a different cut-off grade than </a:t>
            </a:r>
            <a:r>
              <a:rPr lang="es-ES_tradnl" sz="2800" dirty="0" err="1">
                <a:solidFill>
                  <a:srgbClr val="0000FF"/>
                </a:solidFill>
              </a:rPr>
              <a:t>the</a:t>
            </a:r>
            <a:r>
              <a:rPr lang="es-ES_tradnl" sz="2800" dirty="0">
                <a:solidFill>
                  <a:srgbClr val="0000FF"/>
                </a:solidFill>
              </a:rPr>
              <a:t> U.S. mine?</a:t>
            </a:r>
            <a:endParaRPr lang="es-ES_tradnl" sz="2600" dirty="0">
              <a:solidFill>
                <a:srgbClr val="0000FF"/>
              </a:solidFill>
              <a:latin typeface="Helvetica"/>
              <a:cs typeface="Helvetica"/>
            </a:endParaRPr>
          </a:p>
        </p:txBody>
      </p:sp>
      <p:graphicFrame>
        <p:nvGraphicFramePr>
          <p:cNvPr id="5" name="Table 4"/>
          <p:cNvGraphicFramePr>
            <a:graphicFrameLocks noGrp="1"/>
          </p:cNvGraphicFramePr>
          <p:nvPr>
            <p:extLst/>
          </p:nvPr>
        </p:nvGraphicFramePr>
        <p:xfrm>
          <a:off x="1977572" y="3706955"/>
          <a:ext cx="8454572" cy="2985587"/>
        </p:xfrm>
        <a:graphic>
          <a:graphicData uri="http://schemas.openxmlformats.org/drawingml/2006/table">
            <a:tbl>
              <a:tblPr firstRow="1" bandRow="1">
                <a:tableStyleId>{2D5ABB26-0587-4C30-8999-92F81FD0307C}</a:tableStyleId>
              </a:tblPr>
              <a:tblGrid>
                <a:gridCol w="1596570">
                  <a:extLst>
                    <a:ext uri="{9D8B030D-6E8A-4147-A177-3AD203B41FA5}">
                      <a16:colId xmlns:a16="http://schemas.microsoft.com/office/drawing/2014/main" val="20000"/>
                    </a:ext>
                  </a:extLst>
                </a:gridCol>
                <a:gridCol w="1505858">
                  <a:extLst>
                    <a:ext uri="{9D8B030D-6E8A-4147-A177-3AD203B41FA5}">
                      <a16:colId xmlns:a16="http://schemas.microsoft.com/office/drawing/2014/main" val="20001"/>
                    </a:ext>
                  </a:extLst>
                </a:gridCol>
                <a:gridCol w="2685142">
                  <a:extLst>
                    <a:ext uri="{9D8B030D-6E8A-4147-A177-3AD203B41FA5}">
                      <a16:colId xmlns:a16="http://schemas.microsoft.com/office/drawing/2014/main" val="20002"/>
                    </a:ext>
                  </a:extLst>
                </a:gridCol>
                <a:gridCol w="2667002">
                  <a:extLst>
                    <a:ext uri="{9D8B030D-6E8A-4147-A177-3AD203B41FA5}">
                      <a16:colId xmlns:a16="http://schemas.microsoft.com/office/drawing/2014/main" val="20003"/>
                    </a:ext>
                  </a:extLst>
                </a:gridCol>
              </a:tblGrid>
              <a:tr h="973907">
                <a:tc>
                  <a:txBody>
                    <a:bodyPr/>
                    <a:lstStyle/>
                    <a:p>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Country</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latin typeface="Helvetica"/>
                          <a:cs typeface="Helvetica"/>
                        </a:rPr>
                        <a:t>Ore</a:t>
                      </a:r>
                      <a:r>
                        <a:rPr lang="en-US" sz="2200" baseline="0" dirty="0" smtClean="0">
                          <a:latin typeface="Helvetica"/>
                          <a:cs typeface="Helvetica"/>
                        </a:rPr>
                        <a:t> </a:t>
                      </a:r>
                      <a:r>
                        <a:rPr lang="en-US" sz="2200" dirty="0" smtClean="0">
                          <a:latin typeface="Helvetica"/>
                          <a:cs typeface="Helvetica"/>
                        </a:rPr>
                        <a:t>concentration </a:t>
                      </a:r>
                      <a:r>
                        <a:rPr lang="en-US" sz="2400" baseline="0" dirty="0" smtClean="0">
                          <a:latin typeface="Helvetica"/>
                          <a:cs typeface="Helvetica"/>
                        </a:rPr>
                        <a:t>(% lithium)</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latin typeface="Helvetica"/>
                          <a:cs typeface="Helvetica"/>
                        </a:rPr>
                        <a:t>Total amount</a:t>
                      </a:r>
                      <a:r>
                        <a:rPr lang="en-US" sz="2400" dirty="0" smtClean="0">
                          <a:latin typeface="Helvetica"/>
                          <a:cs typeface="Helvetica"/>
                        </a:rPr>
                        <a:t> </a:t>
                      </a:r>
                      <a:r>
                        <a:rPr lang="en-US" sz="2400" baseline="0" dirty="0" smtClean="0">
                          <a:latin typeface="Helvetica"/>
                          <a:cs typeface="Helvetica"/>
                        </a:rPr>
                        <a:t>(Millions tons Li)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8424">
                <a:tc>
                  <a:txBody>
                    <a:bodyPr/>
                    <a:lstStyle/>
                    <a:p>
                      <a:r>
                        <a:rPr lang="en-US" sz="2400" dirty="0" smtClean="0">
                          <a:latin typeface="Helvetica"/>
                          <a:cs typeface="Helvetica"/>
                        </a:rPr>
                        <a:t>Uyanii</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Bolivia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0.0532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10.2</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8424">
                <a:tc>
                  <a:txBody>
                    <a:bodyPr/>
                    <a:lstStyle/>
                    <a:p>
                      <a:r>
                        <a:rPr lang="en-US" sz="2400" dirty="0" smtClean="0">
                          <a:latin typeface="Helvetica"/>
                          <a:cs typeface="Helvetica"/>
                        </a:rPr>
                        <a:t>Atacama</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Chile</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0.14</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6.3</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739471">
                <a:tc>
                  <a:txBody>
                    <a:bodyPr/>
                    <a:lstStyle/>
                    <a:p>
                      <a:r>
                        <a:rPr lang="en-US" sz="2200" dirty="0" smtClean="0">
                          <a:latin typeface="Helvetica"/>
                          <a:cs typeface="Helvetica"/>
                        </a:rPr>
                        <a:t>Kings Mountain Belt</a:t>
                      </a:r>
                      <a:endParaRPr lang="en-US" sz="22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latin typeface="Helvetica"/>
                          <a:cs typeface="Helvetica"/>
                        </a:rPr>
                        <a:t>North</a:t>
                      </a:r>
                      <a:r>
                        <a:rPr lang="en-US" sz="2200" baseline="0" dirty="0" smtClean="0">
                          <a:latin typeface="Helvetica"/>
                          <a:cs typeface="Helvetica"/>
                        </a:rPr>
                        <a:t> Carolina, USA</a:t>
                      </a:r>
                      <a:endParaRPr lang="en-US" sz="22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0.68</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latin typeface="Helvetica"/>
                          <a:cs typeface="Helvetica"/>
                        </a:rPr>
                        <a:t>5.9</a:t>
                      </a:r>
                      <a:endParaRPr lang="en-US" sz="2400" dirty="0">
                        <a:latin typeface="Helvetica"/>
                        <a:cs typeface="Helvetic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73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Ore Deposits Research Assignment</a:t>
            </a:r>
            <a:endParaRPr lang="en-US" dirty="0"/>
          </a:p>
        </p:txBody>
      </p:sp>
      <p:sp>
        <p:nvSpPr>
          <p:cNvPr id="3" name="Content Placeholder 2"/>
          <p:cNvSpPr>
            <a:spLocks noGrp="1"/>
          </p:cNvSpPr>
          <p:nvPr>
            <p:ph idx="1"/>
          </p:nvPr>
        </p:nvSpPr>
        <p:spPr/>
        <p:txBody>
          <a:bodyPr/>
          <a:lstStyle/>
          <a:p>
            <a:r>
              <a:rPr lang="en-US" dirty="0" smtClean="0"/>
              <a:t>Posted on Canvas</a:t>
            </a:r>
          </a:p>
          <a:p>
            <a:r>
              <a:rPr lang="en-US" dirty="0" smtClean="0"/>
              <a:t>Groups posted on Canvas</a:t>
            </a:r>
          </a:p>
          <a:p>
            <a:endParaRPr lang="en-US" dirty="0"/>
          </a:p>
          <a:p>
            <a:r>
              <a:rPr lang="en-US" smtClean="0"/>
              <a:t>Discuss expectations</a:t>
            </a:r>
            <a:endParaRPr lang="en-US"/>
          </a:p>
        </p:txBody>
      </p:sp>
    </p:spTree>
    <p:extLst>
      <p:ext uri="{BB962C8B-B14F-4D97-AF65-F5344CB8AC3E}">
        <p14:creationId xmlns:p14="http://schemas.microsoft.com/office/powerpoint/2010/main" val="28090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last class</a:t>
            </a:r>
            <a:endParaRPr lang="en-US" dirty="0"/>
          </a:p>
        </p:txBody>
      </p:sp>
      <p:sp>
        <p:nvSpPr>
          <p:cNvPr id="3" name="Content Placeholder 2"/>
          <p:cNvSpPr>
            <a:spLocks noGrp="1"/>
          </p:cNvSpPr>
          <p:nvPr>
            <p:ph idx="1"/>
          </p:nvPr>
        </p:nvSpPr>
        <p:spPr/>
        <p:txBody>
          <a:bodyPr/>
          <a:lstStyle/>
          <a:p>
            <a:r>
              <a:rPr lang="en-US" dirty="0" smtClean="0"/>
              <a:t>There are a wide variety of ore minerals</a:t>
            </a:r>
          </a:p>
          <a:p>
            <a:r>
              <a:rPr lang="en-US" dirty="0" smtClean="0"/>
              <a:t>They serve an even wider variety of purposes</a:t>
            </a:r>
            <a:endParaRPr lang="en-US" dirty="0"/>
          </a:p>
        </p:txBody>
      </p:sp>
    </p:spTree>
    <p:extLst>
      <p:ext uri="{BB962C8B-B14F-4D97-AF65-F5344CB8AC3E}">
        <p14:creationId xmlns:p14="http://schemas.microsoft.com/office/powerpoint/2010/main" val="10906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140203" y="0"/>
            <a:ext cx="7782729" cy="6715558"/>
          </a:xfrm>
          <a:prstGeom prst="rect">
            <a:avLst/>
          </a:prstGeom>
        </p:spPr>
      </p:pic>
    </p:spTree>
    <p:extLst>
      <p:ext uri="{BB962C8B-B14F-4D97-AF65-F5344CB8AC3E}">
        <p14:creationId xmlns:p14="http://schemas.microsoft.com/office/powerpoint/2010/main" val="186394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571" y="381000"/>
            <a:ext cx="7474857" cy="4832093"/>
          </a:xfrm>
          <a:prstGeom prst="rect">
            <a:avLst/>
          </a:prstGeom>
          <a:noFill/>
        </p:spPr>
        <p:txBody>
          <a:bodyPr wrap="square" rtlCol="0">
            <a:spAutoFit/>
          </a:bodyPr>
          <a:lstStyle/>
          <a:p>
            <a:r>
              <a:rPr lang="en-US" sz="2800" dirty="0">
                <a:latin typeface="Helvetica"/>
                <a:cs typeface="Helvetica"/>
              </a:rPr>
              <a:t>Li-ion batteries: primary ingredients are Cobalt and Lithium</a:t>
            </a:r>
          </a:p>
          <a:p>
            <a:endParaRPr lang="en-US" sz="2800" dirty="0">
              <a:latin typeface="Helvetica"/>
              <a:cs typeface="Helvetica"/>
            </a:endParaRPr>
          </a:p>
          <a:p>
            <a:r>
              <a:rPr lang="en-US" sz="2800" dirty="0">
                <a:solidFill>
                  <a:srgbClr val="0000FF"/>
                </a:solidFill>
                <a:latin typeface="Helvetica"/>
                <a:cs typeface="Helvetica"/>
              </a:rPr>
              <a:t>Cobalt</a:t>
            </a:r>
            <a:r>
              <a:rPr lang="en-US" sz="2800" dirty="0">
                <a:latin typeface="Helvetica"/>
                <a:cs typeface="Helvetica"/>
              </a:rPr>
              <a:t>:</a:t>
            </a:r>
          </a:p>
          <a:p>
            <a:pPr marL="457200" indent="-457200">
              <a:buFont typeface="Arial"/>
              <a:buChar char="•"/>
            </a:pPr>
            <a:r>
              <a:rPr lang="en-US" sz="2800" dirty="0">
                <a:latin typeface="Helvetica"/>
                <a:cs typeface="Helvetica"/>
              </a:rPr>
              <a:t>mined from metallic minerals, often found with other metals like copper</a:t>
            </a:r>
          </a:p>
          <a:p>
            <a:pPr marL="457200" indent="-457200">
              <a:buFont typeface="Arial"/>
              <a:buChar char="•"/>
            </a:pPr>
            <a:endParaRPr lang="en-US" sz="2800" dirty="0">
              <a:latin typeface="Helvetica"/>
              <a:cs typeface="Helvetica"/>
            </a:endParaRPr>
          </a:p>
          <a:p>
            <a:pPr marL="457200" indent="-457200">
              <a:buFont typeface="Arial"/>
              <a:buChar char="•"/>
            </a:pPr>
            <a:r>
              <a:rPr lang="en-US" sz="2800" dirty="0">
                <a:latin typeface="Helvetica"/>
                <a:cs typeface="Helvetica"/>
              </a:rPr>
              <a:t>used in many other applications (not just batteries), like stainless steel</a:t>
            </a:r>
          </a:p>
          <a:p>
            <a:pPr marL="457200" indent="-457200">
              <a:buFont typeface="Arial"/>
              <a:buChar char="•"/>
            </a:pPr>
            <a:endParaRPr lang="en-US" sz="2800" dirty="0">
              <a:latin typeface="Helvetica"/>
              <a:cs typeface="Helvetica"/>
            </a:endParaRPr>
          </a:p>
          <a:p>
            <a:pPr marL="457200" indent="-457200">
              <a:buFont typeface="Arial"/>
              <a:buChar char="•"/>
            </a:pPr>
            <a:r>
              <a:rPr lang="en-US" sz="2800" dirty="0">
                <a:latin typeface="Helvetica"/>
                <a:cs typeface="Helvetica"/>
              </a:rPr>
              <a:t>Most is mined in Africa.</a:t>
            </a:r>
          </a:p>
        </p:txBody>
      </p:sp>
    </p:spTree>
    <p:extLst>
      <p:ext uri="{BB962C8B-B14F-4D97-AF65-F5344CB8AC3E}">
        <p14:creationId xmlns:p14="http://schemas.microsoft.com/office/powerpoint/2010/main" val="190088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 showing price of cob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6" y="971550"/>
            <a:ext cx="6927349" cy="5708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Cobalt</a:t>
            </a:r>
            <a:endParaRPr lang="en-US" dirty="0"/>
          </a:p>
        </p:txBody>
      </p:sp>
      <p:pic>
        <p:nvPicPr>
          <p:cNvPr id="1028" name="Picture 4" descr="Graph showing Congo's (Zaire's) cobalt productio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70459" y="1027906"/>
            <a:ext cx="6927350" cy="570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28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0203" y="0"/>
            <a:ext cx="7782729" cy="6715558"/>
          </a:xfrm>
          <a:prstGeom prst="rect">
            <a:avLst/>
          </a:prstGeom>
        </p:spPr>
      </p:pic>
    </p:spTree>
    <p:extLst>
      <p:ext uri="{BB962C8B-B14F-4D97-AF65-F5344CB8AC3E}">
        <p14:creationId xmlns:p14="http://schemas.microsoft.com/office/powerpoint/2010/main" val="168782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1002" y="18140"/>
            <a:ext cx="5156203" cy="6955751"/>
          </a:xfrm>
          <a:prstGeom prst="rect">
            <a:avLst/>
          </a:prstGeom>
          <a:noFill/>
        </p:spPr>
        <p:txBody>
          <a:bodyPr wrap="square" rtlCol="0">
            <a:spAutoFit/>
          </a:bodyPr>
          <a:lstStyle/>
          <a:p>
            <a:r>
              <a:rPr lang="en-US" sz="2800" dirty="0">
                <a:latin typeface="Helvetica"/>
                <a:cs typeface="Helvetica"/>
              </a:rPr>
              <a:t>Blackbird Mine </a:t>
            </a:r>
          </a:p>
          <a:p>
            <a:endParaRPr lang="en-US" sz="2800" dirty="0">
              <a:latin typeface="Helvetica"/>
              <a:cs typeface="Helvetica"/>
            </a:endParaRPr>
          </a:p>
          <a:p>
            <a:r>
              <a:rPr lang="en-US" sz="2600" dirty="0">
                <a:latin typeface="Helvetica"/>
                <a:cs typeface="Helvetica"/>
              </a:rPr>
              <a:t>Cobalt mine (using underground and pit mines) in a mountainous, forested area in Idaho.  </a:t>
            </a:r>
          </a:p>
          <a:p>
            <a:endParaRPr lang="en-US" sz="2600" dirty="0">
              <a:latin typeface="Helvetica"/>
              <a:cs typeface="Helvetica"/>
            </a:endParaRPr>
          </a:p>
          <a:p>
            <a:r>
              <a:rPr lang="en-US" sz="2600" dirty="0">
                <a:latin typeface="Helvetica"/>
                <a:cs typeface="Helvetica"/>
              </a:rPr>
              <a:t>Streams from this area feed into the Salmon River and were historically spawning grounds for salmon. </a:t>
            </a:r>
          </a:p>
          <a:p>
            <a:endParaRPr lang="en-US" sz="2600" dirty="0">
              <a:latin typeface="Helvetica"/>
              <a:cs typeface="Helvetica"/>
            </a:endParaRPr>
          </a:p>
          <a:p>
            <a:r>
              <a:rPr lang="en-US" sz="2600" dirty="0">
                <a:latin typeface="Helvetica"/>
                <a:cs typeface="Helvetica"/>
              </a:rPr>
              <a:t>Waste rock filled pits, made piles, and was used to cover roads.</a:t>
            </a:r>
          </a:p>
          <a:p>
            <a:endParaRPr lang="en-US" sz="2600" dirty="0">
              <a:latin typeface="Helvetica"/>
              <a:cs typeface="Helvetica"/>
            </a:endParaRPr>
          </a:p>
          <a:p>
            <a:r>
              <a:rPr lang="en-US" sz="2600" dirty="0">
                <a:latin typeface="Helvetica"/>
                <a:cs typeface="Helvetica"/>
              </a:rPr>
              <a:t>Tailings were also piled on site with no concern about water flow (site drainage).</a:t>
            </a:r>
          </a:p>
        </p:txBody>
      </p:sp>
      <p:pic>
        <p:nvPicPr>
          <p:cNvPr id="6" name="Picture 5" descr="bbm01-006.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918" y="145144"/>
            <a:ext cx="3810000" cy="3556000"/>
          </a:xfrm>
          <a:prstGeom prst="rect">
            <a:avLst/>
          </a:prstGeom>
        </p:spPr>
      </p:pic>
      <p:pic>
        <p:nvPicPr>
          <p:cNvPr id="8" name="Picture 7" descr="bbm03-023.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4" y="3755573"/>
            <a:ext cx="3759200" cy="2501900"/>
          </a:xfrm>
          <a:prstGeom prst="rect">
            <a:avLst/>
          </a:prstGeom>
        </p:spPr>
      </p:pic>
      <p:sp>
        <p:nvSpPr>
          <p:cNvPr id="9" name="TextBox 8"/>
          <p:cNvSpPr txBox="1"/>
          <p:nvPr/>
        </p:nvSpPr>
        <p:spPr>
          <a:xfrm>
            <a:off x="6777298" y="6286605"/>
            <a:ext cx="4231911" cy="738664"/>
          </a:xfrm>
          <a:prstGeom prst="rect">
            <a:avLst/>
          </a:prstGeom>
          <a:noFill/>
        </p:spPr>
        <p:txBody>
          <a:bodyPr wrap="square" rtlCol="0">
            <a:spAutoFit/>
          </a:bodyPr>
          <a:lstStyle/>
          <a:p>
            <a:r>
              <a:rPr lang="en-US" sz="1400" dirty="0"/>
              <a:t>Photos from NOAA (1994 and 1996), from http://www.darrp.noaa.gov/northwest/black/photo.html </a:t>
            </a:r>
          </a:p>
        </p:txBody>
      </p:sp>
    </p:spTree>
    <p:extLst>
      <p:ext uri="{BB962C8B-B14F-4D97-AF65-F5344CB8AC3E}">
        <p14:creationId xmlns:p14="http://schemas.microsoft.com/office/powerpoint/2010/main" val="34717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lmon numb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938" y="-5542"/>
            <a:ext cx="8102637" cy="4561210"/>
          </a:xfrm>
          <a:prstGeom prst="rect">
            <a:avLst/>
          </a:prstGeom>
        </p:spPr>
      </p:pic>
      <p:sp>
        <p:nvSpPr>
          <p:cNvPr id="5" name="TextBox 4"/>
          <p:cNvSpPr txBox="1"/>
          <p:nvPr/>
        </p:nvSpPr>
        <p:spPr>
          <a:xfrm>
            <a:off x="1524000" y="4390564"/>
            <a:ext cx="9144000" cy="2492990"/>
          </a:xfrm>
          <a:prstGeom prst="rect">
            <a:avLst/>
          </a:prstGeom>
          <a:noFill/>
        </p:spPr>
        <p:txBody>
          <a:bodyPr wrap="square" rtlCol="0">
            <a:spAutoFit/>
          </a:bodyPr>
          <a:lstStyle/>
          <a:p>
            <a:r>
              <a:rPr lang="en-US" sz="2600" dirty="0">
                <a:latin typeface="Helvetica"/>
                <a:cs typeface="Helvetica"/>
              </a:rPr>
              <a:t>Before 1945, the number of salmon redds in Panther Creek were about 1000. </a:t>
            </a:r>
            <a:r>
              <a:rPr lang="en-US" sz="2600" dirty="0">
                <a:solidFill>
                  <a:srgbClr val="0000FF"/>
                </a:solidFill>
                <a:latin typeface="Helvetica"/>
                <a:cs typeface="Helvetica"/>
              </a:rPr>
              <a:t>What happened to the amount of salmon breeding (as evidenced by the number of redds) in Panther Creek during the period of mining in Blackbird Mine?  </a:t>
            </a:r>
            <a:r>
              <a:rPr lang="en-US" sz="2600" dirty="0">
                <a:latin typeface="Helvetica"/>
                <a:cs typeface="Helvetica"/>
              </a:rPr>
              <a:t>(Mining activity in Blackbird Mine peaked in the 1960s; the mine closed in 1982.)</a:t>
            </a:r>
          </a:p>
        </p:txBody>
      </p:sp>
    </p:spTree>
    <p:extLst>
      <p:ext uri="{BB962C8B-B14F-4D97-AF65-F5344CB8AC3E}">
        <p14:creationId xmlns:p14="http://schemas.microsoft.com/office/powerpoint/2010/main" val="1329423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birdMine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172" y="0"/>
            <a:ext cx="5616569" cy="6858000"/>
          </a:xfrm>
          <a:prstGeom prst="rect">
            <a:avLst/>
          </a:prstGeom>
        </p:spPr>
      </p:pic>
      <p:sp>
        <p:nvSpPr>
          <p:cNvPr id="5" name="TextBox 4"/>
          <p:cNvSpPr txBox="1"/>
          <p:nvPr/>
        </p:nvSpPr>
        <p:spPr>
          <a:xfrm>
            <a:off x="7187740" y="380999"/>
            <a:ext cx="3280689" cy="5447646"/>
          </a:xfrm>
          <a:prstGeom prst="rect">
            <a:avLst/>
          </a:prstGeom>
          <a:noFill/>
        </p:spPr>
        <p:txBody>
          <a:bodyPr wrap="square" rtlCol="0">
            <a:spAutoFit/>
          </a:bodyPr>
          <a:lstStyle/>
          <a:p>
            <a:r>
              <a:rPr lang="en-US" sz="2800" dirty="0">
                <a:solidFill>
                  <a:srgbClr val="0000FF"/>
                </a:solidFill>
                <a:latin typeface="Helvetica"/>
                <a:cs typeface="Helvetica"/>
              </a:rPr>
              <a:t>What do you see on this map that suggests that the mining influenced water pH? </a:t>
            </a:r>
          </a:p>
          <a:p>
            <a:endParaRPr lang="en-US" sz="2600" dirty="0">
              <a:latin typeface="Helvetica"/>
              <a:cs typeface="Helvetica"/>
            </a:endParaRPr>
          </a:p>
          <a:p>
            <a:r>
              <a:rPr lang="en-US" sz="2600" dirty="0">
                <a:latin typeface="Helvetica"/>
                <a:cs typeface="Helvetica"/>
              </a:rPr>
              <a:t>Keep in mind that pH is a measure of acidity. Numbers less than 7 are acidic, with smaller numbers being more acidic.  </a:t>
            </a:r>
          </a:p>
        </p:txBody>
      </p:sp>
    </p:spTree>
    <p:extLst>
      <p:ext uri="{BB962C8B-B14F-4D97-AF65-F5344CB8AC3E}">
        <p14:creationId xmlns:p14="http://schemas.microsoft.com/office/powerpoint/2010/main" val="3185614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2379</Words>
  <Application>Microsoft Office PowerPoint</Application>
  <PresentationFormat>Widescreen</PresentationFormat>
  <Paragraphs>168</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Helevetica</vt:lpstr>
      <vt:lpstr>Helvetica</vt:lpstr>
      <vt:lpstr>Office Theme</vt:lpstr>
      <vt:lpstr>Mineral resources in products and technology</vt:lpstr>
      <vt:lpstr>Recap of last class</vt:lpstr>
      <vt:lpstr>PowerPoint Presentation</vt:lpstr>
      <vt:lpstr>PowerPoint Presentation</vt:lpstr>
      <vt:lpstr>Cobalt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Ore Deposits Research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Mineral resources in products and technology</dc:title>
  <dc:creator>Mary Katherine Fidler</dc:creator>
  <cp:lastModifiedBy>Mary Katherine Fidler</cp:lastModifiedBy>
  <cp:revision>3</cp:revision>
  <dcterms:created xsi:type="dcterms:W3CDTF">2018-09-12T14:33:57Z</dcterms:created>
  <dcterms:modified xsi:type="dcterms:W3CDTF">2018-09-12T14:50:07Z</dcterms:modified>
</cp:coreProperties>
</file>