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39"/>
  </p:notesMasterIdLst>
  <p:sldIdLst>
    <p:sldId id="256" r:id="rId2"/>
    <p:sldId id="294" r:id="rId3"/>
    <p:sldId id="261" r:id="rId4"/>
    <p:sldId id="259" r:id="rId5"/>
    <p:sldId id="262" r:id="rId6"/>
    <p:sldId id="263" r:id="rId7"/>
    <p:sldId id="265" r:id="rId8"/>
    <p:sldId id="266" r:id="rId9"/>
    <p:sldId id="269" r:id="rId10"/>
    <p:sldId id="274" r:id="rId11"/>
    <p:sldId id="275" r:id="rId12"/>
    <p:sldId id="276" r:id="rId13"/>
    <p:sldId id="277" r:id="rId14"/>
    <p:sldId id="280" r:id="rId15"/>
    <p:sldId id="282" r:id="rId16"/>
    <p:sldId id="283" r:id="rId17"/>
    <p:sldId id="284" r:id="rId18"/>
    <p:sldId id="285" r:id="rId19"/>
    <p:sldId id="286" r:id="rId20"/>
    <p:sldId id="287" r:id="rId21"/>
    <p:sldId id="288" r:id="rId22"/>
    <p:sldId id="290" r:id="rId23"/>
    <p:sldId id="292" r:id="rId24"/>
    <p:sldId id="297" r:id="rId25"/>
    <p:sldId id="300" r:id="rId26"/>
    <p:sldId id="302" r:id="rId27"/>
    <p:sldId id="304" r:id="rId28"/>
    <p:sldId id="305" r:id="rId29"/>
    <p:sldId id="306" r:id="rId30"/>
    <p:sldId id="307" r:id="rId31"/>
    <p:sldId id="308" r:id="rId32"/>
    <p:sldId id="309" r:id="rId33"/>
    <p:sldId id="310" r:id="rId34"/>
    <p:sldId id="311" r:id="rId35"/>
    <p:sldId id="312" r:id="rId36"/>
    <p:sldId id="313" r:id="rId37"/>
    <p:sldId id="31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Katherine Fidler" initials="MKF" lastIdx="1" clrIdx="0">
    <p:extLst>
      <p:ext uri="{19B8F6BF-5375-455C-9EA6-DF929625EA0E}">
        <p15:presenceInfo xmlns:p15="http://schemas.microsoft.com/office/powerpoint/2012/main" userId="Mary Katherine Fidl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3" autoAdjust="0"/>
    <p:restoredTop sz="83952" autoAdjust="0"/>
  </p:normalViewPr>
  <p:slideViewPr>
    <p:cSldViewPr snapToGrid="0">
      <p:cViewPr varScale="1">
        <p:scale>
          <a:sx n="72" d="100"/>
          <a:sy n="72" d="100"/>
        </p:scale>
        <p:origin x="58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083CCF-80D7-4FED-B8DA-1F3240E9870D}" type="datetimeFigureOut">
              <a:rPr lang="en-US" smtClean="0"/>
              <a:t>9/24/2018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470B8E-D8CF-4015-A7A9-18DCCC327AD5}" type="slidenum">
              <a:rPr lang="en-US" smtClean="0"/>
              <a:t>‹#›</a:t>
            </a:fld>
            <a:endParaRPr lang="en-US"/>
          </a:p>
        </p:txBody>
      </p:sp>
    </p:spTree>
    <p:extLst>
      <p:ext uri="{BB962C8B-B14F-4D97-AF65-F5344CB8AC3E}">
        <p14:creationId xmlns:p14="http://schemas.microsoft.com/office/powerpoint/2010/main" val="747609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Carbon"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en.wikipedia.org/wiki/Coa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smtClean="0"/>
              <a:t>Frontier Environmental Worldview</a:t>
            </a:r>
          </a:p>
          <a:p>
            <a:r>
              <a:rPr lang="en-US" altLang="en-US" sz="1200" dirty="0" smtClean="0"/>
              <a:t>-Man against Nature</a:t>
            </a:r>
          </a:p>
          <a:p>
            <a:r>
              <a:rPr lang="en-US" altLang="en-US" sz="1200" dirty="0" smtClean="0"/>
              <a:t>-Nature was put here for Man</a:t>
            </a:r>
          </a:p>
          <a:p>
            <a:r>
              <a:rPr lang="en-US" altLang="en-US" sz="1200" dirty="0" smtClean="0"/>
              <a:t>-Ownership issues</a:t>
            </a:r>
          </a:p>
          <a:p>
            <a:r>
              <a:rPr lang="en-US" altLang="en-US" sz="1200" dirty="0" smtClean="0"/>
              <a:t>-Nature must be tamed</a:t>
            </a:r>
          </a:p>
          <a:p>
            <a:endParaRPr lang="en-US" dirty="0"/>
          </a:p>
        </p:txBody>
      </p:sp>
      <p:sp>
        <p:nvSpPr>
          <p:cNvPr id="4" name="Slide Number Placeholder 3"/>
          <p:cNvSpPr>
            <a:spLocks noGrp="1"/>
          </p:cNvSpPr>
          <p:nvPr>
            <p:ph type="sldNum" sz="quarter" idx="10"/>
          </p:nvPr>
        </p:nvSpPr>
        <p:spPr/>
        <p:txBody>
          <a:bodyPr/>
          <a:lstStyle/>
          <a:p>
            <a:fld id="{B3470B8E-D8CF-4015-A7A9-18DCCC327AD5}" type="slidenum">
              <a:rPr lang="en-US" smtClean="0"/>
              <a:t>4</a:t>
            </a:fld>
            <a:endParaRPr lang="en-US"/>
          </a:p>
        </p:txBody>
      </p:sp>
    </p:spTree>
    <p:extLst>
      <p:ext uri="{BB962C8B-B14F-4D97-AF65-F5344CB8AC3E}">
        <p14:creationId xmlns:p14="http://schemas.microsoft.com/office/powerpoint/2010/main" val="3509892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an example </a:t>
            </a:r>
            <a:r>
              <a:rPr lang="en-US" dirty="0"/>
              <a:t>i</a:t>
            </a:r>
            <a:r>
              <a:rPr lang="en-US" dirty="0" smtClean="0"/>
              <a:t>s </a:t>
            </a:r>
            <a:r>
              <a:rPr lang="en-US" dirty="0"/>
              <a:t>this wetland food web --- Look at all the arrows on here! The food web has so many interdependencies and complex linkages – and this is just the food web, try factoring in the effect of pollutants, climate change, and other environmental changes on this web and try to predict the ripple effect it will have as some species decline and others thrive under new conditions</a:t>
            </a:r>
          </a:p>
        </p:txBody>
      </p:sp>
      <p:sp>
        <p:nvSpPr>
          <p:cNvPr id="4" name="Slide Number Placeholder 3"/>
          <p:cNvSpPr>
            <a:spLocks noGrp="1"/>
          </p:cNvSpPr>
          <p:nvPr>
            <p:ph type="sldNum" sz="quarter" idx="10"/>
          </p:nvPr>
        </p:nvSpPr>
        <p:spPr/>
        <p:txBody>
          <a:bodyPr/>
          <a:lstStyle/>
          <a:p>
            <a:fld id="{B3470B8E-D8CF-4015-A7A9-18DCCC327AD5}" type="slidenum">
              <a:rPr lang="en-US" smtClean="0"/>
              <a:t>7</a:t>
            </a:fld>
            <a:endParaRPr lang="en-US"/>
          </a:p>
        </p:txBody>
      </p:sp>
    </p:spTree>
    <p:extLst>
      <p:ext uri="{BB962C8B-B14F-4D97-AF65-F5344CB8AC3E}">
        <p14:creationId xmlns:p14="http://schemas.microsoft.com/office/powerpoint/2010/main" val="2588101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en-US" altLang="en-US" dirty="0" smtClean="0"/>
              <a:t>Long trade routes for tin began by crossing the English Channel to Gaul (France) and continuing overland to Mediterranean ports and onto sailing freighters. </a:t>
            </a:r>
          </a:p>
          <a:p>
            <a:pPr>
              <a:lnSpc>
                <a:spcPct val="100000"/>
              </a:lnSpc>
            </a:pPr>
            <a:r>
              <a:rPr lang="en-US" altLang="en-US" dirty="0" smtClean="0"/>
              <a:t>Such travel contributed to the high cost of tin, and therefore of bronze. </a:t>
            </a:r>
          </a:p>
          <a:p>
            <a:pPr>
              <a:lnSpc>
                <a:spcPct val="100000"/>
              </a:lnSpc>
            </a:pPr>
            <a:r>
              <a:rPr lang="en-US" altLang="en-US" dirty="0" smtClean="0"/>
              <a:t>When the Romans near the end of the republic occupied Britain, an occupation that lasted for about 400 years, their main goal was probably control of the tin trade. </a:t>
            </a:r>
          </a:p>
          <a:p>
            <a:endParaRPr lang="en-US" dirty="0"/>
          </a:p>
        </p:txBody>
      </p:sp>
      <p:sp>
        <p:nvSpPr>
          <p:cNvPr id="4" name="Slide Number Placeholder 3"/>
          <p:cNvSpPr>
            <a:spLocks noGrp="1"/>
          </p:cNvSpPr>
          <p:nvPr>
            <p:ph type="sldNum" sz="quarter" idx="10"/>
          </p:nvPr>
        </p:nvSpPr>
        <p:spPr/>
        <p:txBody>
          <a:bodyPr/>
          <a:lstStyle/>
          <a:p>
            <a:fld id="{B3470B8E-D8CF-4015-A7A9-18DCCC327AD5}" type="slidenum">
              <a:rPr lang="en-US" smtClean="0"/>
              <a:t>13</a:t>
            </a:fld>
            <a:endParaRPr lang="en-US"/>
          </a:p>
        </p:txBody>
      </p:sp>
    </p:spTree>
    <p:extLst>
      <p:ext uri="{BB962C8B-B14F-4D97-AF65-F5344CB8AC3E}">
        <p14:creationId xmlns:p14="http://schemas.microsoft.com/office/powerpoint/2010/main" val="4058909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cooking wood in a low oxygen environment, a </a:t>
            </a:r>
            <a:r>
              <a:rPr lang="en-US" sz="1200" b="1" i="0" kern="1200" dirty="0" smtClean="0">
                <a:solidFill>
                  <a:schemeClr val="tx1"/>
                </a:solidFill>
                <a:effectLst/>
                <a:latin typeface="+mn-lt"/>
                <a:ea typeface="+mn-ea"/>
                <a:cs typeface="+mn-cs"/>
              </a:rPr>
              <a:t>process</a:t>
            </a:r>
            <a:r>
              <a:rPr lang="en-US" sz="1200" b="0" i="0" kern="1200" dirty="0" smtClean="0">
                <a:solidFill>
                  <a:schemeClr val="tx1"/>
                </a:solidFill>
                <a:effectLst/>
                <a:latin typeface="+mn-lt"/>
                <a:ea typeface="+mn-ea"/>
                <a:cs typeface="+mn-cs"/>
              </a:rPr>
              <a:t> that can take days and burns off volatile compounds such as water, methane, hydrogen, and tar.</a:t>
            </a:r>
            <a:endParaRPr lang="en-US" dirty="0"/>
          </a:p>
        </p:txBody>
      </p:sp>
      <p:sp>
        <p:nvSpPr>
          <p:cNvPr id="4" name="Slide Number Placeholder 3"/>
          <p:cNvSpPr>
            <a:spLocks noGrp="1"/>
          </p:cNvSpPr>
          <p:nvPr>
            <p:ph type="sldNum" sz="quarter" idx="10"/>
          </p:nvPr>
        </p:nvSpPr>
        <p:spPr/>
        <p:txBody>
          <a:bodyPr/>
          <a:lstStyle/>
          <a:p>
            <a:fld id="{B3470B8E-D8CF-4015-A7A9-18DCCC327AD5}" type="slidenum">
              <a:rPr lang="en-US" smtClean="0"/>
              <a:t>16</a:t>
            </a:fld>
            <a:endParaRPr lang="en-US"/>
          </a:p>
        </p:txBody>
      </p:sp>
    </p:spTree>
    <p:extLst>
      <p:ext uri="{BB962C8B-B14F-4D97-AF65-F5344CB8AC3E}">
        <p14:creationId xmlns:p14="http://schemas.microsoft.com/office/powerpoint/2010/main" val="882936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dirty="0" smtClean="0"/>
              <a:t>Cape </a:t>
            </a:r>
            <a:r>
              <a:rPr lang="en-US" altLang="en-US" dirty="0" err="1" smtClean="0"/>
              <a:t>verde</a:t>
            </a:r>
            <a:r>
              <a:rPr lang="en-US" altLang="en-US" dirty="0" smtClean="0"/>
              <a:t> islands are in the North Atlantic</a:t>
            </a:r>
          </a:p>
          <a:p>
            <a:endParaRPr lang="en-US" dirty="0"/>
          </a:p>
        </p:txBody>
      </p:sp>
      <p:sp>
        <p:nvSpPr>
          <p:cNvPr id="4" name="Slide Number Placeholder 3"/>
          <p:cNvSpPr>
            <a:spLocks noGrp="1"/>
          </p:cNvSpPr>
          <p:nvPr>
            <p:ph type="sldNum" sz="quarter" idx="10"/>
          </p:nvPr>
        </p:nvSpPr>
        <p:spPr/>
        <p:txBody>
          <a:bodyPr/>
          <a:lstStyle/>
          <a:p>
            <a:fld id="{B3470B8E-D8CF-4015-A7A9-18DCCC327AD5}" type="slidenum">
              <a:rPr lang="en-US" smtClean="0"/>
              <a:t>19</a:t>
            </a:fld>
            <a:endParaRPr lang="en-US"/>
          </a:p>
        </p:txBody>
      </p:sp>
    </p:spTree>
    <p:extLst>
      <p:ext uri="{BB962C8B-B14F-4D97-AF65-F5344CB8AC3E}">
        <p14:creationId xmlns:p14="http://schemas.microsoft.com/office/powerpoint/2010/main" val="937362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This is still occurring today in Central and South America</a:t>
            </a:r>
            <a:endParaRPr lang="en-US" dirty="0"/>
          </a:p>
        </p:txBody>
      </p:sp>
      <p:sp>
        <p:nvSpPr>
          <p:cNvPr id="4" name="Slide Number Placeholder 3"/>
          <p:cNvSpPr>
            <a:spLocks noGrp="1"/>
          </p:cNvSpPr>
          <p:nvPr>
            <p:ph type="sldNum" sz="quarter" idx="10"/>
          </p:nvPr>
        </p:nvSpPr>
        <p:spPr/>
        <p:txBody>
          <a:bodyPr/>
          <a:lstStyle/>
          <a:p>
            <a:fld id="{B3470B8E-D8CF-4015-A7A9-18DCCC327AD5}" type="slidenum">
              <a:rPr lang="en-US" smtClean="0"/>
              <a:t>22</a:t>
            </a:fld>
            <a:endParaRPr lang="en-US"/>
          </a:p>
        </p:txBody>
      </p:sp>
    </p:spTree>
    <p:extLst>
      <p:ext uri="{BB962C8B-B14F-4D97-AF65-F5344CB8AC3E}">
        <p14:creationId xmlns:p14="http://schemas.microsoft.com/office/powerpoint/2010/main" val="25405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Coke</a:t>
            </a:r>
            <a:r>
              <a:rPr lang="en-US" sz="1200" b="0" i="0" kern="1200" dirty="0" smtClean="0">
                <a:solidFill>
                  <a:schemeClr val="tx1"/>
                </a:solidFill>
                <a:effectLst/>
                <a:latin typeface="+mn-lt"/>
                <a:ea typeface="+mn-ea"/>
                <a:cs typeface="+mn-cs"/>
              </a:rPr>
              <a:t> is a fuel with a high </a:t>
            </a:r>
            <a:r>
              <a:rPr lang="en-US" sz="1200" b="0" i="0" u="none" strike="noStrike" kern="1200" dirty="0" smtClean="0">
                <a:solidFill>
                  <a:schemeClr val="tx1"/>
                </a:solidFill>
                <a:effectLst/>
                <a:latin typeface="+mn-lt"/>
                <a:ea typeface="+mn-ea"/>
                <a:cs typeface="+mn-cs"/>
                <a:hlinkClick r:id="rId3" tooltip="Carbon"/>
              </a:rPr>
              <a:t>carbon</a:t>
            </a:r>
            <a:r>
              <a:rPr lang="en-US" sz="1200" b="0" i="0" kern="1200" dirty="0" smtClean="0">
                <a:solidFill>
                  <a:schemeClr val="tx1"/>
                </a:solidFill>
                <a:effectLst/>
                <a:latin typeface="+mn-lt"/>
                <a:ea typeface="+mn-ea"/>
                <a:cs typeface="+mn-cs"/>
              </a:rPr>
              <a:t> content and few impurities, made by heating </a:t>
            </a:r>
            <a:r>
              <a:rPr lang="en-US" sz="1200" b="0" i="0" u="none" strike="noStrike" kern="1200" dirty="0" smtClean="0">
                <a:solidFill>
                  <a:schemeClr val="tx1"/>
                </a:solidFill>
                <a:effectLst/>
                <a:latin typeface="+mn-lt"/>
                <a:ea typeface="+mn-ea"/>
                <a:cs typeface="+mn-cs"/>
                <a:hlinkClick r:id="rId4" tooltip="Coal"/>
              </a:rPr>
              <a:t>coal</a:t>
            </a:r>
            <a:r>
              <a:rPr lang="en-US" sz="1200" b="0" i="0" kern="1200" dirty="0" smtClean="0">
                <a:solidFill>
                  <a:schemeClr val="tx1"/>
                </a:solidFill>
                <a:effectLst/>
                <a:latin typeface="+mn-lt"/>
                <a:ea typeface="+mn-ea"/>
                <a:cs typeface="+mn-cs"/>
              </a:rPr>
              <a:t> in the absence of air.</a:t>
            </a:r>
            <a:endParaRPr lang="en-US" dirty="0"/>
          </a:p>
        </p:txBody>
      </p:sp>
      <p:sp>
        <p:nvSpPr>
          <p:cNvPr id="4" name="Slide Number Placeholder 3"/>
          <p:cNvSpPr>
            <a:spLocks noGrp="1"/>
          </p:cNvSpPr>
          <p:nvPr>
            <p:ph type="sldNum" sz="quarter" idx="10"/>
          </p:nvPr>
        </p:nvSpPr>
        <p:spPr/>
        <p:txBody>
          <a:bodyPr/>
          <a:lstStyle/>
          <a:p>
            <a:fld id="{B3470B8E-D8CF-4015-A7A9-18DCCC327AD5}" type="slidenum">
              <a:rPr lang="en-US" smtClean="0"/>
              <a:t>25</a:t>
            </a:fld>
            <a:endParaRPr lang="en-US"/>
          </a:p>
        </p:txBody>
      </p:sp>
    </p:spTree>
    <p:extLst>
      <p:ext uri="{BB962C8B-B14F-4D97-AF65-F5344CB8AC3E}">
        <p14:creationId xmlns:p14="http://schemas.microsoft.com/office/powerpoint/2010/main" val="2159674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592525-6C0A-47B6-91FC-8D5B04A298F1}"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664E5-1833-40DB-A112-196296637485}" type="slidenum">
              <a:rPr lang="en-US" smtClean="0"/>
              <a:t>‹#›</a:t>
            </a:fld>
            <a:endParaRPr lang="en-US"/>
          </a:p>
        </p:txBody>
      </p:sp>
    </p:spTree>
    <p:extLst>
      <p:ext uri="{BB962C8B-B14F-4D97-AF65-F5344CB8AC3E}">
        <p14:creationId xmlns:p14="http://schemas.microsoft.com/office/powerpoint/2010/main" val="2803837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592525-6C0A-47B6-91FC-8D5B04A298F1}"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664E5-1833-40DB-A112-196296637485}" type="slidenum">
              <a:rPr lang="en-US" smtClean="0"/>
              <a:t>‹#›</a:t>
            </a:fld>
            <a:endParaRPr lang="en-US"/>
          </a:p>
        </p:txBody>
      </p:sp>
    </p:spTree>
    <p:extLst>
      <p:ext uri="{BB962C8B-B14F-4D97-AF65-F5344CB8AC3E}">
        <p14:creationId xmlns:p14="http://schemas.microsoft.com/office/powerpoint/2010/main" val="2757326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592525-6C0A-47B6-91FC-8D5B04A298F1}"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664E5-1833-40DB-A112-196296637485}" type="slidenum">
              <a:rPr lang="en-US" smtClean="0"/>
              <a:t>‹#›</a:t>
            </a:fld>
            <a:endParaRPr lang="en-US"/>
          </a:p>
        </p:txBody>
      </p:sp>
    </p:spTree>
    <p:extLst>
      <p:ext uri="{BB962C8B-B14F-4D97-AF65-F5344CB8AC3E}">
        <p14:creationId xmlns:p14="http://schemas.microsoft.com/office/powerpoint/2010/main" val="358379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9"/>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10"/>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11"/>
          <p:cNvSpPr>
            <a:spLocks noGrp="1" noChangeArrowheads="1"/>
          </p:cNvSpPr>
          <p:nvPr>
            <p:ph type="sldNum" sz="quarter" idx="12"/>
          </p:nvPr>
        </p:nvSpPr>
        <p:spPr>
          <a:ln/>
        </p:spPr>
        <p:txBody>
          <a:bodyPr/>
          <a:lstStyle>
            <a:lvl1pPr>
              <a:defRPr/>
            </a:lvl1pPr>
          </a:lstStyle>
          <a:p>
            <a:fld id="{E8D2E513-4051-43ED-8397-4701BBC1F9F7}" type="slidenum">
              <a:rPr lang="en-US" altLang="en-US"/>
              <a:pPr/>
              <a:t>‹#›</a:t>
            </a:fld>
            <a:endParaRPr lang="en-US" altLang="en-US"/>
          </a:p>
        </p:txBody>
      </p:sp>
    </p:spTree>
    <p:extLst>
      <p:ext uri="{BB962C8B-B14F-4D97-AF65-F5344CB8AC3E}">
        <p14:creationId xmlns:p14="http://schemas.microsoft.com/office/powerpoint/2010/main" val="2823723285"/>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1"/>
          <p:cNvSpPr>
            <a:spLocks noGrp="1" noChangeArrowheads="1"/>
          </p:cNvSpPr>
          <p:nvPr>
            <p:ph type="sldNum" sz="quarter" idx="12"/>
          </p:nvPr>
        </p:nvSpPr>
        <p:spPr>
          <a:ln/>
        </p:spPr>
        <p:txBody>
          <a:bodyPr/>
          <a:lstStyle>
            <a:lvl1pPr>
              <a:defRPr/>
            </a:lvl1pPr>
          </a:lstStyle>
          <a:p>
            <a:fld id="{1D1D23BB-ECF3-4CB9-81CE-28D74E0B03EA}" type="slidenum">
              <a:rPr lang="en-US" altLang="en-US"/>
              <a:pPr/>
              <a:t>‹#›</a:t>
            </a:fld>
            <a:endParaRPr lang="en-US" altLang="en-US"/>
          </a:p>
        </p:txBody>
      </p:sp>
    </p:spTree>
    <p:extLst>
      <p:ext uri="{BB962C8B-B14F-4D97-AF65-F5344CB8AC3E}">
        <p14:creationId xmlns:p14="http://schemas.microsoft.com/office/powerpoint/2010/main" val="3344136005"/>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592525-6C0A-47B6-91FC-8D5B04A298F1}"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664E5-1833-40DB-A112-196296637485}" type="slidenum">
              <a:rPr lang="en-US" smtClean="0"/>
              <a:t>‹#›</a:t>
            </a:fld>
            <a:endParaRPr lang="en-US"/>
          </a:p>
        </p:txBody>
      </p:sp>
    </p:spTree>
    <p:extLst>
      <p:ext uri="{BB962C8B-B14F-4D97-AF65-F5344CB8AC3E}">
        <p14:creationId xmlns:p14="http://schemas.microsoft.com/office/powerpoint/2010/main" val="640220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592525-6C0A-47B6-91FC-8D5B04A298F1}"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664E5-1833-40DB-A112-196296637485}" type="slidenum">
              <a:rPr lang="en-US" smtClean="0"/>
              <a:t>‹#›</a:t>
            </a:fld>
            <a:endParaRPr lang="en-US"/>
          </a:p>
        </p:txBody>
      </p:sp>
    </p:spTree>
    <p:extLst>
      <p:ext uri="{BB962C8B-B14F-4D97-AF65-F5344CB8AC3E}">
        <p14:creationId xmlns:p14="http://schemas.microsoft.com/office/powerpoint/2010/main" val="56042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592525-6C0A-47B6-91FC-8D5B04A298F1}" type="datetimeFigureOut">
              <a:rPr lang="en-US" smtClean="0"/>
              <a:t>9/24/2018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664E5-1833-40DB-A112-196296637485}" type="slidenum">
              <a:rPr lang="en-US" smtClean="0"/>
              <a:t>‹#›</a:t>
            </a:fld>
            <a:endParaRPr lang="en-US"/>
          </a:p>
        </p:txBody>
      </p:sp>
    </p:spTree>
    <p:extLst>
      <p:ext uri="{BB962C8B-B14F-4D97-AF65-F5344CB8AC3E}">
        <p14:creationId xmlns:p14="http://schemas.microsoft.com/office/powerpoint/2010/main" val="83231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592525-6C0A-47B6-91FC-8D5B04A298F1}" type="datetimeFigureOut">
              <a:rPr lang="en-US" smtClean="0"/>
              <a:t>9/24/2018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2664E5-1833-40DB-A112-196296637485}" type="slidenum">
              <a:rPr lang="en-US" smtClean="0"/>
              <a:t>‹#›</a:t>
            </a:fld>
            <a:endParaRPr lang="en-US"/>
          </a:p>
        </p:txBody>
      </p:sp>
    </p:spTree>
    <p:extLst>
      <p:ext uri="{BB962C8B-B14F-4D97-AF65-F5344CB8AC3E}">
        <p14:creationId xmlns:p14="http://schemas.microsoft.com/office/powerpoint/2010/main" val="408054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592525-6C0A-47B6-91FC-8D5B04A298F1}" type="datetimeFigureOut">
              <a:rPr lang="en-US" smtClean="0"/>
              <a:t>9/24/2018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2664E5-1833-40DB-A112-196296637485}" type="slidenum">
              <a:rPr lang="en-US" smtClean="0"/>
              <a:t>‹#›</a:t>
            </a:fld>
            <a:endParaRPr lang="en-US"/>
          </a:p>
        </p:txBody>
      </p:sp>
    </p:spTree>
    <p:extLst>
      <p:ext uri="{BB962C8B-B14F-4D97-AF65-F5344CB8AC3E}">
        <p14:creationId xmlns:p14="http://schemas.microsoft.com/office/powerpoint/2010/main" val="2678155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592525-6C0A-47B6-91FC-8D5B04A298F1}" type="datetimeFigureOut">
              <a:rPr lang="en-US" smtClean="0"/>
              <a:t>9/24/2018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2664E5-1833-40DB-A112-196296637485}" type="slidenum">
              <a:rPr lang="en-US" smtClean="0"/>
              <a:t>‹#›</a:t>
            </a:fld>
            <a:endParaRPr lang="en-US"/>
          </a:p>
        </p:txBody>
      </p:sp>
    </p:spTree>
    <p:extLst>
      <p:ext uri="{BB962C8B-B14F-4D97-AF65-F5344CB8AC3E}">
        <p14:creationId xmlns:p14="http://schemas.microsoft.com/office/powerpoint/2010/main" val="3141427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592525-6C0A-47B6-91FC-8D5B04A298F1}" type="datetimeFigureOut">
              <a:rPr lang="en-US" smtClean="0"/>
              <a:t>9/24/2018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664E5-1833-40DB-A112-196296637485}" type="slidenum">
              <a:rPr lang="en-US" smtClean="0"/>
              <a:t>‹#›</a:t>
            </a:fld>
            <a:endParaRPr lang="en-US"/>
          </a:p>
        </p:txBody>
      </p:sp>
    </p:spTree>
    <p:extLst>
      <p:ext uri="{BB962C8B-B14F-4D97-AF65-F5344CB8AC3E}">
        <p14:creationId xmlns:p14="http://schemas.microsoft.com/office/powerpoint/2010/main" val="351120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592525-6C0A-47B6-91FC-8D5B04A298F1}" type="datetimeFigureOut">
              <a:rPr lang="en-US" smtClean="0"/>
              <a:t>9/24/2018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664E5-1833-40DB-A112-196296637485}" type="slidenum">
              <a:rPr lang="en-US" smtClean="0"/>
              <a:t>‹#›</a:t>
            </a:fld>
            <a:endParaRPr lang="en-US"/>
          </a:p>
        </p:txBody>
      </p:sp>
    </p:spTree>
    <p:extLst>
      <p:ext uri="{BB962C8B-B14F-4D97-AF65-F5344CB8AC3E}">
        <p14:creationId xmlns:p14="http://schemas.microsoft.com/office/powerpoint/2010/main" val="1135163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592525-6C0A-47B6-91FC-8D5B04A298F1}" type="datetimeFigureOut">
              <a:rPr lang="en-US" smtClean="0"/>
              <a:t>9/24/2018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2664E5-1833-40DB-A112-196296637485}" type="slidenum">
              <a:rPr lang="en-US" smtClean="0"/>
              <a:t>‹#›</a:t>
            </a:fld>
            <a:endParaRPr lang="en-US"/>
          </a:p>
        </p:txBody>
      </p:sp>
    </p:spTree>
    <p:extLst>
      <p:ext uri="{BB962C8B-B14F-4D97-AF65-F5344CB8AC3E}">
        <p14:creationId xmlns:p14="http://schemas.microsoft.com/office/powerpoint/2010/main" val="4262749072"/>
      </p:ext>
    </p:extLst>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5" r:id="rId12"/>
    <p:sldLayoutId id="214748367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9.jpeg"/></Relationships>
</file>

<file path=ppt/slides/_rels/slide2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32.jpe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2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History of Resource Use</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44886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altLang="en-US" dirty="0"/>
              <a:t>Copper </a:t>
            </a:r>
            <a:r>
              <a:rPr lang="en-US" altLang="en-US" dirty="0" smtClean="0">
                <a:solidFill>
                  <a:srgbClr val="FFFF00"/>
                </a:solidFill>
              </a:rPr>
              <a:t>Smelting </a:t>
            </a:r>
            <a:r>
              <a:rPr lang="en-US" altLang="en-US" i="1" dirty="0" smtClean="0"/>
              <a:t>– The Copper Age</a:t>
            </a:r>
            <a:endParaRPr lang="en-US" altLang="en-US" i="1" dirty="0"/>
          </a:p>
        </p:txBody>
      </p:sp>
      <p:sp>
        <p:nvSpPr>
          <p:cNvPr id="24581"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t>Although native copper is hard to come by in large amounts, copper ores are quite common and some of them produce metal easily when </a:t>
            </a:r>
            <a:r>
              <a:rPr lang="en-US" altLang="en-US" dirty="0">
                <a:solidFill>
                  <a:schemeClr val="accent2">
                    <a:lumMod val="60000"/>
                    <a:lumOff val="40000"/>
                  </a:schemeClr>
                </a:solidFill>
              </a:rPr>
              <a:t>burned in wood or charcoal fires</a:t>
            </a:r>
            <a:r>
              <a:rPr lang="en-US" altLang="en-US" dirty="0"/>
              <a:t>.</a:t>
            </a:r>
          </a:p>
          <a:p>
            <a:r>
              <a:rPr lang="en-US" altLang="en-US" dirty="0"/>
              <a:t>People started smelting copper 6000 </a:t>
            </a:r>
            <a:r>
              <a:rPr lang="en-US" altLang="en-US" dirty="0" err="1"/>
              <a:t>yrs</a:t>
            </a:r>
            <a:r>
              <a:rPr lang="en-US" altLang="en-US" dirty="0"/>
              <a:t> ago in Egypt  (~4000 BC</a:t>
            </a:r>
            <a:r>
              <a:rPr lang="en-US" altLang="en-US" dirty="0" smtClean="0"/>
              <a:t>).</a:t>
            </a:r>
          </a:p>
          <a:p>
            <a:endParaRPr lang="en-US" altLang="en-US" dirty="0" smtClean="0"/>
          </a:p>
          <a:p>
            <a:endParaRPr lang="en-US" altLang="en-US" dirty="0"/>
          </a:p>
          <a:p>
            <a:r>
              <a:rPr lang="en-US" altLang="en-US" dirty="0" smtClean="0"/>
              <a:t>Copper smelting started the Copper Age, lasting ~500 years</a:t>
            </a:r>
            <a:endParaRPr lang="en-US" altLang="en-US" dirty="0"/>
          </a:p>
          <a:p>
            <a:endParaRPr lang="en-US" altLang="en-US" dirty="0"/>
          </a:p>
        </p:txBody>
      </p:sp>
      <p:sp>
        <p:nvSpPr>
          <p:cNvPr id="24578"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2457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Tree>
    <p:extLst>
      <p:ext uri="{BB962C8B-B14F-4D97-AF65-F5344CB8AC3E}">
        <p14:creationId xmlns:p14="http://schemas.microsoft.com/office/powerpoint/2010/main" val="867385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5"/>
          <p:cNvSpPr>
            <a:spLocks noGrp="1" noChangeArrowheads="1"/>
          </p:cNvSpPr>
          <p:nvPr>
            <p:ph type="title"/>
          </p:nvPr>
        </p:nvSpPr>
        <p:spPr/>
        <p:txBody>
          <a:bodyPr/>
          <a:lstStyle/>
          <a:p>
            <a:r>
              <a:rPr lang="en-US" altLang="en-US"/>
              <a:t>Early Copper Smelters</a:t>
            </a:r>
          </a:p>
        </p:txBody>
      </p:sp>
      <p:pic>
        <p:nvPicPr>
          <p:cNvPr id="25605" name="Picture 4" descr="CuFurnce"/>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92214" y="1565274"/>
            <a:ext cx="5291099" cy="479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7" descr="smeltinghearth"/>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318250" y="1690688"/>
            <a:ext cx="5256716" cy="449986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2" name="Date Placeholder 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25603"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Tree>
    <p:extLst>
      <p:ext uri="{BB962C8B-B14F-4D97-AF65-F5344CB8AC3E}">
        <p14:creationId xmlns:p14="http://schemas.microsoft.com/office/powerpoint/2010/main" val="3464800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altLang="en-US" dirty="0"/>
              <a:t>The shift to </a:t>
            </a:r>
            <a:r>
              <a:rPr lang="en-US" altLang="en-US" dirty="0" smtClean="0">
                <a:solidFill>
                  <a:srgbClr val="FFFF00"/>
                </a:solidFill>
              </a:rPr>
              <a:t>Bronze</a:t>
            </a:r>
            <a:r>
              <a:rPr lang="en-US" altLang="en-US" dirty="0" smtClean="0"/>
              <a:t> – </a:t>
            </a:r>
            <a:r>
              <a:rPr lang="en-US" altLang="en-US" i="1" dirty="0" smtClean="0"/>
              <a:t>The Bronze Age</a:t>
            </a:r>
            <a:endParaRPr lang="en-US" altLang="en-US" i="1" dirty="0"/>
          </a:p>
        </p:txBody>
      </p:sp>
      <p:sp>
        <p:nvSpPr>
          <p:cNvPr id="26629" name="Rectangle 3"/>
          <p:cNvSpPr>
            <a:spLocks noGrp="1" noChangeArrowheads="1"/>
          </p:cNvSpPr>
          <p:nvPr>
            <p:ph idx="1"/>
          </p:nvPr>
        </p:nvSpPr>
        <p:spPr bwMode="auto">
          <a:xfrm>
            <a:off x="1981200" y="1808162"/>
            <a:ext cx="8229600" cy="50498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nSpc>
                <a:spcPct val="90000"/>
              </a:lnSpc>
            </a:pPr>
            <a:r>
              <a:rPr lang="en-US" altLang="en-US" dirty="0" smtClean="0">
                <a:solidFill>
                  <a:schemeClr val="accent2">
                    <a:lumMod val="60000"/>
                    <a:lumOff val="40000"/>
                  </a:schemeClr>
                </a:solidFill>
              </a:rPr>
              <a:t>Bronze </a:t>
            </a:r>
            <a:r>
              <a:rPr lang="en-US" altLang="en-US" dirty="0">
                <a:solidFill>
                  <a:schemeClr val="accent2">
                    <a:lumMod val="60000"/>
                    <a:lumOff val="40000"/>
                  </a:schemeClr>
                </a:solidFill>
              </a:rPr>
              <a:t>is copper alloyed with </a:t>
            </a:r>
            <a:r>
              <a:rPr lang="en-US" altLang="en-US" dirty="0" smtClean="0">
                <a:solidFill>
                  <a:schemeClr val="accent2">
                    <a:lumMod val="60000"/>
                    <a:lumOff val="40000"/>
                  </a:schemeClr>
                </a:solidFill>
              </a:rPr>
              <a:t>tin</a:t>
            </a:r>
            <a:r>
              <a:rPr lang="en-US" altLang="en-US" dirty="0"/>
              <a:t> </a:t>
            </a:r>
            <a:r>
              <a:rPr lang="en-US" altLang="en-US" dirty="0" smtClean="0"/>
              <a:t>(or </a:t>
            </a:r>
            <a:r>
              <a:rPr lang="en-US" altLang="en-US" dirty="0"/>
              <a:t>sometimes with other </a:t>
            </a:r>
            <a:r>
              <a:rPr lang="en-US" altLang="en-US" dirty="0" smtClean="0"/>
              <a:t>metals e.g. silver, lead, or arsenic)</a:t>
            </a:r>
            <a:endParaRPr lang="en-US" altLang="en-US" dirty="0"/>
          </a:p>
          <a:p>
            <a:pPr>
              <a:lnSpc>
                <a:spcPct val="90000"/>
              </a:lnSpc>
            </a:pPr>
            <a:endParaRPr lang="en-US" altLang="en-US" dirty="0" smtClean="0"/>
          </a:p>
          <a:p>
            <a:pPr>
              <a:lnSpc>
                <a:spcPct val="90000"/>
              </a:lnSpc>
            </a:pPr>
            <a:endParaRPr lang="en-US" altLang="en-US" dirty="0"/>
          </a:p>
          <a:p>
            <a:pPr marL="0" indent="0">
              <a:lnSpc>
                <a:spcPct val="90000"/>
              </a:lnSpc>
              <a:buNone/>
            </a:pPr>
            <a:r>
              <a:rPr lang="en-US" altLang="en-US" sz="3200" b="1" dirty="0">
                <a:solidFill>
                  <a:srgbClr val="92D050"/>
                </a:solidFill>
              </a:rPr>
              <a:t>A problem</a:t>
            </a:r>
            <a:r>
              <a:rPr lang="en-US" altLang="en-US" sz="3200" dirty="0">
                <a:solidFill>
                  <a:srgbClr val="92D050"/>
                </a:solidFill>
              </a:rPr>
              <a:t>: In parts of the world where copper ores were plentiful, </a:t>
            </a:r>
            <a:r>
              <a:rPr lang="en-US" altLang="en-US" sz="3200" b="1" dirty="0">
                <a:solidFill>
                  <a:srgbClr val="92D050"/>
                </a:solidFill>
              </a:rPr>
              <a:t>tin was rare</a:t>
            </a:r>
            <a:r>
              <a:rPr lang="en-US" altLang="en-US" sz="3200" dirty="0">
                <a:solidFill>
                  <a:srgbClr val="92D050"/>
                </a:solidFill>
              </a:rPr>
              <a:t>.</a:t>
            </a:r>
          </a:p>
        </p:txBody>
      </p:sp>
      <p:sp>
        <p:nvSpPr>
          <p:cNvPr id="26626"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2662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Tree>
    <p:extLst>
      <p:ext uri="{BB962C8B-B14F-4D97-AF65-F5344CB8AC3E}">
        <p14:creationId xmlns:p14="http://schemas.microsoft.com/office/powerpoint/2010/main" val="2011402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altLang="en-US" dirty="0"/>
              <a:t>The shift to </a:t>
            </a:r>
            <a:r>
              <a:rPr lang="en-US" altLang="en-US" dirty="0">
                <a:solidFill>
                  <a:srgbClr val="FFFF00"/>
                </a:solidFill>
              </a:rPr>
              <a:t>Bronze</a:t>
            </a:r>
            <a:r>
              <a:rPr lang="en-US" altLang="en-US" dirty="0"/>
              <a:t> </a:t>
            </a:r>
            <a:r>
              <a:rPr lang="en-US" altLang="en-US" dirty="0" smtClean="0"/>
              <a:t>–</a:t>
            </a:r>
            <a:r>
              <a:rPr lang="en-US" altLang="en-US" dirty="0" smtClean="0"/>
              <a:t>Bronze </a:t>
            </a:r>
            <a:r>
              <a:rPr lang="en-US" altLang="en-US" dirty="0"/>
              <a:t>and Tin</a:t>
            </a:r>
          </a:p>
        </p:txBody>
      </p:sp>
      <p:sp>
        <p:nvSpPr>
          <p:cNvPr id="27653" name="Rectangle 3"/>
          <p:cNvSpPr>
            <a:spLocks noGrp="1" noChangeArrowheads="1"/>
          </p:cNvSpPr>
          <p:nvPr>
            <p:ph idx="1"/>
          </p:nvPr>
        </p:nvSpPr>
        <p:spPr bwMode="auto">
          <a:xfrm>
            <a:off x="467139" y="1632089"/>
            <a:ext cx="10515600" cy="4351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t>The only known large deposits of tin in the ancient world were in western Great </a:t>
            </a:r>
            <a:r>
              <a:rPr lang="en-US" altLang="en-US" dirty="0" smtClean="0"/>
              <a:t>Britain</a:t>
            </a:r>
          </a:p>
          <a:p>
            <a:r>
              <a:rPr lang="en-US" altLang="en-US" dirty="0" smtClean="0"/>
              <a:t>Establishment of tin trade routes led to the Bronze Age</a:t>
            </a:r>
            <a:endParaRPr lang="en-US" altLang="en-US" dirty="0"/>
          </a:p>
          <a:p>
            <a:pPr marL="0" indent="0">
              <a:buNone/>
            </a:pPr>
            <a:endParaRPr lang="en-US" altLang="en-US" dirty="0"/>
          </a:p>
        </p:txBody>
      </p:sp>
      <p:sp>
        <p:nvSpPr>
          <p:cNvPr id="27650"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2765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pic>
        <p:nvPicPr>
          <p:cNvPr id="6" name="Picture 4" descr="trademap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6133" y="3154364"/>
            <a:ext cx="5595938" cy="356711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067138" y="3421559"/>
            <a:ext cx="2151037" cy="830997"/>
          </a:xfrm>
          <a:prstGeom prst="rect">
            <a:avLst/>
          </a:prstGeom>
          <a:noFill/>
        </p:spPr>
        <p:txBody>
          <a:bodyPr wrap="square" rtlCol="0">
            <a:spAutoFit/>
          </a:bodyPr>
          <a:lstStyle/>
          <a:p>
            <a:r>
              <a:rPr lang="en-US" altLang="en-US" sz="2400" dirty="0"/>
              <a:t>Early Trade Routes for Tin</a:t>
            </a:r>
            <a:endParaRPr lang="en-US" sz="2400" dirty="0"/>
          </a:p>
        </p:txBody>
      </p:sp>
      <p:sp>
        <p:nvSpPr>
          <p:cNvPr id="8" name="Text Box 7"/>
          <p:cNvSpPr txBox="1">
            <a:spLocks noChangeArrowheads="1"/>
          </p:cNvSpPr>
          <p:nvPr/>
        </p:nvSpPr>
        <p:spPr bwMode="auto">
          <a:xfrm>
            <a:off x="7067138" y="5057855"/>
            <a:ext cx="51379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r>
              <a:rPr lang="en-US" altLang="en-US" sz="2400" dirty="0" smtClean="0"/>
              <a:t>First large-scale “international</a:t>
            </a:r>
            <a:r>
              <a:rPr lang="en-US" altLang="en-US" sz="2400" dirty="0"/>
              <a:t>” trade</a:t>
            </a:r>
          </a:p>
        </p:txBody>
      </p:sp>
    </p:spTree>
    <p:extLst>
      <p:ext uri="{BB962C8B-B14F-4D97-AF65-F5344CB8AC3E}">
        <p14:creationId xmlns:p14="http://schemas.microsoft.com/office/powerpoint/2010/main" val="2682667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altLang="en-US" i="1" dirty="0"/>
              <a:t>Bronze Age into </a:t>
            </a:r>
            <a:r>
              <a:rPr lang="en-US" altLang="en-US" i="1" dirty="0">
                <a:solidFill>
                  <a:srgbClr val="FFC000"/>
                </a:solidFill>
              </a:rPr>
              <a:t>Iron Age</a:t>
            </a:r>
          </a:p>
        </p:txBody>
      </p:sp>
      <p:sp>
        <p:nvSpPr>
          <p:cNvPr id="30725" name="Rectangle 3"/>
          <p:cNvSpPr>
            <a:spLocks noGrp="1" noChangeArrowheads="1"/>
          </p:cNvSpPr>
          <p:nvPr>
            <p:ph idx="1"/>
          </p:nvPr>
        </p:nvSpPr>
        <p:spPr bwMode="auto">
          <a:xfrm>
            <a:off x="838200" y="1825625"/>
            <a:ext cx="5681870" cy="4351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t>Bronze Age ended </a:t>
            </a:r>
            <a:r>
              <a:rPr lang="en-US" altLang="en-US" dirty="0" smtClean="0"/>
              <a:t>~800 </a:t>
            </a:r>
            <a:r>
              <a:rPr lang="en-US" altLang="en-US" dirty="0"/>
              <a:t>BC.</a:t>
            </a:r>
          </a:p>
          <a:p>
            <a:endParaRPr lang="en-US" altLang="en-US" dirty="0"/>
          </a:p>
          <a:p>
            <a:r>
              <a:rPr lang="en-US" altLang="en-US" dirty="0" smtClean="0"/>
              <a:t>Iron </a:t>
            </a:r>
            <a:r>
              <a:rPr lang="en-US" altLang="en-US" dirty="0"/>
              <a:t>began to be worked around 1300 BC.</a:t>
            </a:r>
          </a:p>
          <a:p>
            <a:r>
              <a:rPr lang="en-US" altLang="en-US" dirty="0"/>
              <a:t>The first iron to be worked came </a:t>
            </a:r>
            <a:r>
              <a:rPr lang="en-US" altLang="en-US" dirty="0" smtClean="0"/>
              <a:t>from </a:t>
            </a:r>
            <a:r>
              <a:rPr lang="en-US" altLang="en-US" dirty="0"/>
              <a:t>meteorites.</a:t>
            </a:r>
          </a:p>
          <a:p>
            <a:endParaRPr lang="en-US" altLang="en-US" dirty="0"/>
          </a:p>
        </p:txBody>
      </p:sp>
      <p:pic>
        <p:nvPicPr>
          <p:cNvPr id="2052" name="Picture 4" descr="Image result for iron meteori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4035" y="3913568"/>
            <a:ext cx="3482053" cy="261154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lated image"/>
          <p:cNvPicPr>
            <a:picLocks noChangeAspect="1" noChangeArrowheads="1"/>
          </p:cNvPicPr>
          <p:nvPr/>
        </p:nvPicPr>
        <p:blipFill rotWithShape="1">
          <a:blip r:embed="rId3">
            <a:extLst>
              <a:ext uri="{28A0092B-C50C-407E-A947-70E740481C1C}">
                <a14:useLocalDpi xmlns:a14="http://schemas.microsoft.com/office/drawing/2010/main" val="0"/>
              </a:ext>
            </a:extLst>
          </a:blip>
          <a:srcRect l="12619" r="31432" b="58011"/>
          <a:stretch/>
        </p:blipFill>
        <p:spPr bwMode="auto">
          <a:xfrm>
            <a:off x="7076662" y="766866"/>
            <a:ext cx="4876800" cy="2744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251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r>
              <a:rPr lang="en-US" altLang="en-US" dirty="0" smtClean="0"/>
              <a:t>Working Iron requires more energy</a:t>
            </a:r>
            <a:endParaRPr lang="en-US" altLang="en-US" dirty="0"/>
          </a:p>
        </p:txBody>
      </p:sp>
      <p:sp>
        <p:nvSpPr>
          <p:cNvPr id="32773" name="Rectangle 3"/>
          <p:cNvSpPr>
            <a:spLocks noGrp="1" noChangeArrowheads="1"/>
          </p:cNvSpPr>
          <p:nvPr>
            <p:ph idx="1"/>
          </p:nvPr>
        </p:nvSpPr>
        <p:spPr bwMode="auto">
          <a:xfrm>
            <a:off x="1981200" y="1638300"/>
            <a:ext cx="8229600" cy="4770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nSpc>
                <a:spcPct val="90000"/>
              </a:lnSpc>
            </a:pPr>
            <a:r>
              <a:rPr lang="en-US" altLang="en-US" dirty="0"/>
              <a:t>The first iron could not be </a:t>
            </a:r>
            <a:r>
              <a:rPr lang="en-US" altLang="en-US" dirty="0" smtClean="0"/>
              <a:t>smelted easily, like copper, </a:t>
            </a:r>
            <a:r>
              <a:rPr lang="en-US" altLang="en-US" dirty="0"/>
              <a:t>just heated enough to be reworked into useful items.</a:t>
            </a:r>
          </a:p>
          <a:p>
            <a:pPr>
              <a:lnSpc>
                <a:spcPct val="90000"/>
              </a:lnSpc>
            </a:pPr>
            <a:r>
              <a:rPr lang="en-US" altLang="en-US" dirty="0">
                <a:solidFill>
                  <a:srgbClr val="FFFF00"/>
                </a:solidFill>
              </a:rPr>
              <a:t>Since iron has a higher melting temperature than Copper, it must be smelted in a very hot fire and this required </a:t>
            </a:r>
            <a:r>
              <a:rPr lang="en-US" altLang="en-US" dirty="0">
                <a:solidFill>
                  <a:srgbClr val="FF0000"/>
                </a:solidFill>
              </a:rPr>
              <a:t>charcoal</a:t>
            </a:r>
            <a:r>
              <a:rPr lang="en-US" altLang="en-US" dirty="0" smtClean="0">
                <a:solidFill>
                  <a:srgbClr val="FFFF00"/>
                </a:solidFill>
              </a:rPr>
              <a:t>.</a:t>
            </a:r>
          </a:p>
          <a:p>
            <a:pPr>
              <a:lnSpc>
                <a:spcPct val="90000"/>
              </a:lnSpc>
            </a:pPr>
            <a:endParaRPr lang="en-US" altLang="en-US" dirty="0">
              <a:solidFill>
                <a:srgbClr val="FFFF00"/>
              </a:solidFill>
            </a:endParaRPr>
          </a:p>
          <a:p>
            <a:pPr>
              <a:lnSpc>
                <a:spcPct val="90000"/>
              </a:lnSpc>
            </a:pPr>
            <a:r>
              <a:rPr lang="en-US" altLang="en-US" dirty="0" smtClean="0">
                <a:solidFill>
                  <a:srgbClr val="FF0000"/>
                </a:solidFill>
              </a:rPr>
              <a:t>Blast </a:t>
            </a:r>
            <a:r>
              <a:rPr lang="en-US" altLang="en-US" dirty="0">
                <a:solidFill>
                  <a:srgbClr val="FF0000"/>
                </a:solidFill>
              </a:rPr>
              <a:t>furnace </a:t>
            </a:r>
            <a:r>
              <a:rPr lang="en-US" altLang="en-US" dirty="0" smtClean="0"/>
              <a:t>(1340 </a:t>
            </a:r>
            <a:r>
              <a:rPr lang="en-US" altLang="en-US" dirty="0"/>
              <a:t>A.D</a:t>
            </a:r>
            <a:r>
              <a:rPr lang="en-US" altLang="en-US" dirty="0" smtClean="0"/>
              <a:t>.) = major breakthrough</a:t>
            </a:r>
          </a:p>
          <a:p>
            <a:pPr lvl="1"/>
            <a:r>
              <a:rPr lang="en-US" altLang="en-US" dirty="0" smtClean="0"/>
              <a:t>large </a:t>
            </a:r>
            <a:r>
              <a:rPr lang="en-US" altLang="en-US" dirty="0"/>
              <a:t>amounts of iron could </a:t>
            </a:r>
            <a:r>
              <a:rPr lang="en-US" altLang="en-US" dirty="0" smtClean="0"/>
              <a:t>be </a:t>
            </a:r>
            <a:r>
              <a:rPr lang="en-US" altLang="en-US" dirty="0"/>
              <a:t>produced.</a:t>
            </a:r>
          </a:p>
        </p:txBody>
      </p:sp>
      <p:sp>
        <p:nvSpPr>
          <p:cNvPr id="32770"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327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Tree>
    <p:extLst>
      <p:ext uri="{BB962C8B-B14F-4D97-AF65-F5344CB8AC3E}">
        <p14:creationId xmlns:p14="http://schemas.microsoft.com/office/powerpoint/2010/main" val="1330123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altLang="en-US"/>
              <a:t>Making Charcoal</a:t>
            </a:r>
          </a:p>
        </p:txBody>
      </p:sp>
      <p:pic>
        <p:nvPicPr>
          <p:cNvPr id="33797" name="Picture 5" descr="charcoalburner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8166" y="878786"/>
            <a:ext cx="4527550"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Picture 7" descr="charcoal-9265-016"/>
          <p:cNvPicPr>
            <a:picLocks noChangeAspect="1" noChangeArrowheads="1"/>
          </p:cNvPicPr>
          <p:nvPr/>
        </p:nvPicPr>
        <p:blipFill>
          <a:blip r:embed="rId4">
            <a:extLst>
              <a:ext uri="{28A0092B-C50C-407E-A947-70E740481C1C}">
                <a14:useLocalDpi xmlns:a14="http://schemas.microsoft.com/office/drawing/2010/main" val="0"/>
              </a:ext>
            </a:extLst>
          </a:blip>
          <a:srcRect l="10764" r="13835"/>
          <a:stretch>
            <a:fillRect/>
          </a:stretch>
        </p:blipFill>
        <p:spPr bwMode="auto">
          <a:xfrm>
            <a:off x="1248569" y="1494736"/>
            <a:ext cx="4481513"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002195" y="5689075"/>
            <a:ext cx="10187609" cy="830997"/>
          </a:xfrm>
          <a:prstGeom prst="rect">
            <a:avLst/>
          </a:prstGeom>
        </p:spPr>
        <p:txBody>
          <a:bodyPr wrap="square">
            <a:spAutoFit/>
          </a:bodyPr>
          <a:lstStyle/>
          <a:p>
            <a:r>
              <a:rPr lang="en-US" sz="2400" dirty="0" smtClean="0"/>
              <a:t>Cooking </a:t>
            </a:r>
            <a:r>
              <a:rPr lang="en-US" sz="2400" dirty="0"/>
              <a:t>wood in a low oxygen </a:t>
            </a:r>
            <a:r>
              <a:rPr lang="en-US" sz="2400" dirty="0" smtClean="0"/>
              <a:t>environment</a:t>
            </a:r>
          </a:p>
          <a:p>
            <a:r>
              <a:rPr lang="en-US" sz="2400" dirty="0"/>
              <a:t>P</a:t>
            </a:r>
            <a:r>
              <a:rPr lang="en-US" sz="2400" dirty="0" smtClean="0"/>
              <a:t>rocess</a:t>
            </a:r>
            <a:r>
              <a:rPr lang="en-US" sz="2400" dirty="0"/>
              <a:t> </a:t>
            </a:r>
            <a:r>
              <a:rPr lang="en-US" sz="2400" dirty="0" smtClean="0"/>
              <a:t>burns </a:t>
            </a:r>
            <a:r>
              <a:rPr lang="en-US" sz="2400" dirty="0"/>
              <a:t>off </a:t>
            </a:r>
            <a:r>
              <a:rPr lang="en-US" sz="2400" dirty="0" smtClean="0"/>
              <a:t>volatiles such </a:t>
            </a:r>
            <a:r>
              <a:rPr lang="en-US" sz="2400" dirty="0"/>
              <a:t>as water, methane, hydrogen, and tar.</a:t>
            </a:r>
            <a:endParaRPr lang="en-US" sz="2400" dirty="0"/>
          </a:p>
        </p:txBody>
      </p:sp>
    </p:spTree>
    <p:extLst>
      <p:ext uri="{BB962C8B-B14F-4D97-AF65-F5344CB8AC3E}">
        <p14:creationId xmlns:p14="http://schemas.microsoft.com/office/powerpoint/2010/main" val="2828051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a:xfrm>
            <a:off x="452230" y="497646"/>
            <a:ext cx="3200400" cy="1325563"/>
          </a:xfrm>
        </p:spPr>
        <p:txBody>
          <a:bodyPr/>
          <a:lstStyle/>
          <a:p>
            <a:r>
              <a:rPr lang="en-US" altLang="en-US" dirty="0"/>
              <a:t>Early Blast Furnace</a:t>
            </a:r>
          </a:p>
        </p:txBody>
      </p:sp>
      <p:pic>
        <p:nvPicPr>
          <p:cNvPr id="34821" name="Picture 4" descr="op3"/>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l="13111" r="2040"/>
          <a:stretch/>
        </p:blipFill>
        <p:spPr bwMode="auto">
          <a:xfrm>
            <a:off x="3723860" y="375239"/>
            <a:ext cx="8269357" cy="62698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6" descr="op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l="4678" r="22955" b="3586"/>
          <a:stretch>
            <a:fillRect/>
          </a:stretch>
        </p:blipFill>
        <p:spPr bwMode="auto">
          <a:xfrm>
            <a:off x="113022" y="2101159"/>
            <a:ext cx="3468378" cy="344389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8" name="Date Placeholder 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34819"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Tree>
    <p:extLst>
      <p:ext uri="{BB962C8B-B14F-4D97-AF65-F5344CB8AC3E}">
        <p14:creationId xmlns:p14="http://schemas.microsoft.com/office/powerpoint/2010/main" val="3922843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8"/>
          <p:cNvSpPr>
            <a:spLocks noGrp="1" noChangeArrowheads="1"/>
          </p:cNvSpPr>
          <p:nvPr>
            <p:ph type="title"/>
          </p:nvPr>
        </p:nvSpPr>
        <p:spPr/>
        <p:txBody>
          <a:bodyPr/>
          <a:lstStyle/>
          <a:p>
            <a:r>
              <a:rPr lang="en-US" altLang="en-US"/>
              <a:t>Modern Blast Furnace</a:t>
            </a:r>
          </a:p>
        </p:txBody>
      </p:sp>
      <p:pic>
        <p:nvPicPr>
          <p:cNvPr id="35845" name="Picture 7" descr="BlastF"/>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43675" y="1967533"/>
            <a:ext cx="4810125" cy="3911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2" name="Date Placeholder 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35843"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pic>
        <p:nvPicPr>
          <p:cNvPr id="3076"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765" y="1431040"/>
            <a:ext cx="5841310" cy="4984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961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r>
              <a:rPr lang="en-US" altLang="en-US" dirty="0"/>
              <a:t>Global Exploration </a:t>
            </a:r>
            <a:r>
              <a:rPr lang="en-US" altLang="en-US" dirty="0" smtClean="0"/>
              <a:t>– chasing resour</a:t>
            </a:r>
            <a:r>
              <a:rPr lang="en-US" altLang="en-US" dirty="0" smtClean="0"/>
              <a:t>ces</a:t>
            </a:r>
            <a:endParaRPr lang="en-US" altLang="en-US" dirty="0"/>
          </a:p>
        </p:txBody>
      </p:sp>
      <p:sp>
        <p:nvSpPr>
          <p:cNvPr id="36869" name="Rectangle 3"/>
          <p:cNvSpPr>
            <a:spLocks noGrp="1" noChangeArrowheads="1"/>
          </p:cNvSpPr>
          <p:nvPr>
            <p:ph idx="1"/>
          </p:nvPr>
        </p:nvSpPr>
        <p:spPr bwMode="auto">
          <a:xfrm>
            <a:off x="1530624" y="1690688"/>
            <a:ext cx="9322905" cy="45926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t>As Europe grew, </a:t>
            </a:r>
            <a:r>
              <a:rPr lang="en-US" altLang="en-US" dirty="0" smtClean="0"/>
              <a:t>needed </a:t>
            </a:r>
            <a:r>
              <a:rPr lang="en-US" altLang="en-US" dirty="0"/>
              <a:t>to develop new </a:t>
            </a:r>
            <a:r>
              <a:rPr lang="en-US" altLang="en-US" dirty="0" smtClean="0"/>
              <a:t>sources of resources</a:t>
            </a:r>
            <a:endParaRPr lang="en-US" altLang="en-US" dirty="0"/>
          </a:p>
          <a:p>
            <a:pPr marL="457200" lvl="1" indent="0">
              <a:buNone/>
            </a:pPr>
            <a:r>
              <a:rPr lang="en-US" altLang="en-US" dirty="0" smtClean="0">
                <a:sym typeface="Wingdings" panose="05000000000000000000" pitchFamily="2" charset="2"/>
              </a:rPr>
              <a:t> Global Exploration</a:t>
            </a:r>
            <a:endParaRPr lang="en-US" altLang="en-US" dirty="0"/>
          </a:p>
          <a:p>
            <a:endParaRPr lang="en-US" altLang="en-US" dirty="0" smtClean="0"/>
          </a:p>
          <a:p>
            <a:r>
              <a:rPr lang="en-US" altLang="en-US" dirty="0" smtClean="0"/>
              <a:t>Portugal </a:t>
            </a:r>
            <a:r>
              <a:rPr lang="en-US" altLang="en-US" dirty="0"/>
              <a:t>and Spain started fighting over resources in the </a:t>
            </a:r>
            <a:r>
              <a:rPr lang="en-US" altLang="en-US" dirty="0" smtClean="0"/>
              <a:t>“New Worlds”</a:t>
            </a:r>
          </a:p>
          <a:p>
            <a:pPr lvl="1"/>
            <a:r>
              <a:rPr lang="en-US" altLang="en-US" dirty="0" smtClean="0"/>
              <a:t>1494 - Pope </a:t>
            </a:r>
            <a:r>
              <a:rPr lang="en-US" altLang="en-US" dirty="0"/>
              <a:t>intervened and divided the world into two halves.</a:t>
            </a:r>
          </a:p>
          <a:p>
            <a:pPr lvl="1"/>
            <a:r>
              <a:rPr lang="en-US" altLang="en-US" dirty="0"/>
              <a:t>Spain got the world west of the Cape Verde Islands </a:t>
            </a:r>
            <a:endParaRPr lang="en-US" altLang="en-US" dirty="0" smtClean="0"/>
          </a:p>
          <a:p>
            <a:pPr marL="457200" lvl="1" indent="0">
              <a:buNone/>
            </a:pPr>
            <a:r>
              <a:rPr lang="en-US" altLang="en-US" dirty="0" smtClean="0">
                <a:sym typeface="Wingdings" panose="05000000000000000000" pitchFamily="2" charset="2"/>
              </a:rPr>
              <a:t>	 Queue e</a:t>
            </a:r>
            <a:r>
              <a:rPr lang="en-US" altLang="en-US" dirty="0" smtClean="0"/>
              <a:t>xploitation </a:t>
            </a:r>
            <a:r>
              <a:rPr lang="en-US" altLang="en-US" dirty="0"/>
              <a:t>of the Americas </a:t>
            </a:r>
            <a:r>
              <a:rPr lang="en-US" altLang="en-US" dirty="0" smtClean="0"/>
              <a:t>by </a:t>
            </a:r>
            <a:r>
              <a:rPr lang="en-US" altLang="en-US" dirty="0"/>
              <a:t>the Spanish.</a:t>
            </a:r>
          </a:p>
        </p:txBody>
      </p:sp>
      <p:sp>
        <p:nvSpPr>
          <p:cNvPr id="36866"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3686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Tree>
    <p:extLst>
      <p:ext uri="{BB962C8B-B14F-4D97-AF65-F5344CB8AC3E}">
        <p14:creationId xmlns:p14="http://schemas.microsoft.com/office/powerpoint/2010/main" val="1063358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en-US" altLang="en-US" b="0" dirty="0"/>
              <a:t>Resource Myths</a:t>
            </a:r>
          </a:p>
        </p:txBody>
      </p:sp>
      <p:sp>
        <p:nvSpPr>
          <p:cNvPr id="8197" name="Rectangle 3"/>
          <p:cNvSpPr>
            <a:spLocks noGrp="1" noChangeArrowheads="1"/>
          </p:cNvSpPr>
          <p:nvPr>
            <p:ph idx="1"/>
          </p:nvPr>
        </p:nvSpPr>
        <p:spPr bwMode="auto">
          <a:xfrm>
            <a:off x="1981200" y="1668462"/>
            <a:ext cx="8229600" cy="4687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t>The </a:t>
            </a:r>
            <a:r>
              <a:rPr lang="en-US" altLang="en-US" b="1" dirty="0">
                <a:solidFill>
                  <a:srgbClr val="FFFF00"/>
                </a:solidFill>
              </a:rPr>
              <a:t>Myth of Superabundance</a:t>
            </a:r>
            <a:r>
              <a:rPr lang="en-US" altLang="en-US" dirty="0">
                <a:solidFill>
                  <a:srgbClr val="FFFF00"/>
                </a:solidFill>
              </a:rPr>
              <a:t> </a:t>
            </a:r>
            <a:r>
              <a:rPr lang="en-US" altLang="en-US" dirty="0"/>
              <a:t>came from the idea that our natural resources were so abundant that it didn't matter how we treated them. (think Natural Capital)</a:t>
            </a:r>
          </a:p>
          <a:p>
            <a:r>
              <a:rPr lang="en-US" altLang="en-US" dirty="0"/>
              <a:t>We believe(d) mistakenly, that we would never run out of resources</a:t>
            </a:r>
            <a:r>
              <a:rPr lang="en-US" altLang="en-US" dirty="0" smtClean="0"/>
              <a:t>.</a:t>
            </a:r>
          </a:p>
          <a:p>
            <a:endParaRPr lang="en-US" altLang="en-US" dirty="0"/>
          </a:p>
          <a:p>
            <a:r>
              <a:rPr lang="en-US" altLang="en-US" dirty="0"/>
              <a:t>This has been supplanted by what we might call the </a:t>
            </a:r>
            <a:r>
              <a:rPr lang="en-US" altLang="en-US" b="1" dirty="0">
                <a:solidFill>
                  <a:srgbClr val="FFFF00"/>
                </a:solidFill>
              </a:rPr>
              <a:t>Myth of Scientific Supremacy</a:t>
            </a:r>
            <a:r>
              <a:rPr lang="en-US" altLang="en-US" dirty="0">
                <a:solidFill>
                  <a:srgbClr val="FFFF00"/>
                </a:solidFill>
              </a:rPr>
              <a:t>. </a:t>
            </a:r>
          </a:p>
        </p:txBody>
      </p:sp>
      <p:sp>
        <p:nvSpPr>
          <p:cNvPr id="8194"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81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Tree>
    <p:extLst>
      <p:ext uri="{BB962C8B-B14F-4D97-AF65-F5344CB8AC3E}">
        <p14:creationId xmlns:p14="http://schemas.microsoft.com/office/powerpoint/2010/main" val="2779188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a:lstStyle/>
          <a:p>
            <a:r>
              <a:rPr lang="en-US" altLang="en-US"/>
              <a:t>Aztec Gold</a:t>
            </a:r>
          </a:p>
        </p:txBody>
      </p:sp>
      <p:pic>
        <p:nvPicPr>
          <p:cNvPr id="37893" name="Picture 4" descr="aztec_3_l"/>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306639" y="1600201"/>
            <a:ext cx="3386137"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6" descr="gldmskpn"/>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310314" y="1600201"/>
            <a:ext cx="3760787"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Date Placeholder 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37891"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Tree>
    <p:extLst>
      <p:ext uri="{BB962C8B-B14F-4D97-AF65-F5344CB8AC3E}">
        <p14:creationId xmlns:p14="http://schemas.microsoft.com/office/powerpoint/2010/main" val="3307060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8"/>
          <p:cNvSpPr>
            <a:spLocks noGrp="1" noChangeArrowheads="1"/>
          </p:cNvSpPr>
          <p:nvPr>
            <p:ph type="title"/>
          </p:nvPr>
        </p:nvSpPr>
        <p:spPr>
          <a:xfrm>
            <a:off x="679174" y="88278"/>
            <a:ext cx="10515600" cy="1325563"/>
          </a:xfrm>
        </p:spPr>
        <p:txBody>
          <a:bodyPr/>
          <a:lstStyle/>
          <a:p>
            <a:r>
              <a:rPr lang="en-US" altLang="en-US" dirty="0" smtClean="0"/>
              <a:t>Genocide </a:t>
            </a:r>
            <a:r>
              <a:rPr lang="en-US" altLang="en-US" dirty="0"/>
              <a:t>of the Aztecs</a:t>
            </a:r>
          </a:p>
        </p:txBody>
      </p:sp>
      <p:pic>
        <p:nvPicPr>
          <p:cNvPr id="38917" name="Picture 4" descr="cortez"/>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40317" y="1413841"/>
            <a:ext cx="5777059" cy="390028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7" descr="pc01013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10141" y="1022731"/>
            <a:ext cx="5572125" cy="3208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4" name="Date Placeholder 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38915"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pic>
        <p:nvPicPr>
          <p:cNvPr id="7" name="Picture 4" descr="300px-Spanish_genocide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3252" y="3665626"/>
            <a:ext cx="3298230" cy="299978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6477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a:xfrm>
            <a:off x="525464" y="294483"/>
            <a:ext cx="12192000" cy="1143000"/>
          </a:xfrm>
        </p:spPr>
        <p:txBody>
          <a:bodyPr/>
          <a:lstStyle/>
          <a:p>
            <a:r>
              <a:rPr lang="en-US" altLang="en-US" sz="3600" dirty="0"/>
              <a:t>Meanwhile, the Iron Age starts an Environmental Crisis</a:t>
            </a:r>
          </a:p>
        </p:txBody>
      </p:sp>
      <p:sp>
        <p:nvSpPr>
          <p:cNvPr id="40965" name="Rectangle 3"/>
          <p:cNvSpPr>
            <a:spLocks noGrp="1" noChangeArrowheads="1"/>
          </p:cNvSpPr>
          <p:nvPr>
            <p:ph type="body" sz="half" idx="1"/>
          </p:nvPr>
        </p:nvSpPr>
        <p:spPr bwMode="auto">
          <a:xfrm>
            <a:off x="1981200" y="1600200"/>
            <a:ext cx="8301038" cy="19319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t>The demand for iron lead to an energy crisis and forests were cut down to produce charcoal.</a:t>
            </a:r>
          </a:p>
          <a:p>
            <a:endParaRPr lang="en-US" altLang="en-US" dirty="0"/>
          </a:p>
        </p:txBody>
      </p:sp>
      <p:pic>
        <p:nvPicPr>
          <p:cNvPr id="40966" name="Picture 4" descr="Charcoal%20Pile"/>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bwMode="auto">
          <a:xfrm>
            <a:off x="1600200" y="2849564"/>
            <a:ext cx="4521200" cy="32210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7" name="Picture 6" descr="untitled"/>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bwMode="auto">
          <a:xfrm>
            <a:off x="6316664" y="2905126"/>
            <a:ext cx="4135437" cy="3128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2"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40963" name="Footer Placeholder 6"/>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pic>
        <p:nvPicPr>
          <p:cNvPr id="8" name="Picture 4" descr="Charcoal-making"/>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316664" y="2872151"/>
            <a:ext cx="4763793" cy="31758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4525471"/>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r>
              <a:rPr lang="en-US" altLang="en-US"/>
              <a:t>The need for a new energy supply grew</a:t>
            </a:r>
          </a:p>
        </p:txBody>
      </p:sp>
      <p:sp>
        <p:nvSpPr>
          <p:cNvPr id="43013" name="Rectangle 3"/>
          <p:cNvSpPr>
            <a:spLocks noGrp="1" noChangeArrowheads="1"/>
          </p:cNvSpPr>
          <p:nvPr>
            <p:ph idx="1"/>
          </p:nvPr>
        </p:nvSpPr>
        <p:spPr bwMode="auto">
          <a:xfrm>
            <a:off x="1981200" y="1600200"/>
            <a:ext cx="8229600" cy="5022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nSpc>
                <a:spcPct val="90000"/>
              </a:lnSpc>
            </a:pPr>
            <a:r>
              <a:rPr lang="en-US" altLang="en-US" dirty="0"/>
              <a:t>By the 18th century, England's forests were very depleted, and it threatened England's economy. </a:t>
            </a:r>
          </a:p>
          <a:p>
            <a:pPr>
              <a:lnSpc>
                <a:spcPct val="90000"/>
              </a:lnSpc>
            </a:pPr>
            <a:r>
              <a:rPr lang="en-US" altLang="en-US" dirty="0"/>
              <a:t>The price index of wood charcoal quadrupled from 1560 to 1660 while the price of everything else doubled in the same time span. </a:t>
            </a:r>
          </a:p>
          <a:p>
            <a:pPr>
              <a:lnSpc>
                <a:spcPct val="90000"/>
              </a:lnSpc>
            </a:pPr>
            <a:r>
              <a:rPr lang="en-US" altLang="en-US" dirty="0">
                <a:solidFill>
                  <a:srgbClr val="FFFF00"/>
                </a:solidFill>
              </a:rPr>
              <a:t>This meant England needed a new source of </a:t>
            </a:r>
            <a:r>
              <a:rPr lang="en-US" altLang="en-US" dirty="0" smtClean="0">
                <a:solidFill>
                  <a:srgbClr val="FFFF00"/>
                </a:solidFill>
              </a:rPr>
              <a:t>energy, largely, to fuel the Iron Industry. </a:t>
            </a:r>
            <a:endParaRPr lang="en-US" altLang="en-US" dirty="0">
              <a:solidFill>
                <a:srgbClr val="FFFF00"/>
              </a:solidFill>
            </a:endParaRPr>
          </a:p>
        </p:txBody>
      </p:sp>
      <p:sp>
        <p:nvSpPr>
          <p:cNvPr id="43010"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4301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Tree>
    <p:extLst>
      <p:ext uri="{BB962C8B-B14F-4D97-AF65-F5344CB8AC3E}">
        <p14:creationId xmlns:p14="http://schemas.microsoft.com/office/powerpoint/2010/main" val="402851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4403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44036" name="Rectangle 2"/>
          <p:cNvSpPr>
            <a:spLocks noGrp="1" noChangeArrowheads="1"/>
          </p:cNvSpPr>
          <p:nvPr>
            <p:ph type="title"/>
          </p:nvPr>
        </p:nvSpPr>
        <p:spPr/>
        <p:txBody>
          <a:bodyPr/>
          <a:lstStyle/>
          <a:p>
            <a:r>
              <a:rPr lang="en-US" altLang="en-US"/>
              <a:t>Economics of Energy and Iron</a:t>
            </a:r>
          </a:p>
        </p:txBody>
      </p:sp>
      <p:sp>
        <p:nvSpPr>
          <p:cNvPr id="44037" name="Rectangle 3"/>
          <p:cNvSpPr>
            <a:spLocks noGrp="1" noChangeArrowheads="1"/>
          </p:cNvSpPr>
          <p:nvPr>
            <p:ph type="body" idx="1"/>
          </p:nvPr>
        </p:nvSpPr>
        <p:spPr bwMode="auto">
          <a:xfrm>
            <a:off x="629478" y="1454150"/>
            <a:ext cx="8859078" cy="4902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smtClean="0"/>
              <a:t>Fuel is the largest input for making iron, thus iron furnaces were located closer to the fuel source than the iron ore.</a:t>
            </a:r>
          </a:p>
          <a:p>
            <a:r>
              <a:rPr lang="en-US" altLang="en-US" dirty="0"/>
              <a:t>Charcoal furnaces had to be kept smaller and more spread out (near the forests) </a:t>
            </a:r>
          </a:p>
          <a:p>
            <a:pPr lvl="1"/>
            <a:r>
              <a:rPr lang="en-US" altLang="en-US" dirty="0"/>
              <a:t>i.e. lower returns and  higher costs.</a:t>
            </a:r>
          </a:p>
          <a:p>
            <a:pPr lvl="1"/>
            <a:r>
              <a:rPr lang="en-US" altLang="en-US" dirty="0"/>
              <a:t>fuel source determined the economies of scale of iron making. </a:t>
            </a:r>
            <a:endParaRPr lang="en-US" altLang="en-US" dirty="0" smtClean="0"/>
          </a:p>
          <a:p>
            <a:pPr lvl="1"/>
            <a:endParaRPr lang="en-US" altLang="en-US" dirty="0"/>
          </a:p>
          <a:p>
            <a:pPr marL="0" indent="0">
              <a:buNone/>
            </a:pPr>
            <a:r>
              <a:rPr lang="en-US" altLang="en-US" dirty="0" smtClean="0"/>
              <a:t>SOLUTION: </a:t>
            </a:r>
            <a:r>
              <a:rPr lang="en-US" altLang="en-US" dirty="0" smtClean="0">
                <a:solidFill>
                  <a:srgbClr val="FF0000"/>
                </a:solidFill>
              </a:rPr>
              <a:t>COAL</a:t>
            </a:r>
          </a:p>
          <a:p>
            <a:r>
              <a:rPr lang="en-US" altLang="en-US" dirty="0" smtClean="0">
                <a:solidFill>
                  <a:srgbClr val="FF0000"/>
                </a:solidFill>
              </a:rPr>
              <a:t>Coal</a:t>
            </a:r>
            <a:r>
              <a:rPr lang="en-US" altLang="en-US" dirty="0" smtClean="0"/>
              <a:t> developed as the new source of fuel for iron</a:t>
            </a:r>
          </a:p>
          <a:p>
            <a:pPr lvl="1"/>
            <a:r>
              <a:rPr lang="en-US" altLang="en-US" dirty="0" smtClean="0"/>
              <a:t>Allowed more and larger iron production furnaces </a:t>
            </a:r>
          </a:p>
          <a:p>
            <a:pPr lvl="1"/>
            <a:r>
              <a:rPr lang="en-US" altLang="en-US" dirty="0" smtClean="0"/>
              <a:t>close to a single coal seam</a:t>
            </a:r>
          </a:p>
          <a:p>
            <a:endParaRPr lang="en-US" altLang="en-US" dirty="0" smtClean="0"/>
          </a:p>
          <a:p>
            <a:pPr lvl="1"/>
            <a:endParaRPr lang="en-US" altLang="en-US" dirty="0" smtClean="0"/>
          </a:p>
          <a:p>
            <a:endParaRPr lang="en-US" altLang="en-US" dirty="0" smtClean="0"/>
          </a:p>
          <a:p>
            <a:pPr>
              <a:buFontTx/>
              <a:buNone/>
            </a:pPr>
            <a:endParaRPr lang="en-US" altLang="en-US" dirty="0"/>
          </a:p>
        </p:txBody>
      </p:sp>
      <p:pic>
        <p:nvPicPr>
          <p:cNvPr id="6" name="Picture 5" descr="coalintothemine"/>
          <p:cNvPicPr>
            <a:picLocks noChangeAspect="1" noChangeArrowheads="1"/>
          </p:cNvPicPr>
          <p:nvPr/>
        </p:nvPicPr>
        <p:blipFill>
          <a:blip r:embed="rId2">
            <a:extLst>
              <a:ext uri="{28A0092B-C50C-407E-A947-70E740481C1C}">
                <a14:useLocalDpi xmlns:a14="http://schemas.microsoft.com/office/drawing/2010/main" val="0"/>
              </a:ext>
            </a:extLst>
          </a:blip>
          <a:srcRect r="15240"/>
          <a:stretch>
            <a:fillRect/>
          </a:stretch>
        </p:blipFill>
        <p:spPr bwMode="auto">
          <a:xfrm>
            <a:off x="8777865" y="4145308"/>
            <a:ext cx="3056326" cy="2576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7470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47107"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47108" name="Rectangle 2"/>
          <p:cNvSpPr>
            <a:spLocks noGrp="1" noChangeArrowheads="1"/>
          </p:cNvSpPr>
          <p:nvPr>
            <p:ph type="title"/>
          </p:nvPr>
        </p:nvSpPr>
        <p:spPr>
          <a:xfrm>
            <a:off x="535259" y="182565"/>
            <a:ext cx="12192000" cy="1143000"/>
          </a:xfrm>
        </p:spPr>
        <p:txBody>
          <a:bodyPr>
            <a:normAutofit/>
          </a:bodyPr>
          <a:lstStyle/>
          <a:p>
            <a:r>
              <a:rPr lang="en-US" altLang="en-US" sz="3600" i="1" dirty="0"/>
              <a:t>Cast iron was not sufficient to meet the needs of technology</a:t>
            </a:r>
          </a:p>
        </p:txBody>
      </p:sp>
      <p:sp>
        <p:nvSpPr>
          <p:cNvPr id="47109" name="Rectangle 3"/>
          <p:cNvSpPr>
            <a:spLocks noGrp="1" noChangeArrowheads="1"/>
          </p:cNvSpPr>
          <p:nvPr>
            <p:ph type="body" sz="half" idx="1"/>
          </p:nvPr>
        </p:nvSpPr>
        <p:spPr bwMode="auto">
          <a:xfrm>
            <a:off x="2182813" y="2582864"/>
            <a:ext cx="4038600" cy="2401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ctr">
              <a:buFontTx/>
              <a:buNone/>
            </a:pPr>
            <a:r>
              <a:rPr lang="en-US" altLang="en-US" sz="3600">
                <a:solidFill>
                  <a:schemeClr val="bg1"/>
                </a:solidFill>
              </a:rPr>
              <a:t>Cast iron was brittle and hard to work.</a:t>
            </a:r>
          </a:p>
        </p:txBody>
      </p:sp>
      <p:pic>
        <p:nvPicPr>
          <p:cNvPr id="47110" name="Picture 4" descr="cast-iron"/>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838200" y="1145039"/>
            <a:ext cx="2971058" cy="480187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ChangeArrowheads="1"/>
          </p:cNvSpPr>
          <p:nvPr/>
        </p:nvSpPr>
        <p:spPr>
          <a:xfrm>
            <a:off x="4350026" y="140588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mtClean="0"/>
              <a:t>Coke Smelters and Carbon Steel</a:t>
            </a:r>
            <a:endParaRPr lang="en-US" altLang="en-US" dirty="0"/>
          </a:p>
        </p:txBody>
      </p:sp>
      <p:sp>
        <p:nvSpPr>
          <p:cNvPr id="2" name="TextBox 1"/>
          <p:cNvSpPr txBox="1"/>
          <p:nvPr/>
        </p:nvSpPr>
        <p:spPr>
          <a:xfrm>
            <a:off x="4397360" y="2731449"/>
            <a:ext cx="7421601" cy="3416320"/>
          </a:xfrm>
          <a:prstGeom prst="rect">
            <a:avLst/>
          </a:prstGeom>
          <a:noFill/>
        </p:spPr>
        <p:txBody>
          <a:bodyPr wrap="square" rtlCol="0">
            <a:spAutoFit/>
          </a:bodyPr>
          <a:lstStyle/>
          <a:p>
            <a:pPr marL="285750" indent="-285750">
              <a:buFont typeface="Arial" panose="020B0604020202020204" pitchFamily="34" charset="0"/>
              <a:buChar char="•"/>
            </a:pPr>
            <a:r>
              <a:rPr lang="en-US" altLang="en-US" sz="2400" dirty="0" smtClean="0"/>
              <a:t>Coke made by heating coal in absence of air – drives off volatiles – higher carbon content and thus burns hotter than coal</a:t>
            </a:r>
          </a:p>
          <a:p>
            <a:pPr marL="285750" indent="-285750">
              <a:buFont typeface="Arial" panose="020B0604020202020204" pitchFamily="34" charset="0"/>
              <a:buChar char="•"/>
            </a:pPr>
            <a:endParaRPr lang="en-US" altLang="en-US" sz="2400" dirty="0" smtClean="0"/>
          </a:p>
          <a:p>
            <a:pPr marL="285750" indent="-285750">
              <a:buFont typeface="Arial" panose="020B0604020202020204" pitchFamily="34" charset="0"/>
              <a:buChar char="•"/>
            </a:pPr>
            <a:r>
              <a:rPr lang="en-US" altLang="en-US" sz="2400" dirty="0"/>
              <a:t>Around 1740, carbon steel was created </a:t>
            </a:r>
            <a:endParaRPr lang="en-US" altLang="en-US" sz="2400" dirty="0" smtClean="0"/>
          </a:p>
          <a:p>
            <a:pPr marL="742950" lvl="1" indent="-285750">
              <a:buFont typeface="Arial" panose="020B0604020202020204" pitchFamily="34" charset="0"/>
              <a:buChar char="•"/>
            </a:pPr>
            <a:r>
              <a:rPr lang="en-US" altLang="en-US" sz="2400" dirty="0" smtClean="0"/>
              <a:t>blow air </a:t>
            </a:r>
            <a:r>
              <a:rPr lang="en-US" altLang="en-US" sz="2400" dirty="0"/>
              <a:t>through </a:t>
            </a:r>
            <a:r>
              <a:rPr lang="en-US" altLang="en-US" sz="2400" dirty="0" smtClean="0"/>
              <a:t>molten </a:t>
            </a:r>
            <a:r>
              <a:rPr lang="en-US" altLang="en-US" sz="2400" dirty="0"/>
              <a:t>iron </a:t>
            </a:r>
            <a:endParaRPr lang="en-US" altLang="en-US" sz="2400" dirty="0" smtClean="0"/>
          </a:p>
          <a:p>
            <a:pPr marL="742950" lvl="1" indent="-285750">
              <a:buFont typeface="Arial" panose="020B0604020202020204" pitchFamily="34" charset="0"/>
              <a:buChar char="•"/>
            </a:pPr>
            <a:r>
              <a:rPr lang="en-US" altLang="en-US" sz="2400" dirty="0" smtClean="0"/>
              <a:t>lowers </a:t>
            </a:r>
            <a:r>
              <a:rPr lang="en-US" altLang="en-US" sz="2400" dirty="0"/>
              <a:t>the carbon content to less than 1%</a:t>
            </a:r>
          </a:p>
          <a:p>
            <a:pPr marL="285750" indent="-285750">
              <a:buFont typeface="Arial" panose="020B0604020202020204" pitchFamily="34" charset="0"/>
              <a:buChar char="•"/>
            </a:pPr>
            <a:r>
              <a:rPr lang="en-US" altLang="en-US" sz="2400" dirty="0">
                <a:solidFill>
                  <a:srgbClr val="FFFF00"/>
                </a:solidFill>
              </a:rPr>
              <a:t>The result was a harder and more workable product.</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1041864901"/>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4915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49156" name="Rectangle 2"/>
          <p:cNvSpPr>
            <a:spLocks noGrp="1" noChangeArrowheads="1"/>
          </p:cNvSpPr>
          <p:nvPr>
            <p:ph type="title"/>
          </p:nvPr>
        </p:nvSpPr>
        <p:spPr>
          <a:xfrm>
            <a:off x="641011" y="139563"/>
            <a:ext cx="4475309" cy="1325563"/>
          </a:xfrm>
        </p:spPr>
        <p:txBody>
          <a:bodyPr/>
          <a:lstStyle/>
          <a:p>
            <a:r>
              <a:rPr lang="en-US" altLang="en-US" dirty="0"/>
              <a:t>Early Coke Ovens</a:t>
            </a:r>
          </a:p>
        </p:txBody>
      </p:sp>
      <p:pic>
        <p:nvPicPr>
          <p:cNvPr id="49158" name="Picture 5" descr="Dunlap-Coke%20Ove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647" y="1198287"/>
            <a:ext cx="4172473" cy="3390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Picture 7" descr="dunb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024" y="3941003"/>
            <a:ext cx="3707296" cy="2780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ChangeArrowheads="1"/>
          </p:cNvSpPr>
          <p:nvPr/>
        </p:nvSpPr>
        <p:spPr>
          <a:xfrm>
            <a:off x="6404113" y="139562"/>
            <a:ext cx="511459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mtClean="0"/>
              <a:t>Modern Coke Ovens</a:t>
            </a:r>
            <a:endParaRPr lang="en-US" altLang="en-US" dirty="0"/>
          </a:p>
        </p:txBody>
      </p:sp>
      <p:pic>
        <p:nvPicPr>
          <p:cNvPr id="8" name="Picture 5" descr="coke%20ovens%20at%20nigh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81300" y="1081923"/>
            <a:ext cx="6166058" cy="430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1860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51203"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51204" name="Rectangle 2"/>
          <p:cNvSpPr>
            <a:spLocks noGrp="1" noChangeArrowheads="1"/>
          </p:cNvSpPr>
          <p:nvPr>
            <p:ph type="title"/>
          </p:nvPr>
        </p:nvSpPr>
        <p:spPr>
          <a:xfrm>
            <a:off x="838200" y="409576"/>
            <a:ext cx="12192000" cy="1143000"/>
          </a:xfrm>
        </p:spPr>
        <p:txBody>
          <a:bodyPr/>
          <a:lstStyle/>
          <a:p>
            <a:r>
              <a:rPr lang="en-US" altLang="en-US" dirty="0"/>
              <a:t>Carbon Steel Revolution</a:t>
            </a:r>
          </a:p>
        </p:txBody>
      </p:sp>
      <p:sp>
        <p:nvSpPr>
          <p:cNvPr id="51205" name="Rectangle 3"/>
          <p:cNvSpPr>
            <a:spLocks noGrp="1" noChangeArrowheads="1"/>
          </p:cNvSpPr>
          <p:nvPr>
            <p:ph type="body" sz="half" idx="1"/>
          </p:nvPr>
        </p:nvSpPr>
        <p:spPr bwMode="auto">
          <a:xfrm>
            <a:off x="1981201" y="1600201"/>
            <a:ext cx="7978775" cy="287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t>Carbon steel is not only stronger and easier to work, its more flexible.</a:t>
            </a:r>
          </a:p>
          <a:p>
            <a:r>
              <a:rPr lang="en-US" altLang="en-US" dirty="0"/>
              <a:t>This flexibility was critical, it allowed us to use steel in construction, like bridges, where flexing is very important</a:t>
            </a:r>
          </a:p>
        </p:txBody>
      </p:sp>
      <p:pic>
        <p:nvPicPr>
          <p:cNvPr id="51206" name="Picture 7" descr="300px-Iron_Bridg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13488" y="3617913"/>
            <a:ext cx="3810000" cy="2857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7" name="Text Box 8"/>
          <p:cNvSpPr txBox="1">
            <a:spLocks noChangeArrowheads="1"/>
          </p:cNvSpPr>
          <p:nvPr/>
        </p:nvSpPr>
        <p:spPr bwMode="auto">
          <a:xfrm>
            <a:off x="2697163" y="4521201"/>
            <a:ext cx="3160712"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r>
              <a:rPr lang="en-US" altLang="en-US">
                <a:solidFill>
                  <a:schemeClr val="bg1"/>
                </a:solidFill>
              </a:rPr>
              <a:t>Darby Bridge</a:t>
            </a:r>
          </a:p>
          <a:p>
            <a:r>
              <a:rPr lang="en-US" altLang="en-US">
                <a:solidFill>
                  <a:schemeClr val="bg1"/>
                </a:solidFill>
              </a:rPr>
              <a:t>Built ~1750</a:t>
            </a:r>
          </a:p>
        </p:txBody>
      </p:sp>
    </p:spTree>
    <p:extLst>
      <p:ext uri="{BB962C8B-B14F-4D97-AF65-F5344CB8AC3E}">
        <p14:creationId xmlns:p14="http://schemas.microsoft.com/office/powerpoint/2010/main" val="2102532230"/>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5222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52228" name="Rectangle 2"/>
          <p:cNvSpPr>
            <a:spLocks noGrp="1" noChangeArrowheads="1"/>
          </p:cNvSpPr>
          <p:nvPr>
            <p:ph type="title"/>
          </p:nvPr>
        </p:nvSpPr>
        <p:spPr>
          <a:xfrm>
            <a:off x="1524000" y="417513"/>
            <a:ext cx="9144000" cy="1143000"/>
          </a:xfrm>
        </p:spPr>
        <p:txBody>
          <a:bodyPr/>
          <a:lstStyle/>
          <a:p>
            <a:r>
              <a:rPr lang="en-US" altLang="en-US" sz="4000" dirty="0"/>
              <a:t>The transition to the </a:t>
            </a:r>
            <a:r>
              <a:rPr lang="en-US" altLang="en-US" sz="4000" i="1" dirty="0"/>
              <a:t>Industrial Age</a:t>
            </a:r>
          </a:p>
        </p:txBody>
      </p:sp>
      <p:sp>
        <p:nvSpPr>
          <p:cNvPr id="52229" name="Rectangle 3"/>
          <p:cNvSpPr>
            <a:spLocks noGrp="1" noChangeArrowheads="1"/>
          </p:cNvSpPr>
          <p:nvPr>
            <p:ph type="body" idx="1"/>
          </p:nvPr>
        </p:nvSpPr>
        <p:spPr bwMode="auto">
          <a:xfrm>
            <a:off x="1981200" y="1922463"/>
            <a:ext cx="8229600" cy="131940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t>The Iron Age led to the Industrial Revolution (IR) which was fueled by population growth</a:t>
            </a:r>
          </a:p>
          <a:p>
            <a:pPr marL="0" indent="0">
              <a:buNone/>
            </a:pPr>
            <a:endParaRPr lang="en-US" altLang="en-US" dirty="0" smtClean="0"/>
          </a:p>
        </p:txBody>
      </p:sp>
      <p:sp>
        <p:nvSpPr>
          <p:cNvPr id="2" name="TextBox 1"/>
          <p:cNvSpPr txBox="1"/>
          <p:nvPr/>
        </p:nvSpPr>
        <p:spPr>
          <a:xfrm>
            <a:off x="967408" y="3782732"/>
            <a:ext cx="3995068" cy="954107"/>
          </a:xfrm>
          <a:prstGeom prst="rect">
            <a:avLst/>
          </a:prstGeom>
          <a:noFill/>
        </p:spPr>
        <p:txBody>
          <a:bodyPr wrap="none" rtlCol="0">
            <a:spAutoFit/>
          </a:bodyPr>
          <a:lstStyle/>
          <a:p>
            <a:r>
              <a:rPr lang="en-US" sz="2800" dirty="0" smtClean="0"/>
              <a:t>Rural, agrarian society</a:t>
            </a:r>
          </a:p>
          <a:p>
            <a:r>
              <a:rPr lang="en-US" sz="2800" dirty="0" smtClean="0"/>
              <a:t>You make your own goods</a:t>
            </a:r>
            <a:endParaRPr lang="en-US" sz="2800" dirty="0"/>
          </a:p>
        </p:txBody>
      </p:sp>
      <p:sp>
        <p:nvSpPr>
          <p:cNvPr id="7" name="TextBox 6"/>
          <p:cNvSpPr txBox="1"/>
          <p:nvPr/>
        </p:nvSpPr>
        <p:spPr>
          <a:xfrm>
            <a:off x="7109790" y="3603821"/>
            <a:ext cx="5082210" cy="1384995"/>
          </a:xfrm>
          <a:prstGeom prst="rect">
            <a:avLst/>
          </a:prstGeom>
          <a:noFill/>
        </p:spPr>
        <p:txBody>
          <a:bodyPr wrap="square" rtlCol="0">
            <a:spAutoFit/>
          </a:bodyPr>
          <a:lstStyle/>
          <a:p>
            <a:r>
              <a:rPr lang="en-US" altLang="en-US" sz="2800" dirty="0" smtClean="0"/>
              <a:t>Urban </a:t>
            </a:r>
            <a:r>
              <a:rPr lang="en-US" altLang="en-US" sz="2800" dirty="0"/>
              <a:t>and industrial </a:t>
            </a:r>
            <a:r>
              <a:rPr lang="en-US" altLang="en-US" sz="2800" dirty="0" smtClean="0"/>
              <a:t>society</a:t>
            </a:r>
          </a:p>
          <a:p>
            <a:r>
              <a:rPr lang="en-US" altLang="en-US" sz="2800" dirty="0" smtClean="0"/>
              <a:t>Others make your goods (in factories)</a:t>
            </a:r>
            <a:endParaRPr lang="en-US" sz="2800" dirty="0"/>
          </a:p>
        </p:txBody>
      </p:sp>
      <p:sp>
        <p:nvSpPr>
          <p:cNvPr id="3" name="Right Arrow 2"/>
          <p:cNvSpPr/>
          <p:nvPr/>
        </p:nvSpPr>
        <p:spPr>
          <a:xfrm>
            <a:off x="5181600" y="3896139"/>
            <a:ext cx="1577009" cy="6626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2380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5325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53252" name="Rectangle 2"/>
          <p:cNvSpPr>
            <a:spLocks noGrp="1" noChangeArrowheads="1"/>
          </p:cNvSpPr>
          <p:nvPr>
            <p:ph type="title"/>
          </p:nvPr>
        </p:nvSpPr>
        <p:spPr>
          <a:xfrm>
            <a:off x="1524000" y="-127000"/>
            <a:ext cx="9144000" cy="1143000"/>
          </a:xfrm>
        </p:spPr>
        <p:txBody>
          <a:bodyPr/>
          <a:lstStyle/>
          <a:p>
            <a:r>
              <a:rPr lang="en-US" altLang="en-US" sz="4000"/>
              <a:t>Impact of IR on Working conditions</a:t>
            </a:r>
            <a:r>
              <a:rPr lang="en-US" altLang="en-US"/>
              <a:t> </a:t>
            </a:r>
          </a:p>
        </p:txBody>
      </p:sp>
      <p:pic>
        <p:nvPicPr>
          <p:cNvPr id="53253" name="Picture 4" descr="industrial-revolution-children-lab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600" y="1123951"/>
            <a:ext cx="422275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4" name="Picture 5" descr="coal3minersemai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6025" y="3052763"/>
            <a:ext cx="4152900"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5" name="Text Box 6"/>
          <p:cNvSpPr txBox="1">
            <a:spLocks noChangeArrowheads="1"/>
          </p:cNvSpPr>
          <p:nvPr/>
        </p:nvSpPr>
        <p:spPr bwMode="auto">
          <a:xfrm>
            <a:off x="6527801" y="1533526"/>
            <a:ext cx="26828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r>
              <a:rPr lang="en-US" altLang="en-US"/>
              <a:t>Child labor</a:t>
            </a:r>
          </a:p>
        </p:txBody>
      </p:sp>
      <p:sp>
        <p:nvSpPr>
          <p:cNvPr id="53256" name="Text Box 7"/>
          <p:cNvSpPr txBox="1">
            <a:spLocks noChangeArrowheads="1"/>
          </p:cNvSpPr>
          <p:nvPr/>
        </p:nvSpPr>
        <p:spPr bwMode="auto">
          <a:xfrm>
            <a:off x="3127376" y="4630739"/>
            <a:ext cx="2557463"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r>
              <a:rPr lang="en-US" altLang="en-US" dirty="0"/>
              <a:t>Dangerous</a:t>
            </a:r>
          </a:p>
          <a:p>
            <a:r>
              <a:rPr lang="en-US" altLang="en-US" dirty="0"/>
              <a:t>Working</a:t>
            </a:r>
          </a:p>
          <a:p>
            <a:r>
              <a:rPr lang="en-US" altLang="en-US" dirty="0"/>
              <a:t>Conditions</a:t>
            </a:r>
          </a:p>
        </p:txBody>
      </p:sp>
    </p:spTree>
    <p:extLst>
      <p:ext uri="{BB962C8B-B14F-4D97-AF65-F5344CB8AC3E}">
        <p14:creationId xmlns:p14="http://schemas.microsoft.com/office/powerpoint/2010/main" val="126841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2" descr="187503%5B1%5D"/>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774826" y="354014"/>
            <a:ext cx="4779963" cy="3462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3" descr="Buffalo_Hides_CROP"/>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662739" y="2593975"/>
            <a:ext cx="3627437" cy="3917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Date Placeholder 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11267"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11270" name="Rectangle 4"/>
          <p:cNvSpPr>
            <a:spLocks noChangeArrowheads="1"/>
          </p:cNvSpPr>
          <p:nvPr/>
        </p:nvSpPr>
        <p:spPr bwMode="auto">
          <a:xfrm>
            <a:off x="1711274" y="4281281"/>
            <a:ext cx="438472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r>
              <a:rPr lang="en-US" altLang="en-US" i="1" dirty="0"/>
              <a:t>Overhunting  of </a:t>
            </a:r>
            <a:br>
              <a:rPr lang="en-US" altLang="en-US" i="1" dirty="0"/>
            </a:br>
            <a:r>
              <a:rPr lang="en-US" altLang="en-US" i="1" dirty="0"/>
              <a:t>the </a:t>
            </a:r>
            <a:r>
              <a:rPr lang="en-US" altLang="en-US" i="1" dirty="0" smtClean="0"/>
              <a:t>American Bison</a:t>
            </a:r>
            <a:endParaRPr lang="en-US" altLang="en-US" i="1" dirty="0"/>
          </a:p>
        </p:txBody>
      </p:sp>
      <p:sp>
        <p:nvSpPr>
          <p:cNvPr id="2" name="Rectangle 1"/>
          <p:cNvSpPr/>
          <p:nvPr/>
        </p:nvSpPr>
        <p:spPr>
          <a:xfrm>
            <a:off x="6960626" y="862743"/>
            <a:ext cx="4589077" cy="584775"/>
          </a:xfrm>
          <a:prstGeom prst="rect">
            <a:avLst/>
          </a:prstGeom>
        </p:spPr>
        <p:txBody>
          <a:bodyPr wrap="none">
            <a:spAutoFit/>
          </a:bodyPr>
          <a:lstStyle/>
          <a:p>
            <a:r>
              <a:rPr lang="en-US" altLang="en-US" sz="3200" b="1" dirty="0">
                <a:solidFill>
                  <a:srgbClr val="FFFF00"/>
                </a:solidFill>
              </a:rPr>
              <a:t>Myth of Superabundance</a:t>
            </a:r>
            <a:r>
              <a:rPr lang="en-US" altLang="en-US" sz="3200" dirty="0">
                <a:solidFill>
                  <a:srgbClr val="FFFF00"/>
                </a:solidFill>
              </a:rPr>
              <a:t> </a:t>
            </a:r>
            <a:endParaRPr lang="en-US" sz="3200" dirty="0"/>
          </a:p>
        </p:txBody>
      </p:sp>
    </p:spTree>
    <p:extLst>
      <p:ext uri="{BB962C8B-B14F-4D97-AF65-F5344CB8AC3E}">
        <p14:creationId xmlns:p14="http://schemas.microsoft.com/office/powerpoint/2010/main" val="3776945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5427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54276" name="Rectangle 2"/>
          <p:cNvSpPr>
            <a:spLocks noGrp="1" noChangeArrowheads="1"/>
          </p:cNvSpPr>
          <p:nvPr>
            <p:ph type="title"/>
          </p:nvPr>
        </p:nvSpPr>
        <p:spPr/>
        <p:txBody>
          <a:bodyPr/>
          <a:lstStyle/>
          <a:p>
            <a:r>
              <a:rPr lang="en-US" altLang="en-US"/>
              <a:t>And Pollution…</a:t>
            </a:r>
          </a:p>
        </p:txBody>
      </p:sp>
      <p:pic>
        <p:nvPicPr>
          <p:cNvPr id="54277" name="Picture 4" descr="H32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698625"/>
            <a:ext cx="4887912" cy="288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8" name="Picture 5" descr="LondonSm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9751" y="1319213"/>
            <a:ext cx="3394075"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70325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5529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55300" name="Rectangle 2"/>
          <p:cNvSpPr>
            <a:spLocks noGrp="1" noChangeArrowheads="1"/>
          </p:cNvSpPr>
          <p:nvPr>
            <p:ph type="title"/>
          </p:nvPr>
        </p:nvSpPr>
        <p:spPr/>
        <p:txBody>
          <a:bodyPr/>
          <a:lstStyle/>
          <a:p>
            <a:r>
              <a:rPr lang="en-US" altLang="en-US"/>
              <a:t>Implications of IR on Society</a:t>
            </a:r>
          </a:p>
        </p:txBody>
      </p:sp>
      <p:sp>
        <p:nvSpPr>
          <p:cNvPr id="5530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buFontTx/>
              <a:buNone/>
            </a:pPr>
            <a:r>
              <a:rPr lang="en-US" altLang="en-US" dirty="0"/>
              <a:t>The overall effects were:</a:t>
            </a:r>
          </a:p>
          <a:p>
            <a:r>
              <a:rPr lang="en-US" altLang="en-US" dirty="0">
                <a:solidFill>
                  <a:srgbClr val="92D050"/>
                </a:solidFill>
              </a:rPr>
              <a:t> (1) people migrated to cities </a:t>
            </a:r>
          </a:p>
          <a:p>
            <a:r>
              <a:rPr lang="en-US" altLang="en-US" dirty="0">
                <a:solidFill>
                  <a:srgbClr val="92D050"/>
                </a:solidFill>
              </a:rPr>
              <a:t> (2) environmental degradation accelerated.</a:t>
            </a:r>
          </a:p>
          <a:p>
            <a:endParaRPr lang="en-US" altLang="en-US" dirty="0"/>
          </a:p>
          <a:p>
            <a:r>
              <a:rPr lang="en-US" altLang="en-US" dirty="0"/>
              <a:t>In addition, the need for more energy </a:t>
            </a:r>
            <a:r>
              <a:rPr lang="en-US" altLang="en-US" dirty="0"/>
              <a:t>(</a:t>
            </a:r>
            <a:r>
              <a:rPr lang="en-US" altLang="en-US" dirty="0" smtClean="0"/>
              <a:t>coal) </a:t>
            </a:r>
            <a:r>
              <a:rPr lang="en-US" altLang="en-US" dirty="0"/>
              <a:t>created a need for better transportation systems – railroads and canals were built.</a:t>
            </a:r>
          </a:p>
        </p:txBody>
      </p:sp>
    </p:spTree>
    <p:extLst>
      <p:ext uri="{BB962C8B-B14F-4D97-AF65-F5344CB8AC3E}">
        <p14:creationId xmlns:p14="http://schemas.microsoft.com/office/powerpoint/2010/main" val="238623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5632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56324" name="Rectangle 2"/>
          <p:cNvSpPr>
            <a:spLocks noGrp="1" noChangeArrowheads="1"/>
          </p:cNvSpPr>
          <p:nvPr>
            <p:ph type="title"/>
          </p:nvPr>
        </p:nvSpPr>
        <p:spPr/>
        <p:txBody>
          <a:bodyPr/>
          <a:lstStyle/>
          <a:p>
            <a:r>
              <a:rPr lang="en-US" altLang="en-US"/>
              <a:t>IR and other metals</a:t>
            </a:r>
          </a:p>
        </p:txBody>
      </p:sp>
      <p:sp>
        <p:nvSpPr>
          <p:cNvPr id="5632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t>The Industrial Revolution led to many other metals being discovered and utilized, in particular Nickel</a:t>
            </a:r>
          </a:p>
          <a:p>
            <a:r>
              <a:rPr lang="en-US" altLang="en-US" dirty="0"/>
              <a:t>Ni-Steel developed in 1889, most Ni-steel is used in military applications for rocket shells, tank armor, and so on.</a:t>
            </a:r>
          </a:p>
          <a:p>
            <a:endParaRPr lang="en-US" altLang="en-US" dirty="0"/>
          </a:p>
        </p:txBody>
      </p:sp>
    </p:spTree>
    <p:extLst>
      <p:ext uri="{BB962C8B-B14F-4D97-AF65-F5344CB8AC3E}">
        <p14:creationId xmlns:p14="http://schemas.microsoft.com/office/powerpoint/2010/main" val="27180871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5734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57348" name="Rectangle 2"/>
          <p:cNvSpPr>
            <a:spLocks noGrp="1" noChangeArrowheads="1"/>
          </p:cNvSpPr>
          <p:nvPr>
            <p:ph type="title"/>
          </p:nvPr>
        </p:nvSpPr>
        <p:spPr/>
        <p:txBody>
          <a:bodyPr/>
          <a:lstStyle/>
          <a:p>
            <a:r>
              <a:rPr lang="en-US" altLang="en-US"/>
              <a:t>Steel Alloys were developed</a:t>
            </a:r>
          </a:p>
        </p:txBody>
      </p:sp>
      <p:sp>
        <p:nvSpPr>
          <p:cNvPr id="57349" name="Rectangle 3"/>
          <p:cNvSpPr>
            <a:spLocks noGrp="1" noChangeArrowheads="1"/>
          </p:cNvSpPr>
          <p:nvPr>
            <p:ph type="body" idx="1"/>
          </p:nvPr>
        </p:nvSpPr>
        <p:spPr bwMode="auto">
          <a:xfrm>
            <a:off x="1981200" y="1428361"/>
            <a:ext cx="8229600" cy="55006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t>The largest use is in making stainless steel (along with chromium). As much as 70% of nickel goes to make stainless or other steel alloys. With concentrations of up to 45%, nickel adds strength and corrosion resistance. </a:t>
            </a:r>
          </a:p>
          <a:p>
            <a:r>
              <a:rPr lang="en-US" altLang="en-US" dirty="0"/>
              <a:t>Nickel-copper is also the alloy of which coins are made. The U.S. nickel is 25% nickel and 75% copper.</a:t>
            </a:r>
          </a:p>
          <a:p>
            <a:r>
              <a:rPr lang="en-US" altLang="en-US" dirty="0"/>
              <a:t>Aluminum was discovered in 1827, but was hard to extract.</a:t>
            </a:r>
          </a:p>
          <a:p>
            <a:r>
              <a:rPr lang="en-US" altLang="en-US" dirty="0"/>
              <a:t>Eventually, many other metals were combined with steel, such as cobalt, titanium, and molybdenum.</a:t>
            </a:r>
          </a:p>
        </p:txBody>
      </p:sp>
    </p:spTree>
    <p:extLst>
      <p:ext uri="{BB962C8B-B14F-4D97-AF65-F5344CB8AC3E}">
        <p14:creationId xmlns:p14="http://schemas.microsoft.com/office/powerpoint/2010/main" val="37346166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583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58372" name="Rectangle 5"/>
          <p:cNvSpPr>
            <a:spLocks noGrp="1" noChangeArrowheads="1"/>
          </p:cNvSpPr>
          <p:nvPr>
            <p:ph type="title"/>
          </p:nvPr>
        </p:nvSpPr>
        <p:spPr/>
        <p:txBody>
          <a:bodyPr/>
          <a:lstStyle/>
          <a:p>
            <a:r>
              <a:rPr lang="en-US" altLang="en-US"/>
              <a:t>Specialty Alloys</a:t>
            </a:r>
          </a:p>
        </p:txBody>
      </p:sp>
      <p:pic>
        <p:nvPicPr>
          <p:cNvPr id="58373" name="Picture 4" descr="dynafg_sampl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65475" y="1225550"/>
            <a:ext cx="5835650" cy="525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51251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593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59396" name="Rectangle 2"/>
          <p:cNvSpPr>
            <a:spLocks noGrp="1" noChangeArrowheads="1"/>
          </p:cNvSpPr>
          <p:nvPr>
            <p:ph type="title"/>
          </p:nvPr>
        </p:nvSpPr>
        <p:spPr/>
        <p:txBody>
          <a:bodyPr/>
          <a:lstStyle/>
          <a:p>
            <a:r>
              <a:rPr lang="en-US" altLang="en-US"/>
              <a:t>This changed Technology</a:t>
            </a:r>
          </a:p>
        </p:txBody>
      </p:sp>
      <p:sp>
        <p:nvSpPr>
          <p:cNvPr id="5939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t>These advances were spurred by development of the internal combustion engine, aircraft, and weaponry.</a:t>
            </a:r>
          </a:p>
          <a:p>
            <a:r>
              <a:rPr lang="en-US" altLang="en-US" dirty="0"/>
              <a:t>Aircraft manufacturing spurred the use of aluminum and titanium. </a:t>
            </a:r>
          </a:p>
          <a:p>
            <a:r>
              <a:rPr lang="en-US" altLang="en-US" dirty="0"/>
              <a:t>Jet engines need high strength, yet light, components that can stand high temperatures.</a:t>
            </a:r>
          </a:p>
        </p:txBody>
      </p:sp>
    </p:spTree>
    <p:extLst>
      <p:ext uri="{BB962C8B-B14F-4D97-AF65-F5344CB8AC3E}">
        <p14:creationId xmlns:p14="http://schemas.microsoft.com/office/powerpoint/2010/main" val="21288583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6041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60420" name="Rectangle 2"/>
          <p:cNvSpPr>
            <a:spLocks noGrp="1" noChangeArrowheads="1"/>
          </p:cNvSpPr>
          <p:nvPr>
            <p:ph type="title"/>
          </p:nvPr>
        </p:nvSpPr>
        <p:spPr/>
        <p:txBody>
          <a:bodyPr/>
          <a:lstStyle/>
          <a:p>
            <a:r>
              <a:rPr lang="en-US" altLang="en-US"/>
              <a:t>Iron Alloys in Jet Engines</a:t>
            </a:r>
          </a:p>
        </p:txBody>
      </p:sp>
      <p:pic>
        <p:nvPicPr>
          <p:cNvPr id="60421" name="Picture 5" descr="stress-fi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3650" y="2706688"/>
            <a:ext cx="4324350"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Picture 7" descr="jet_engine_small"/>
          <p:cNvPicPr>
            <a:picLocks noChangeAspect="1" noChangeArrowheads="1"/>
          </p:cNvPicPr>
          <p:nvPr/>
        </p:nvPicPr>
        <p:blipFill>
          <a:blip r:embed="rId3">
            <a:extLst>
              <a:ext uri="{28A0092B-C50C-407E-A947-70E740481C1C}">
                <a14:useLocalDpi xmlns:a14="http://schemas.microsoft.com/office/drawing/2010/main" val="0"/>
              </a:ext>
            </a:extLst>
          </a:blip>
          <a:srcRect b="45996"/>
          <a:stretch>
            <a:fillRect/>
          </a:stretch>
        </p:blipFill>
        <p:spPr bwMode="auto">
          <a:xfrm>
            <a:off x="1524001" y="1338264"/>
            <a:ext cx="4486275" cy="390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03214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1524000" y="599246"/>
            <a:ext cx="9144000" cy="1143000"/>
          </a:xfrm>
        </p:spPr>
        <p:txBody>
          <a:bodyPr>
            <a:normAutofit fontScale="90000"/>
          </a:bodyPr>
          <a:lstStyle/>
          <a:p>
            <a:pPr algn="ctr"/>
            <a:r>
              <a:rPr lang="en-US" altLang="en-US" dirty="0"/>
              <a:t>Environmental Impacts of Technological Advances</a:t>
            </a:r>
          </a:p>
        </p:txBody>
      </p:sp>
      <p:sp>
        <p:nvSpPr>
          <p:cNvPr id="3077" name="Rectangle 3"/>
          <p:cNvSpPr>
            <a:spLocks noGrp="1" noChangeArrowheads="1"/>
          </p:cNvSpPr>
          <p:nvPr>
            <p:ph idx="1"/>
          </p:nvPr>
        </p:nvSpPr>
        <p:spPr bwMode="auto">
          <a:xfrm>
            <a:off x="838200" y="2370137"/>
            <a:ext cx="10515600" cy="4351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b="1" dirty="0"/>
              <a:t>Stone Age &gt; Copper Age &gt; Bronze Age &gt; Iron Age</a:t>
            </a:r>
            <a:endParaRPr lang="en-US" altLang="en-US" dirty="0"/>
          </a:p>
          <a:p>
            <a:r>
              <a:rPr lang="en-US" altLang="en-US" dirty="0"/>
              <a:t>To go from one age to the next required greater energy resources, and increasingly complicated ones.  </a:t>
            </a:r>
          </a:p>
          <a:p>
            <a:r>
              <a:rPr lang="en-US" altLang="en-US" dirty="0"/>
              <a:t>Wood &gt; charcoal &gt; coal &gt; oil</a:t>
            </a:r>
          </a:p>
          <a:p>
            <a:r>
              <a:rPr lang="en-US" altLang="en-US" dirty="0"/>
              <a:t>Each step required an increase in complexity </a:t>
            </a:r>
          </a:p>
        </p:txBody>
      </p:sp>
      <p:sp>
        <p:nvSpPr>
          <p:cNvPr id="3074"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307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Tree>
    <p:extLst>
      <p:ext uri="{BB962C8B-B14F-4D97-AF65-F5344CB8AC3E}">
        <p14:creationId xmlns:p14="http://schemas.microsoft.com/office/powerpoint/2010/main" val="3680962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6096000" y="485775"/>
            <a:ext cx="3711575" cy="1143000"/>
          </a:xfrm>
        </p:spPr>
        <p:txBody>
          <a:bodyPr>
            <a:normAutofit fontScale="90000"/>
          </a:bodyPr>
          <a:lstStyle/>
          <a:p>
            <a:pPr algn="ctr"/>
            <a:r>
              <a:rPr lang="en-US" altLang="en-US" sz="3600"/>
              <a:t>Differences in Attitude toward Nature </a:t>
            </a:r>
            <a:br>
              <a:rPr lang="en-US" altLang="en-US" sz="3600"/>
            </a:br>
            <a:r>
              <a:rPr lang="en-US" altLang="en-US" sz="3600"/>
              <a:t>(</a:t>
            </a:r>
            <a:r>
              <a:rPr lang="en-US" altLang="en-US" sz="3600" dirty="0" err="1"/>
              <a:t>ie</a:t>
            </a:r>
            <a:r>
              <a:rPr lang="en-US" altLang="en-US" sz="3600" dirty="0"/>
              <a:t> Resources)</a:t>
            </a:r>
          </a:p>
        </p:txBody>
      </p:sp>
      <p:pic>
        <p:nvPicPr>
          <p:cNvPr id="9222" name="Picture 4" descr="indianhuntbuff"/>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524000" y="0"/>
            <a:ext cx="4038600" cy="3240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3" descr="ch20_15"/>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4027488" y="2114550"/>
            <a:ext cx="6640512" cy="4743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8" name="Date Placeholder 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9219"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9223" name="Line 5"/>
          <p:cNvSpPr>
            <a:spLocks noChangeShapeType="1"/>
          </p:cNvSpPr>
          <p:nvPr/>
        </p:nvSpPr>
        <p:spPr bwMode="auto">
          <a:xfrm>
            <a:off x="1939925" y="2973388"/>
            <a:ext cx="1843088" cy="1263650"/>
          </a:xfrm>
          <a:prstGeom prst="line">
            <a:avLst/>
          </a:prstGeom>
          <a:noFill/>
          <a:ln w="635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Rectangle 7"/>
          <p:cNvSpPr/>
          <p:nvPr/>
        </p:nvSpPr>
        <p:spPr>
          <a:xfrm>
            <a:off x="0" y="5093028"/>
            <a:ext cx="4044953" cy="523220"/>
          </a:xfrm>
          <a:prstGeom prst="rect">
            <a:avLst/>
          </a:prstGeom>
        </p:spPr>
        <p:txBody>
          <a:bodyPr wrap="none">
            <a:spAutoFit/>
          </a:bodyPr>
          <a:lstStyle/>
          <a:p>
            <a:r>
              <a:rPr lang="en-US" altLang="en-US" sz="2800" b="1" dirty="0">
                <a:solidFill>
                  <a:srgbClr val="FFFF00"/>
                </a:solidFill>
              </a:rPr>
              <a:t>Myth of Superabundance</a:t>
            </a:r>
            <a:r>
              <a:rPr lang="en-US" altLang="en-US" sz="2800" dirty="0">
                <a:solidFill>
                  <a:srgbClr val="FFFF00"/>
                </a:solidFill>
              </a:rPr>
              <a:t> </a:t>
            </a:r>
            <a:endParaRPr lang="en-US" sz="2800" dirty="0"/>
          </a:p>
        </p:txBody>
      </p:sp>
    </p:spTree>
    <p:extLst>
      <p:ext uri="{BB962C8B-B14F-4D97-AF65-F5344CB8AC3E}">
        <p14:creationId xmlns:p14="http://schemas.microsoft.com/office/powerpoint/2010/main" val="934110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1229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pic>
        <p:nvPicPr>
          <p:cNvPr id="122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4264" y="115888"/>
            <a:ext cx="7043737" cy="674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Text Box 3"/>
          <p:cNvSpPr txBox="1">
            <a:spLocks noChangeArrowheads="1"/>
          </p:cNvSpPr>
          <p:nvPr/>
        </p:nvSpPr>
        <p:spPr bwMode="auto">
          <a:xfrm>
            <a:off x="9707564" y="4813300"/>
            <a:ext cx="5794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med" len="lg"/>
                <a:tailEnd type="none" w="med" len="lg"/>
              </a14:hiddenLine>
            </a:ext>
          </a:extLst>
        </p:spPr>
        <p:txBody>
          <a:bodyPr wrap="none">
            <a:spAutoFit/>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pPr algn="ctr"/>
            <a:r>
              <a:rPr lang="en-US" altLang="en-US" sz="1400">
                <a:solidFill>
                  <a:schemeClr val="bg1"/>
                </a:solidFill>
                <a:latin typeface="Arial" panose="020B0604020202020204" pitchFamily="34" charset="0"/>
              </a:rPr>
              <a:t>1500</a:t>
            </a:r>
            <a:endParaRPr lang="en-US" altLang="en-US" sz="1200">
              <a:solidFill>
                <a:schemeClr val="bg1"/>
              </a:solidFill>
              <a:latin typeface="Arial" panose="020B0604020202020204" pitchFamily="34" charset="0"/>
            </a:endParaRPr>
          </a:p>
        </p:txBody>
      </p:sp>
      <p:sp>
        <p:nvSpPr>
          <p:cNvPr id="12294" name="Text Box 4"/>
          <p:cNvSpPr txBox="1">
            <a:spLocks noChangeArrowheads="1"/>
          </p:cNvSpPr>
          <p:nvPr/>
        </p:nvSpPr>
        <p:spPr bwMode="auto">
          <a:xfrm>
            <a:off x="9707564" y="5153025"/>
            <a:ext cx="5794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med" len="lg"/>
                <a:tailEnd type="none" w="med" len="lg"/>
              </a14:hiddenLine>
            </a:ext>
          </a:extLst>
        </p:spPr>
        <p:txBody>
          <a:bodyPr wrap="none">
            <a:spAutoFit/>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pPr algn="ctr"/>
            <a:r>
              <a:rPr lang="en-US" altLang="en-US" sz="1400" dirty="0">
                <a:solidFill>
                  <a:schemeClr val="bg1"/>
                </a:solidFill>
                <a:latin typeface="Arial" panose="020B0604020202020204" pitchFamily="34" charset="0"/>
              </a:rPr>
              <a:t>1850</a:t>
            </a:r>
            <a:endParaRPr lang="en-US" altLang="en-US" sz="1200" dirty="0">
              <a:solidFill>
                <a:schemeClr val="bg1"/>
              </a:solidFill>
              <a:latin typeface="Arial" panose="020B0604020202020204" pitchFamily="34" charset="0"/>
            </a:endParaRPr>
          </a:p>
        </p:txBody>
      </p:sp>
      <p:sp>
        <p:nvSpPr>
          <p:cNvPr id="12295" name="Text Box 5"/>
          <p:cNvSpPr txBox="1">
            <a:spLocks noChangeArrowheads="1"/>
          </p:cNvSpPr>
          <p:nvPr/>
        </p:nvSpPr>
        <p:spPr bwMode="auto">
          <a:xfrm>
            <a:off x="9707564" y="5505450"/>
            <a:ext cx="5794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med" len="lg"/>
                <a:tailEnd type="none" w="med" len="lg"/>
              </a14:hiddenLine>
            </a:ext>
          </a:extLst>
        </p:spPr>
        <p:txBody>
          <a:bodyPr wrap="none">
            <a:spAutoFit/>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pPr algn="ctr"/>
            <a:r>
              <a:rPr lang="en-US" altLang="en-US" sz="1400">
                <a:solidFill>
                  <a:schemeClr val="bg1"/>
                </a:solidFill>
                <a:latin typeface="Arial" panose="020B0604020202020204" pitchFamily="34" charset="0"/>
              </a:rPr>
              <a:t>1870</a:t>
            </a:r>
            <a:endParaRPr lang="en-US" altLang="en-US" sz="1200">
              <a:solidFill>
                <a:schemeClr val="bg1"/>
              </a:solidFill>
              <a:latin typeface="Arial" panose="020B0604020202020204" pitchFamily="34" charset="0"/>
            </a:endParaRPr>
          </a:p>
        </p:txBody>
      </p:sp>
      <p:sp>
        <p:nvSpPr>
          <p:cNvPr id="12296" name="Text Box 6"/>
          <p:cNvSpPr txBox="1">
            <a:spLocks noChangeArrowheads="1"/>
          </p:cNvSpPr>
          <p:nvPr/>
        </p:nvSpPr>
        <p:spPr bwMode="auto">
          <a:xfrm>
            <a:off x="9707564" y="5857875"/>
            <a:ext cx="5794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med" len="lg"/>
                <a:tailEnd type="none" w="med" len="lg"/>
              </a14:hiddenLine>
            </a:ext>
          </a:extLst>
        </p:spPr>
        <p:txBody>
          <a:bodyPr wrap="none">
            <a:spAutoFit/>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pPr algn="ctr"/>
            <a:r>
              <a:rPr lang="en-US" altLang="en-US" sz="1400">
                <a:solidFill>
                  <a:schemeClr val="bg1"/>
                </a:solidFill>
                <a:latin typeface="Arial" panose="020B0604020202020204" pitchFamily="34" charset="0"/>
              </a:rPr>
              <a:t>1880</a:t>
            </a:r>
            <a:endParaRPr lang="en-US" altLang="en-US" sz="1200">
              <a:solidFill>
                <a:schemeClr val="bg1"/>
              </a:solidFill>
              <a:latin typeface="Arial" panose="020B0604020202020204" pitchFamily="34" charset="0"/>
            </a:endParaRPr>
          </a:p>
        </p:txBody>
      </p:sp>
      <p:sp>
        <p:nvSpPr>
          <p:cNvPr id="12297" name="Text Box 7"/>
          <p:cNvSpPr txBox="1">
            <a:spLocks noChangeArrowheads="1"/>
          </p:cNvSpPr>
          <p:nvPr/>
        </p:nvSpPr>
        <p:spPr bwMode="auto">
          <a:xfrm>
            <a:off x="9707564" y="6210300"/>
            <a:ext cx="5794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med" len="lg"/>
                <a:tailEnd type="none" w="med" len="lg"/>
              </a14:hiddenLine>
            </a:ext>
          </a:extLst>
        </p:spPr>
        <p:txBody>
          <a:bodyPr wrap="none">
            <a:spAutoFit/>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pPr algn="ctr"/>
            <a:r>
              <a:rPr lang="en-US" altLang="en-US" sz="1400">
                <a:solidFill>
                  <a:schemeClr val="bg1"/>
                </a:solidFill>
                <a:latin typeface="Arial" panose="020B0604020202020204" pitchFamily="34" charset="0"/>
              </a:rPr>
              <a:t>1906</a:t>
            </a:r>
            <a:endParaRPr lang="en-US" altLang="en-US" sz="1200">
              <a:solidFill>
                <a:schemeClr val="bg1"/>
              </a:solidFill>
              <a:latin typeface="Arial" panose="020B0604020202020204" pitchFamily="34" charset="0"/>
            </a:endParaRPr>
          </a:p>
        </p:txBody>
      </p:sp>
      <p:sp>
        <p:nvSpPr>
          <p:cNvPr id="12298" name="Text Box 8"/>
          <p:cNvSpPr txBox="1">
            <a:spLocks noChangeArrowheads="1"/>
          </p:cNvSpPr>
          <p:nvPr/>
        </p:nvSpPr>
        <p:spPr bwMode="auto">
          <a:xfrm>
            <a:off x="1797051" y="2495551"/>
            <a:ext cx="1566863"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r>
              <a:rPr lang="en-US" altLang="en-US"/>
              <a:t>Bison</a:t>
            </a:r>
          </a:p>
          <a:p>
            <a:r>
              <a:rPr lang="en-US" altLang="en-US"/>
              <a:t>Range</a:t>
            </a:r>
          </a:p>
        </p:txBody>
      </p:sp>
    </p:spTree>
    <p:extLst>
      <p:ext uri="{BB962C8B-B14F-4D97-AF65-F5344CB8AC3E}">
        <p14:creationId xmlns:p14="http://schemas.microsoft.com/office/powerpoint/2010/main" val="2288019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altLang="en-US" dirty="0">
                <a:solidFill>
                  <a:srgbClr val="FFFF00"/>
                </a:solidFill>
              </a:rPr>
              <a:t>Myth of Scientific Supremacy</a:t>
            </a:r>
          </a:p>
        </p:txBody>
      </p:sp>
      <p:sp>
        <p:nvSpPr>
          <p:cNvPr id="13317" name="Rectangle 3"/>
          <p:cNvSpPr>
            <a:spLocks noGrp="1" noChangeArrowheads="1"/>
          </p:cNvSpPr>
          <p:nvPr>
            <p:ph idx="1"/>
          </p:nvPr>
        </p:nvSpPr>
        <p:spPr bwMode="auto">
          <a:xfrm>
            <a:off x="1981201" y="1881941"/>
            <a:ext cx="8416925" cy="4781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nSpc>
                <a:spcPct val="100000"/>
              </a:lnSpc>
            </a:pPr>
            <a:r>
              <a:rPr lang="en-US" altLang="en-US" dirty="0"/>
              <a:t>We will continue to trust that biotechnology, space science, or some yet undiscovered theory or invention will provide the answers to any environmental crisis. </a:t>
            </a:r>
            <a:endParaRPr lang="en-US" altLang="en-US" dirty="0" smtClean="0"/>
          </a:p>
          <a:p>
            <a:pPr>
              <a:lnSpc>
                <a:spcPct val="100000"/>
              </a:lnSpc>
            </a:pPr>
            <a:endParaRPr lang="en-US" altLang="en-US" dirty="0"/>
          </a:p>
          <a:p>
            <a:pPr>
              <a:lnSpc>
                <a:spcPct val="100000"/>
              </a:lnSpc>
            </a:pPr>
            <a:r>
              <a:rPr lang="en-US" altLang="en-US" dirty="0"/>
              <a:t>i.e. the problems of technology will be solved by more technology</a:t>
            </a:r>
          </a:p>
        </p:txBody>
      </p:sp>
      <p:sp>
        <p:nvSpPr>
          <p:cNvPr id="13314"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1331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2" name="TextBox 1"/>
          <p:cNvSpPr txBox="1"/>
          <p:nvPr/>
        </p:nvSpPr>
        <p:spPr>
          <a:xfrm>
            <a:off x="3008243" y="5300870"/>
            <a:ext cx="5790752" cy="523220"/>
          </a:xfrm>
          <a:prstGeom prst="rect">
            <a:avLst/>
          </a:prstGeom>
          <a:noFill/>
        </p:spPr>
        <p:txBody>
          <a:bodyPr wrap="none" rtlCol="0">
            <a:spAutoFit/>
          </a:bodyPr>
          <a:lstStyle/>
          <a:p>
            <a:r>
              <a:rPr lang="en-US" sz="2800" dirty="0" smtClean="0">
                <a:solidFill>
                  <a:schemeClr val="accent2"/>
                </a:solidFill>
              </a:rPr>
              <a:t>What are your initial thoughts on this?</a:t>
            </a:r>
            <a:endParaRPr lang="en-US" sz="2800" dirty="0">
              <a:solidFill>
                <a:schemeClr val="accent2"/>
              </a:solidFill>
            </a:endParaRPr>
          </a:p>
        </p:txBody>
      </p:sp>
    </p:spTree>
    <p:extLst>
      <p:ext uri="{BB962C8B-B14F-4D97-AF65-F5344CB8AC3E}">
        <p14:creationId xmlns:p14="http://schemas.microsoft.com/office/powerpoint/2010/main" val="189378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r>
              <a:rPr lang="en-US" altLang="en-US" dirty="0"/>
              <a:t>Problem:</a:t>
            </a:r>
          </a:p>
        </p:txBody>
      </p:sp>
      <p:sp>
        <p:nvSpPr>
          <p:cNvPr id="15365" name="Rectangle 3"/>
          <p:cNvSpPr>
            <a:spLocks noGrp="1" noChangeArrowheads="1"/>
          </p:cNvSpPr>
          <p:nvPr>
            <p:ph idx="1"/>
          </p:nvPr>
        </p:nvSpPr>
        <p:spPr bwMode="auto">
          <a:xfrm>
            <a:off x="382793" y="1690688"/>
            <a:ext cx="5367132"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t>Nature is not only more complex than we </a:t>
            </a:r>
            <a:r>
              <a:rPr lang="en-US" altLang="en-US" dirty="0" smtClean="0"/>
              <a:t>know…</a:t>
            </a:r>
          </a:p>
          <a:p>
            <a:pPr marL="0" indent="0">
              <a:buNone/>
            </a:pPr>
            <a:r>
              <a:rPr lang="en-US" altLang="en-US" dirty="0" smtClean="0"/>
              <a:t>	it</a:t>
            </a:r>
            <a:r>
              <a:rPr lang="en-US" altLang="en-US" dirty="0" smtClean="0"/>
              <a:t> </a:t>
            </a:r>
            <a:r>
              <a:rPr lang="en-US" altLang="en-US" dirty="0"/>
              <a:t>is probably much </a:t>
            </a:r>
            <a:r>
              <a:rPr lang="en-US" altLang="en-US" dirty="0" smtClean="0"/>
              <a:t>	more </a:t>
            </a:r>
            <a:r>
              <a:rPr lang="en-US" altLang="en-US" dirty="0"/>
              <a:t>complex than </a:t>
            </a:r>
            <a:r>
              <a:rPr lang="en-US" altLang="en-US" dirty="0" smtClean="0"/>
              <a:t>we </a:t>
            </a:r>
            <a:r>
              <a:rPr lang="en-US" altLang="en-US" i="1" dirty="0" smtClean="0">
                <a:solidFill>
                  <a:srgbClr val="FFC000"/>
                </a:solidFill>
              </a:rPr>
              <a:t>can</a:t>
            </a:r>
            <a:r>
              <a:rPr lang="en-US" altLang="en-US" dirty="0" smtClean="0">
                <a:solidFill>
                  <a:srgbClr val="FFC000"/>
                </a:solidFill>
              </a:rPr>
              <a:t> </a:t>
            </a:r>
            <a:r>
              <a:rPr lang="en-US" altLang="en-US" dirty="0" smtClean="0"/>
              <a:t>	know</a:t>
            </a:r>
            <a:r>
              <a:rPr lang="en-US" altLang="en-US" dirty="0"/>
              <a:t>. </a:t>
            </a:r>
          </a:p>
          <a:p>
            <a:endParaRPr lang="en-US" altLang="en-US" dirty="0"/>
          </a:p>
        </p:txBody>
      </p:sp>
      <p:sp>
        <p:nvSpPr>
          <p:cNvPr id="15362"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1536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pic>
        <p:nvPicPr>
          <p:cNvPr id="15366" name="Picture 5" descr="food_web_arr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9925" y="0"/>
            <a:ext cx="49022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7677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altLang="en-US" dirty="0"/>
              <a:t>Humans and </a:t>
            </a:r>
            <a:r>
              <a:rPr lang="en-US" altLang="en-US" dirty="0" smtClean="0"/>
              <a:t>Metals – </a:t>
            </a:r>
            <a:r>
              <a:rPr lang="en-US" altLang="en-US" dirty="0" smtClean="0">
                <a:solidFill>
                  <a:srgbClr val="92D050"/>
                </a:solidFill>
              </a:rPr>
              <a:t>relationship h</a:t>
            </a:r>
            <a:r>
              <a:rPr lang="en-US" altLang="en-US" dirty="0" smtClean="0">
                <a:solidFill>
                  <a:srgbClr val="92D050"/>
                </a:solidFill>
              </a:rPr>
              <a:t>istory</a:t>
            </a:r>
            <a:endParaRPr lang="en-US" altLang="en-US" dirty="0">
              <a:solidFill>
                <a:srgbClr val="92D050"/>
              </a:solidFill>
            </a:endParaRPr>
          </a:p>
        </p:txBody>
      </p:sp>
      <p:sp>
        <p:nvSpPr>
          <p:cNvPr id="16389" name="Rectangle 3"/>
          <p:cNvSpPr>
            <a:spLocks noGrp="1" noChangeArrowheads="1"/>
          </p:cNvSpPr>
          <p:nvPr>
            <p:ph idx="1"/>
          </p:nvPr>
        </p:nvSpPr>
        <p:spPr bwMode="auto">
          <a:xfrm>
            <a:off x="838200" y="1690688"/>
            <a:ext cx="10515600" cy="4351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t>Stone Age – first use of Minerals (as rocks)</a:t>
            </a:r>
          </a:p>
          <a:p>
            <a:r>
              <a:rPr lang="en-US" altLang="en-US" dirty="0" smtClean="0">
                <a:solidFill>
                  <a:srgbClr val="FFFF00"/>
                </a:solidFill>
              </a:rPr>
              <a:t>Native</a:t>
            </a:r>
            <a:r>
              <a:rPr lang="en-US" altLang="en-US" dirty="0" smtClean="0"/>
              <a:t> </a:t>
            </a:r>
            <a:r>
              <a:rPr lang="en-US" altLang="en-US" dirty="0" smtClean="0">
                <a:solidFill>
                  <a:srgbClr val="FFFF00"/>
                </a:solidFill>
              </a:rPr>
              <a:t>metals </a:t>
            </a:r>
            <a:r>
              <a:rPr lang="en-US" altLang="en-US" dirty="0" smtClean="0"/>
              <a:t>(crystals of pure metal) were </a:t>
            </a:r>
            <a:r>
              <a:rPr lang="en-US" altLang="en-US" dirty="0"/>
              <a:t>used first because it is easily </a:t>
            </a:r>
            <a:r>
              <a:rPr lang="en-US" altLang="en-US" dirty="0" smtClean="0"/>
              <a:t>mined and separated (no refining!)</a:t>
            </a:r>
            <a:endParaRPr lang="en-US" altLang="en-US" dirty="0"/>
          </a:p>
        </p:txBody>
      </p:sp>
      <p:sp>
        <p:nvSpPr>
          <p:cNvPr id="16386"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1638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pic>
        <p:nvPicPr>
          <p:cNvPr id="6" name="Picture 4" descr="go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469" y="3551512"/>
            <a:ext cx="4279387" cy="28048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597625" y="3980966"/>
            <a:ext cx="3278462" cy="461665"/>
          </a:xfrm>
          <a:prstGeom prst="rect">
            <a:avLst/>
          </a:prstGeom>
          <a:noFill/>
        </p:spPr>
        <p:txBody>
          <a:bodyPr wrap="none" rtlCol="0">
            <a:spAutoFit/>
          </a:bodyPr>
          <a:lstStyle/>
          <a:p>
            <a:r>
              <a:rPr lang="en-US" altLang="en-US" sz="2400" dirty="0"/>
              <a:t>Native gold (with quartz)</a:t>
            </a:r>
            <a:endParaRPr lang="en-US" sz="2400" dirty="0"/>
          </a:p>
        </p:txBody>
      </p:sp>
      <p:pic>
        <p:nvPicPr>
          <p:cNvPr id="8" name="Picture 4" descr="5445-Lb-Copper-Nugget"/>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216694" y="3619109"/>
            <a:ext cx="4349141" cy="273724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8547652" y="6356350"/>
            <a:ext cx="1970924" cy="461665"/>
          </a:xfrm>
          <a:prstGeom prst="rect">
            <a:avLst/>
          </a:prstGeom>
          <a:noFill/>
        </p:spPr>
        <p:txBody>
          <a:bodyPr wrap="none" rtlCol="0">
            <a:spAutoFit/>
          </a:bodyPr>
          <a:lstStyle/>
          <a:p>
            <a:r>
              <a:rPr lang="en-US" altLang="en-US" sz="2400" dirty="0"/>
              <a:t>Native Copper</a:t>
            </a:r>
            <a:endParaRPr lang="en-US" sz="2400" dirty="0"/>
          </a:p>
        </p:txBody>
      </p:sp>
      <p:pic>
        <p:nvPicPr>
          <p:cNvPr id="10" name="Picture 6" descr="FS%204%20copper64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01967" y="5455180"/>
            <a:ext cx="2088848" cy="113200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3762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altLang="en-US"/>
              <a:t>Early Availability of Native Metals</a:t>
            </a:r>
          </a:p>
        </p:txBody>
      </p:sp>
      <p:sp>
        <p:nvSpPr>
          <p:cNvPr id="19461" name="Rectangle 3"/>
          <p:cNvSpPr>
            <a:spLocks noGrp="1" noChangeArrowheads="1"/>
          </p:cNvSpPr>
          <p:nvPr>
            <p:ph idx="1"/>
          </p:nvPr>
        </p:nvSpPr>
        <p:spPr bwMode="auto">
          <a:xfrm>
            <a:off x="838200" y="1639887"/>
            <a:ext cx="3919330" cy="4681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t>Copper is </a:t>
            </a:r>
            <a:r>
              <a:rPr lang="en-US" altLang="en-US" dirty="0" smtClean="0"/>
              <a:t>the </a:t>
            </a:r>
            <a:r>
              <a:rPr lang="en-US" altLang="en-US" dirty="0"/>
              <a:t>most widely distributed native </a:t>
            </a:r>
            <a:r>
              <a:rPr lang="en-US" altLang="en-US" dirty="0" smtClean="0"/>
              <a:t>metal</a:t>
            </a:r>
            <a:endParaRPr lang="en-US" altLang="en-US" dirty="0"/>
          </a:p>
          <a:p>
            <a:r>
              <a:rPr lang="en-US" altLang="en-US" dirty="0" smtClean="0"/>
              <a:t>It is harder </a:t>
            </a:r>
            <a:r>
              <a:rPr lang="en-US" altLang="en-US" dirty="0"/>
              <a:t>and </a:t>
            </a:r>
            <a:r>
              <a:rPr lang="en-US" altLang="en-US" dirty="0" smtClean="0"/>
              <a:t>stronger than other native metals (e.g. gold </a:t>
            </a:r>
            <a:r>
              <a:rPr lang="en-US" altLang="en-US" dirty="0"/>
              <a:t>and silver</a:t>
            </a:r>
            <a:r>
              <a:rPr lang="en-US" altLang="en-US" dirty="0" smtClean="0"/>
              <a:t>)</a:t>
            </a:r>
          </a:p>
          <a:p>
            <a:r>
              <a:rPr lang="en-US" altLang="en-US" dirty="0" smtClean="0"/>
              <a:t>Advantage of copper tools apparent to early humans – used in Neolithic times</a:t>
            </a:r>
            <a:endParaRPr lang="en-US" altLang="en-US" dirty="0"/>
          </a:p>
        </p:txBody>
      </p:sp>
      <p:pic>
        <p:nvPicPr>
          <p:cNvPr id="12" name="Picture 4" descr="egyptian adz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5920" y="1690688"/>
            <a:ext cx="2832802" cy="3779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786439" y="5470250"/>
            <a:ext cx="1979336" cy="830997"/>
          </a:xfrm>
          <a:prstGeom prst="rect">
            <a:avLst/>
          </a:prstGeom>
          <a:noFill/>
        </p:spPr>
        <p:txBody>
          <a:bodyPr wrap="square" rtlCol="0">
            <a:spAutoFit/>
          </a:bodyPr>
          <a:lstStyle/>
          <a:p>
            <a:r>
              <a:rPr lang="en-US" altLang="en-US" sz="2400" dirty="0" smtClean="0"/>
              <a:t>Copper Adze</a:t>
            </a:r>
            <a:endParaRPr lang="en-US" altLang="en-US" sz="2400" dirty="0"/>
          </a:p>
          <a:p>
            <a:endParaRPr lang="en-US" sz="2400" dirty="0"/>
          </a:p>
        </p:txBody>
      </p:sp>
      <p:pic>
        <p:nvPicPr>
          <p:cNvPr id="14" name="Picture 5" descr="fknif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063044" y="1455691"/>
            <a:ext cx="2665130" cy="1242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7" descr="copperknif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9165755" y="4172018"/>
            <a:ext cx="2397286" cy="1713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9" descr="spear1"/>
          <p:cNvPicPr>
            <a:picLocks noChangeAspect="1" noChangeArrowheads="1"/>
          </p:cNvPicPr>
          <p:nvPr/>
        </p:nvPicPr>
        <p:blipFill>
          <a:blip r:embed="rId5">
            <a:extLst>
              <a:ext uri="{28A0092B-C50C-407E-A947-70E740481C1C}">
                <a14:useLocalDpi xmlns:a14="http://schemas.microsoft.com/office/drawing/2010/main" val="0"/>
              </a:ext>
            </a:extLst>
          </a:blip>
          <a:srcRect t="18333" b="19341"/>
          <a:stretch>
            <a:fillRect/>
          </a:stretch>
        </p:blipFill>
        <p:spPr bwMode="auto">
          <a:xfrm flipH="1">
            <a:off x="8852452" y="2781255"/>
            <a:ext cx="3023892" cy="141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a:xfrm>
            <a:off x="9207382" y="5885748"/>
            <a:ext cx="2668962" cy="830997"/>
          </a:xfrm>
          <a:prstGeom prst="rect">
            <a:avLst/>
          </a:prstGeom>
          <a:noFill/>
        </p:spPr>
        <p:txBody>
          <a:bodyPr wrap="square" rtlCol="0">
            <a:spAutoFit/>
          </a:bodyPr>
          <a:lstStyle/>
          <a:p>
            <a:r>
              <a:rPr lang="en-US" altLang="en-US" sz="2400" dirty="0" smtClean="0"/>
              <a:t>Copper weapons</a:t>
            </a:r>
            <a:endParaRPr lang="en-US" altLang="en-US" sz="2400" dirty="0"/>
          </a:p>
          <a:p>
            <a:endParaRPr lang="en-US" sz="2400" dirty="0"/>
          </a:p>
        </p:txBody>
      </p:sp>
    </p:spTree>
    <p:extLst>
      <p:ext uri="{BB962C8B-B14F-4D97-AF65-F5344CB8AC3E}">
        <p14:creationId xmlns:p14="http://schemas.microsoft.com/office/powerpoint/2010/main" val="15159015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148</TotalTime>
  <Words>1446</Words>
  <Application>Microsoft Office PowerPoint</Application>
  <PresentationFormat>Widescreen</PresentationFormat>
  <Paragraphs>170</Paragraphs>
  <Slides>37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Times New Roman</vt:lpstr>
      <vt:lpstr>Wingdings</vt:lpstr>
      <vt:lpstr>Office Theme</vt:lpstr>
      <vt:lpstr>History of Resource Use</vt:lpstr>
      <vt:lpstr>Resource Myths</vt:lpstr>
      <vt:lpstr>PowerPoint Presentation</vt:lpstr>
      <vt:lpstr>Differences in Attitude toward Nature  (ie Resources)</vt:lpstr>
      <vt:lpstr>PowerPoint Presentation</vt:lpstr>
      <vt:lpstr>Myth of Scientific Supremacy</vt:lpstr>
      <vt:lpstr>Problem:</vt:lpstr>
      <vt:lpstr>Humans and Metals – relationship history</vt:lpstr>
      <vt:lpstr>Early Availability of Native Metals</vt:lpstr>
      <vt:lpstr>Copper Smelting – The Copper Age</vt:lpstr>
      <vt:lpstr>Early Copper Smelters</vt:lpstr>
      <vt:lpstr>The shift to Bronze – The Bronze Age</vt:lpstr>
      <vt:lpstr>The shift to Bronze –Bronze and Tin</vt:lpstr>
      <vt:lpstr>Bronze Age into Iron Age</vt:lpstr>
      <vt:lpstr>Working Iron requires more energy</vt:lpstr>
      <vt:lpstr>Making Charcoal</vt:lpstr>
      <vt:lpstr>Early Blast Furnace</vt:lpstr>
      <vt:lpstr>Modern Blast Furnace</vt:lpstr>
      <vt:lpstr>Global Exploration – chasing resources</vt:lpstr>
      <vt:lpstr>Aztec Gold</vt:lpstr>
      <vt:lpstr>Genocide of the Aztecs</vt:lpstr>
      <vt:lpstr>Meanwhile, the Iron Age starts an Environmental Crisis</vt:lpstr>
      <vt:lpstr>The need for a new energy supply grew</vt:lpstr>
      <vt:lpstr>Economics of Energy and Iron</vt:lpstr>
      <vt:lpstr>Cast iron was not sufficient to meet the needs of technology</vt:lpstr>
      <vt:lpstr>Early Coke Ovens</vt:lpstr>
      <vt:lpstr>Carbon Steel Revolution</vt:lpstr>
      <vt:lpstr>The transition to the Industrial Age</vt:lpstr>
      <vt:lpstr>Impact of IR on Working conditions </vt:lpstr>
      <vt:lpstr>And Pollution…</vt:lpstr>
      <vt:lpstr>Implications of IR on Society</vt:lpstr>
      <vt:lpstr>IR and other metals</vt:lpstr>
      <vt:lpstr>Steel Alloys were developed</vt:lpstr>
      <vt:lpstr>Specialty Alloys</vt:lpstr>
      <vt:lpstr>This changed Technology</vt:lpstr>
      <vt:lpstr>Iron Alloys in Jet Engines</vt:lpstr>
      <vt:lpstr>Environmental Impacts of Technological Advances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Mary Katherine Fidler</cp:lastModifiedBy>
  <cp:revision>16</cp:revision>
  <dcterms:created xsi:type="dcterms:W3CDTF">2018-01-29T18:35:55Z</dcterms:created>
  <dcterms:modified xsi:type="dcterms:W3CDTF">2018-09-24T14:43:06Z</dcterms:modified>
</cp:coreProperties>
</file>