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69" r:id="rId14"/>
    <p:sldId id="273" r:id="rId15"/>
    <p:sldId id="275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3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2D234-B9A0-462B-A3DD-6EA14ABAD193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D1016-56AE-41B5-8836-0BAE83A52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b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Coal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Coke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fuel with a high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arbon"/>
              </a:rPr>
              <a:t>carbon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content and few impurities, made by heating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al"/>
              </a:rPr>
              <a:t>coal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absence of air.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70B8E-D8CF-4015-A7A9-18DCCC327A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20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think are the cause of these trends?</a:t>
            </a:r>
          </a:p>
          <a:p>
            <a:r>
              <a:rPr lang="en-US" dirty="0"/>
              <a:t>1 – rise in standard of living, expansion</a:t>
            </a:r>
            <a:r>
              <a:rPr lang="en-US" baseline="0" dirty="0"/>
              <a:t> of industry, and to a lesser degree, size of 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6ADD7-62B0-4B0F-89D3-397F8FBCE6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0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</a:t>
            </a:r>
            <a:r>
              <a:rPr lang="en-US" baseline="0" dirty="0" smtClean="0"/>
              <a:t> and corrosion resistance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70B8E-D8CF-4015-A7A9-18DCCC327A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1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spent uranium armor piercing projectiles – left over U-238 from nuclear reactors – heavier and denser than lead, burns on impact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6ADD7-62B0-4B0F-89D3-397F8FBCE6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4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Simply put,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6ADD7-62B0-4B0F-89D3-397F8FBCE6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01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1770-1900 – when</a:t>
            </a:r>
            <a:r>
              <a:rPr lang="en-US" baseline="0" dirty="0"/>
              <a:t> pop doubled, mineral production grew 10-fold</a:t>
            </a:r>
          </a:p>
          <a:p>
            <a:r>
              <a:rPr lang="en-US" baseline="0" dirty="0"/>
              <a:t>1900-1970 – pop increased by 2.3x, mineral production grew 12-fold (so similar rate)</a:t>
            </a:r>
          </a:p>
          <a:p>
            <a:r>
              <a:rPr lang="en-US" baseline="0" dirty="0"/>
              <a:t>The between 1970 and 2000, pop doubled again and mineral production tripled! </a:t>
            </a:r>
          </a:p>
          <a:p>
            <a:endParaRPr lang="en-US" baseline="0" dirty="0"/>
          </a:p>
          <a:p>
            <a:r>
              <a:rPr lang="en-US" baseline="0" dirty="0"/>
              <a:t>Population increasing, but also, resource use per capita is dramatically increasing.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6ADD7-62B0-4B0F-89D3-397F8FBCE6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69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solidFill>
                  <a:schemeClr val="bg1"/>
                </a:solidFill>
              </a:rPr>
              <a:t>Source: </a:t>
            </a:r>
            <a:r>
              <a:rPr lang="en-US" sz="1200" b="0" dirty="0" smtClean="0">
                <a:solidFill>
                  <a:schemeClr val="bg1"/>
                </a:solidFill>
              </a:rPr>
              <a:t>Matos, G., (2017) Use of raw materials in the United States from 1900 through 2014: U.S. Geological Survey (USGS) Fact Sheet 2017–3062, 6 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D1016-56AE-41B5-8836-0BAE83A524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18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solidFill>
                  <a:schemeClr val="bg1"/>
                </a:solidFill>
              </a:rPr>
              <a:t>Source: </a:t>
            </a:r>
            <a:r>
              <a:rPr lang="en-US" sz="1200" b="0" dirty="0" smtClean="0">
                <a:solidFill>
                  <a:schemeClr val="bg1"/>
                </a:solidFill>
              </a:rPr>
              <a:t>Matos, G., (2017) Use of raw materials in the United States from 1900 through 2014: U.S. Geological Survey (USGS) Fact Sheet 2017–3062, 6 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D1016-56AE-41B5-8836-0BAE83A524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33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chemeClr val="bg1"/>
                </a:solidFill>
              </a:rPr>
              <a:t>In 1870 the total mineral consumption of the U.S. was estimated to be worth $456 million. 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chemeClr val="bg1"/>
                </a:solidFill>
              </a:rPr>
              <a:t>In 1975, annual consumption was estimated to be worth $27 billion</a:t>
            </a:r>
          </a:p>
          <a:p>
            <a:endParaRPr lang="en-US" dirty="0"/>
          </a:p>
          <a:p>
            <a:r>
              <a:rPr lang="en-US" dirty="0"/>
              <a:t>With current rate of population</a:t>
            </a:r>
            <a:r>
              <a:rPr lang="en-US" baseline="0" dirty="0"/>
              <a:t> growth, </a:t>
            </a:r>
            <a:r>
              <a:rPr lang="en-US" dirty="0"/>
              <a:t>To</a:t>
            </a:r>
            <a:r>
              <a:rPr lang="en-US" baseline="0" dirty="0"/>
              <a:t> bring per capita use of developing countries up to our level of use, would require 700% annual increase in production of each commodity…. With that percent increasing every year, as population grows</a:t>
            </a:r>
          </a:p>
          <a:p>
            <a:r>
              <a:rPr lang="en-US" baseline="0" dirty="0"/>
              <a:t>By 2050, it could be as much as 1400% per year!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6ADD7-62B0-4B0F-89D3-397F8FBCE6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1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Though US</a:t>
            </a:r>
            <a:r>
              <a:rPr lang="en-US" baseline="0" dirty="0"/>
              <a:t> is biggest importer, nearly all industrialized nations have similar import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6ADD7-62B0-4B0F-89D3-397F8FBCE6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6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B26-BC85-41B2-B802-5D3F16268B3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72B3-89B8-4EAC-B906-27D113E9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9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B26-BC85-41B2-B802-5D3F16268B3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72B3-89B8-4EAC-B906-27D113E9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B26-BC85-41B2-B802-5D3F16268B3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72B3-89B8-4EAC-B906-27D113E9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D23BB-ECF3-4CB9-81CE-28D74E0B03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862054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B26-BC85-41B2-B802-5D3F16268B3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72B3-89B8-4EAC-B906-27D113E9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6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B26-BC85-41B2-B802-5D3F16268B3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72B3-89B8-4EAC-B906-27D113E9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B26-BC85-41B2-B802-5D3F16268B3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72B3-89B8-4EAC-B906-27D113E9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9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B26-BC85-41B2-B802-5D3F16268B3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72B3-89B8-4EAC-B906-27D113E9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0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B26-BC85-41B2-B802-5D3F16268B3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72B3-89B8-4EAC-B906-27D113E9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4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B26-BC85-41B2-B802-5D3F16268B3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72B3-89B8-4EAC-B906-27D113E9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B26-BC85-41B2-B802-5D3F16268B3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72B3-89B8-4EAC-B906-27D113E9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8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B26-BC85-41B2-B802-5D3F16268B3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72B3-89B8-4EAC-B906-27D113E9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4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5FB26-BC85-41B2-B802-5D3F16268B3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C72B3-89B8-4EAC-B906-27D113E9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12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16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Humans and Metals – a Relationship History</a:t>
            </a:r>
            <a:br>
              <a:rPr lang="en-US" dirty="0" smtClean="0"/>
            </a:br>
            <a:r>
              <a:rPr lang="en-US" i="1" dirty="0" smtClean="0"/>
              <a:t> Part 2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874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Industrial Revolution and metals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240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142554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Important Steel </a:t>
            </a:r>
            <a:r>
              <a:rPr lang="en-US" altLang="en-US" dirty="0"/>
              <a:t>Alloys </a:t>
            </a:r>
            <a:r>
              <a:rPr lang="en-US" altLang="en-US" dirty="0" smtClean="0"/>
              <a:t>developed at this time</a:t>
            </a:r>
            <a:endParaRPr lang="en-US" altLang="en-US" dirty="0"/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32233" y="1357312"/>
            <a:ext cx="3998845" cy="424835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Stainless </a:t>
            </a:r>
            <a:r>
              <a:rPr lang="en-US" altLang="en-US" dirty="0"/>
              <a:t>steel </a:t>
            </a:r>
            <a:endParaRPr lang="en-US" alt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Ni-steel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Nickel-copper </a:t>
            </a:r>
          </a:p>
        </p:txBody>
      </p:sp>
      <p:pic>
        <p:nvPicPr>
          <p:cNvPr id="6" name="Picture 4" descr="dynafg_samp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40" y="1194697"/>
            <a:ext cx="4901674" cy="441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76991" y="1357312"/>
            <a:ext cx="4273830" cy="550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i="1" dirty="0" smtClean="0"/>
              <a:t>(carbon steel + chromium + other metals)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 smtClean="0"/>
              <a:t>Military </a:t>
            </a:r>
            <a:r>
              <a:rPr lang="en-US" altLang="en-US" dirty="0"/>
              <a:t>applications (rocket shells, tank armor, etc</a:t>
            </a:r>
            <a:r>
              <a:rPr lang="en-US" altLang="en-US" dirty="0" smtClean="0"/>
              <a:t>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 smtClean="0"/>
              <a:t>Coins (a U.S. nickel is 25% nickel and 75% copper)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32233" y="5706937"/>
            <a:ext cx="11833881" cy="104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/>
              <a:t>- Aluminum was discovered in 1827, but was hard to extract at this time</a:t>
            </a:r>
          </a:p>
          <a:p>
            <a:pPr marL="0" indent="0">
              <a:buNone/>
            </a:pPr>
            <a:r>
              <a:rPr lang="en-US" altLang="en-US" dirty="0" smtClean="0"/>
              <a:t>- Other common steel-alloy metals: include cobalt, titanium, and molybdenum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588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This changed Technology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These advances were spurred by development of the internal 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combustion engine, aircraft, and weaponry.</a:t>
            </a:r>
          </a:p>
          <a:p>
            <a:pPr lvl="1"/>
            <a:r>
              <a:rPr lang="en-US" altLang="en-US" dirty="0"/>
              <a:t>Aircraft manufacturing spurred the use of aluminum and titanium. </a:t>
            </a:r>
          </a:p>
          <a:p>
            <a:pPr lvl="1"/>
            <a:r>
              <a:rPr lang="en-US" altLang="en-US" dirty="0"/>
              <a:t>Jet engines need high strength, yet light, components that can stand high temperatures.</a:t>
            </a:r>
          </a:p>
        </p:txBody>
      </p:sp>
      <p:pic>
        <p:nvPicPr>
          <p:cNvPr id="6" name="Picture 5" descr="stress-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45" y="3983796"/>
            <a:ext cx="3036709" cy="255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55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Paved the way for the Modern Age</a:t>
            </a:r>
            <a:endParaRPr lang="en-US" altLang="en-US" dirty="0"/>
          </a:p>
        </p:txBody>
      </p:sp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14260" y="1732757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 smtClean="0"/>
              <a:t>Energy and Weapons use of uranium </a:t>
            </a:r>
            <a:r>
              <a:rPr lang="en-US" altLang="en-US" dirty="0"/>
              <a:t>and thorium</a:t>
            </a:r>
          </a:p>
          <a:p>
            <a:r>
              <a:rPr lang="en-US" altLang="en-US" dirty="0"/>
              <a:t>Medicine </a:t>
            </a:r>
          </a:p>
          <a:p>
            <a:pPr lvl="1"/>
            <a:r>
              <a:rPr lang="en-US" altLang="en-US" dirty="0"/>
              <a:t>Barium dyes for x-ray diagnostics</a:t>
            </a:r>
          </a:p>
          <a:p>
            <a:pPr lvl="1"/>
            <a:r>
              <a:rPr lang="en-US" altLang="en-US" dirty="0"/>
              <a:t>Radioactive elements for cancer treatments</a:t>
            </a:r>
          </a:p>
          <a:p>
            <a:r>
              <a:rPr lang="en-US" altLang="en-US" dirty="0"/>
              <a:t>Electronics </a:t>
            </a:r>
          </a:p>
          <a:p>
            <a:pPr lvl="1"/>
            <a:r>
              <a:rPr lang="en-US" altLang="en-US" dirty="0"/>
              <a:t>Gallium and germanium in transducers</a:t>
            </a:r>
          </a:p>
          <a:p>
            <a:pPr lvl="1"/>
            <a:r>
              <a:rPr lang="en-US" altLang="en-US" dirty="0"/>
              <a:t>Rare Earth elements in color TV </a:t>
            </a:r>
            <a:r>
              <a:rPr lang="en-US" altLang="en-US" dirty="0" err="1"/>
              <a:t>phosphores</a:t>
            </a:r>
            <a:endParaRPr lang="en-US" altLang="en-US" dirty="0"/>
          </a:p>
          <a:p>
            <a:r>
              <a:rPr lang="en-US" altLang="en-US" dirty="0"/>
              <a:t>Catalysts in chemical (oil) processes</a:t>
            </a:r>
          </a:p>
          <a:p>
            <a:r>
              <a:rPr lang="en-US" altLang="en-US" dirty="0"/>
              <a:t>Car </a:t>
            </a:r>
            <a:r>
              <a:rPr lang="en-US" altLang="en-US" dirty="0" smtClean="0"/>
              <a:t>catalysts </a:t>
            </a:r>
            <a:r>
              <a:rPr lang="en-US" altLang="en-US" dirty="0"/>
              <a:t>– platinum, rhodium, or palladium</a:t>
            </a:r>
          </a:p>
        </p:txBody>
      </p:sp>
      <p:pic>
        <p:nvPicPr>
          <p:cNvPr id="6" name="Picture 5" descr="Gun-type_Nuclear_weap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020" y="3771106"/>
            <a:ext cx="3989339" cy="180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Pt-Atomic-Stru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21" y="1527173"/>
            <a:ext cx="2214339" cy="220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24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99246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/>
              <a:t>Energy use and </a:t>
            </a:r>
            <a:r>
              <a:rPr lang="en-US" altLang="en-US" dirty="0"/>
              <a:t>Technological Advances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2370137"/>
            <a:ext cx="10515600" cy="36581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Stone Age &gt; Copper Age &gt; Bronze Age &gt; Iron </a:t>
            </a:r>
            <a:r>
              <a:rPr lang="en-US" altLang="en-US" b="1" dirty="0" smtClean="0"/>
              <a:t>Age &gt; Modern Age</a:t>
            </a:r>
            <a:endParaRPr lang="en-US" altLang="en-US" dirty="0"/>
          </a:p>
          <a:p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go from one age to the next required greater energy resources, </a:t>
            </a:r>
            <a:r>
              <a:rPr lang="en-US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increasingly complicated </a:t>
            </a:r>
            <a:r>
              <a:rPr lang="en-US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ones.  </a:t>
            </a:r>
            <a:endParaRPr lang="en-US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chemeClr val="accent6"/>
                </a:solidFill>
              </a:rPr>
              <a:t>Wood &gt; charcoal &gt; coal &gt; </a:t>
            </a:r>
            <a:r>
              <a:rPr lang="en-US" altLang="en-US" sz="3600" dirty="0" smtClean="0">
                <a:solidFill>
                  <a:schemeClr val="accent6"/>
                </a:solidFill>
              </a:rPr>
              <a:t>oil</a:t>
            </a:r>
          </a:p>
          <a:p>
            <a:pPr marL="0" indent="0">
              <a:buNone/>
            </a:pPr>
            <a:endParaRPr lang="en-US" altLang="en-US" sz="3600" dirty="0" smtClean="0">
              <a:solidFill>
                <a:schemeClr val="accent6"/>
              </a:solidFill>
            </a:endParaRPr>
          </a:p>
          <a:p>
            <a:r>
              <a:rPr lang="en-US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With these changes comes increasingly complicated and widespread environmental impacts</a:t>
            </a:r>
            <a:endParaRPr lang="en-US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55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Important take-</a:t>
            </a:r>
            <a:r>
              <a:rPr lang="en-US" altLang="en-US" sz="4000" dirty="0" err="1"/>
              <a:t>aways</a:t>
            </a:r>
            <a:r>
              <a:rPr lang="en-US" altLang="en-US" sz="4000" dirty="0"/>
              <a:t>…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81200" y="1690688"/>
            <a:ext cx="8229600" cy="4997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Our modern era began with the industrial revolution, which triggered the need for more coal, iron, and other </a:t>
            </a:r>
            <a:r>
              <a:rPr lang="en-US" altLang="en-US" dirty="0" smtClean="0"/>
              <a:t>metals to </a:t>
            </a:r>
            <a:r>
              <a:rPr lang="en-US" altLang="en-US" dirty="0"/>
              <a:t>supply factories and develop </a:t>
            </a:r>
            <a:r>
              <a:rPr lang="en-US" altLang="en-US" dirty="0" smtClean="0"/>
              <a:t>cities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This demand created the need for more efficient mining methods and transportation </a:t>
            </a:r>
            <a:r>
              <a:rPr lang="en-US" altLang="en-US" dirty="0" smtClean="0"/>
              <a:t>systems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The growth of industry, fed by a growing population, is an upward spiraling process that feeds on itself.</a:t>
            </a:r>
          </a:p>
        </p:txBody>
      </p:sp>
    </p:spTree>
    <p:extLst>
      <p:ext uri="{BB962C8B-B14F-4D97-AF65-F5344CB8AC3E}">
        <p14:creationId xmlns:p14="http://schemas.microsoft.com/office/powerpoint/2010/main" val="236023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Current relationship status:</a:t>
            </a:r>
            <a:br>
              <a:rPr lang="en-US" altLang="en-US" dirty="0" smtClean="0"/>
            </a:br>
            <a:r>
              <a:rPr lang="en-US" altLang="en-US" sz="3600" i="1" dirty="0" smtClean="0"/>
              <a:t>Wealth </a:t>
            </a:r>
            <a:r>
              <a:rPr lang="en-US" altLang="en-US" sz="3600" i="1" dirty="0"/>
              <a:t>and Resources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81200" y="1928812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 smtClean="0"/>
              <a:t>The majority of Human </a:t>
            </a:r>
            <a:r>
              <a:rPr lang="en-US" altLang="en-US" dirty="0"/>
              <a:t>wealth basically comes from </a:t>
            </a:r>
            <a:r>
              <a:rPr lang="en-US" alt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agriculture, manufacturing, or mineral resources</a:t>
            </a:r>
            <a:r>
              <a:rPr lang="en-US" altLang="en-US" dirty="0"/>
              <a:t>. </a:t>
            </a:r>
          </a:p>
          <a:p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Our complex modern society is built around the exploitation and use of mineral and natural resources. </a:t>
            </a:r>
          </a:p>
        </p:txBody>
      </p:sp>
      <p:sp>
        <p:nvSpPr>
          <p:cNvPr id="64514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64518" name="Picture 5" descr="clearcutting-ancient-temperate&amp;usg=AFQjCNG_LA9E87qgAbNkQDNZ3puXD008j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959225"/>
            <a:ext cx="40957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7" descr="stripmine%20co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366" y="3782769"/>
            <a:ext cx="4158545" cy="293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89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Economic Growth vs Economic Development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834444" y="1787878"/>
            <a:ext cx="8229600" cy="525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Today’s concept </a:t>
            </a:r>
            <a:r>
              <a:rPr lang="en-US" altLang="en-US" dirty="0"/>
              <a:t>of economic growth – in order to grow we must keep consuming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To accomplish this requires either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Pop. growth to create more producers and consumers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More production and consumption per capita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Or both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65538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623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4" name="Picture 4" descr="ninc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9" y="0"/>
            <a:ext cx="6040437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235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022" y="174625"/>
            <a:ext cx="10515600" cy="1325563"/>
          </a:xfrm>
        </p:spPr>
        <p:txBody>
          <a:bodyPr/>
          <a:lstStyle/>
          <a:p>
            <a:r>
              <a:rPr lang="en-US" altLang="en-US" dirty="0"/>
              <a:t>US Consumption of Materials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245" y="1427163"/>
            <a:ext cx="9372600" cy="5002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 1900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/>
              <a:t>almost half of the materials consumed were from renewable resources.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By 1995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b="1" dirty="0"/>
              <a:t>consumption of renewable resources had declined dramatically</a:t>
            </a:r>
            <a:r>
              <a:rPr lang="en-US" altLang="en-US" dirty="0"/>
              <a:t>, to only 8 percent of total consumption.</a:t>
            </a:r>
          </a:p>
          <a:p>
            <a:pPr>
              <a:lnSpc>
                <a:spcPct val="90000"/>
              </a:lnSpc>
            </a:pPr>
            <a:endParaRPr lang="en-US" altLang="en-US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1" dirty="0"/>
              <a:t>It is believed that the amount of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minerals consumed by the </a:t>
            </a: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U.S.A,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since the end of the second world war alone</a:t>
            </a:r>
            <a:r>
              <a:rPr lang="en-US" altLang="en-US" b="1" dirty="0"/>
              <a:t>, </a:t>
            </a:r>
            <a:r>
              <a:rPr lang="en-US" altLang="en-US" b="1" dirty="0">
                <a:solidFill>
                  <a:srgbClr val="FF0000"/>
                </a:solidFill>
              </a:rPr>
              <a:t>is more than the total volume of minerals consumed since man started using minerals. </a:t>
            </a:r>
          </a:p>
        </p:txBody>
      </p:sp>
    </p:spTree>
    <p:extLst>
      <p:ext uri="{BB962C8B-B14F-4D97-AF65-F5344CB8AC3E}">
        <p14:creationId xmlns:p14="http://schemas.microsoft.com/office/powerpoint/2010/main" val="3048552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5"/>
          <p:cNvSpPr>
            <a:spLocks noGrp="1" noChangeArrowheads="1"/>
          </p:cNvSpPr>
          <p:nvPr>
            <p:ph type="title"/>
          </p:nvPr>
        </p:nvSpPr>
        <p:spPr>
          <a:xfrm>
            <a:off x="453232" y="-226043"/>
            <a:ext cx="10515600" cy="1325563"/>
          </a:xfrm>
        </p:spPr>
        <p:txBody>
          <a:bodyPr/>
          <a:lstStyle/>
          <a:p>
            <a:r>
              <a:rPr lang="en-US" altLang="en-US" dirty="0"/>
              <a:t>US Consumption of Materials</a:t>
            </a:r>
          </a:p>
        </p:txBody>
      </p:sp>
      <p:pic>
        <p:nvPicPr>
          <p:cNvPr id="1026" name="Picture 2" descr="Image result for U.S. raw materials put into use annually from 1900 through 201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1"/>
          <a:stretch/>
        </p:blipFill>
        <p:spPr bwMode="auto">
          <a:xfrm>
            <a:off x="1797228" y="752681"/>
            <a:ext cx="8801503" cy="61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2090739" y="6334780"/>
            <a:ext cx="8053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>
                <a:solidFill>
                  <a:schemeClr val="bg1"/>
                </a:solidFill>
              </a:rPr>
              <a:t>Source</a:t>
            </a:r>
            <a:r>
              <a:rPr lang="en-US" altLang="en-US" sz="1400" dirty="0" smtClean="0">
                <a:solidFill>
                  <a:schemeClr val="bg1"/>
                </a:solidFill>
              </a:rPr>
              <a:t>: </a:t>
            </a:r>
            <a:r>
              <a:rPr lang="en-US" sz="1400" b="0" dirty="0">
                <a:solidFill>
                  <a:schemeClr val="bg1"/>
                </a:solidFill>
              </a:rPr>
              <a:t>Matos, G., (2017) Use of raw materials in the United States from 1900 through 2014: U.S. Geological Survey (USGS) Fact Sheet 2017–3062, 6 p.</a:t>
            </a:r>
          </a:p>
        </p:txBody>
      </p:sp>
    </p:spTree>
    <p:extLst>
      <p:ext uri="{BB962C8B-B14F-4D97-AF65-F5344CB8AC3E}">
        <p14:creationId xmlns:p14="http://schemas.microsoft.com/office/powerpoint/2010/main" val="43990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5259" y="182565"/>
            <a:ext cx="12192000" cy="1143000"/>
          </a:xfrm>
        </p:spPr>
        <p:txBody>
          <a:bodyPr>
            <a:normAutofit/>
          </a:bodyPr>
          <a:lstStyle/>
          <a:p>
            <a:r>
              <a:rPr lang="en-US" altLang="en-US" sz="3600" i="1" dirty="0"/>
              <a:t>Cast iron was not sufficient to meet the needs of technology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182813" y="2582864"/>
            <a:ext cx="4038600" cy="2401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buFontTx/>
              <a:buNone/>
            </a:pPr>
            <a:r>
              <a:rPr lang="en-US" altLang="en-US" sz="3600">
                <a:solidFill>
                  <a:schemeClr val="bg1"/>
                </a:solidFill>
              </a:rPr>
              <a:t>Cast iron was brittle and hard to work.</a:t>
            </a:r>
          </a:p>
        </p:txBody>
      </p:sp>
      <p:pic>
        <p:nvPicPr>
          <p:cNvPr id="47110" name="Picture 4" descr="cast-ir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5039"/>
            <a:ext cx="2971058" cy="48018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710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350026" y="14058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Coke Smelters and Carbon Steel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97360" y="2731449"/>
            <a:ext cx="7421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Coke made by heating coal in absence of air – drives off volatiles – higher carbon content and thus burns hotter than coal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Around 1740, carbon steel was created </a:t>
            </a:r>
            <a:endParaRPr lang="en-US" alt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blow air </a:t>
            </a:r>
            <a:r>
              <a:rPr lang="en-US" altLang="en-US" sz="2400" dirty="0"/>
              <a:t>through </a:t>
            </a:r>
            <a:r>
              <a:rPr lang="en-US" altLang="en-US" sz="2400" dirty="0" smtClean="0"/>
              <a:t>molten </a:t>
            </a:r>
            <a:r>
              <a:rPr lang="en-US" altLang="en-US" sz="2400" dirty="0"/>
              <a:t>iron </a:t>
            </a:r>
            <a:endParaRPr lang="en-US" alt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lowers </a:t>
            </a:r>
            <a:r>
              <a:rPr lang="en-US" altLang="en-US" sz="2400" dirty="0"/>
              <a:t>the carbon content to less than 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FF00"/>
                </a:solidFill>
              </a:rPr>
              <a:t>The result was a harder and more workable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9499481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189" y="748145"/>
            <a:ext cx="9170905" cy="6109855"/>
          </a:xfrm>
          <a:prstGeom prst="rect">
            <a:avLst/>
          </a:prstGeom>
        </p:spPr>
      </p:pic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453232" y="-2260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US Consumption of Materials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2899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the </a:t>
            </a:r>
            <a:r>
              <a:rPr lang="en-US" altLang="en-US" dirty="0" smtClean="0"/>
              <a:t>Shift to nonrenewable?</a:t>
            </a:r>
            <a:endParaRPr lang="en-US" altLang="en-US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2126" y="1508126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 smtClean="0"/>
              <a:t>Combination of </a:t>
            </a:r>
            <a:r>
              <a:rPr lang="en-US" altLang="en-US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new </a:t>
            </a:r>
            <a:r>
              <a:rPr lang="en-US" alt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products and markets </a:t>
            </a:r>
            <a:r>
              <a:rPr lang="en-US" altLang="en-US" dirty="0"/>
              <a:t>and </a:t>
            </a:r>
            <a:r>
              <a:rPr lang="en-US" alt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material replacements in established markets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/>
              <a:t>Synthetic fibers have replaced natural </a:t>
            </a:r>
            <a:r>
              <a:rPr lang="en-US" altLang="en-US" dirty="0" smtClean="0"/>
              <a:t>fibers</a:t>
            </a:r>
            <a:endParaRPr lang="en-US" altLang="en-US" dirty="0"/>
          </a:p>
          <a:p>
            <a:pPr lvl="1"/>
            <a:r>
              <a:rPr lang="en-US" altLang="en-US" dirty="0"/>
              <a:t>Plastics have replaced wood. </a:t>
            </a:r>
          </a:p>
          <a:p>
            <a:pPr lvl="1"/>
            <a:r>
              <a:rPr lang="en-US" altLang="en-US" dirty="0"/>
              <a:t>Synthetic oils have replaced natural oils.</a:t>
            </a:r>
          </a:p>
          <a:p>
            <a:endParaRPr lang="en-US" altLang="en-US" dirty="0"/>
          </a:p>
          <a:p>
            <a:r>
              <a:rPr lang="en-US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Replacements because of more </a:t>
            </a:r>
            <a:r>
              <a:rPr lang="en-US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desirable properties or cost advantages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455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827089" y="142081"/>
            <a:ext cx="10515600" cy="1325563"/>
          </a:xfrm>
        </p:spPr>
        <p:txBody>
          <a:bodyPr/>
          <a:lstStyle/>
          <a:p>
            <a:r>
              <a:rPr lang="en-US" altLang="en-US" dirty="0"/>
              <a:t>Take hemp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 bwMode="auto">
          <a:xfrm>
            <a:off x="1817688" y="1165225"/>
            <a:ext cx="8229600" cy="641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Japan cut off our supply of hemp during WWII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6" y="2074863"/>
            <a:ext cx="27717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9" y="2084389"/>
            <a:ext cx="30448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6" name="Right Arrow 5"/>
          <p:cNvSpPr>
            <a:spLocks noChangeArrowheads="1"/>
          </p:cNvSpPr>
          <p:nvPr/>
        </p:nvSpPr>
        <p:spPr bwMode="auto">
          <a:xfrm>
            <a:off x="5116514" y="3756025"/>
            <a:ext cx="968375" cy="914400"/>
          </a:xfrm>
          <a:prstGeom prst="rightArrow">
            <a:avLst>
              <a:gd name="adj1" fmla="val 50000"/>
              <a:gd name="adj2" fmla="val 499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018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US and mineral resources today</a:t>
            </a:r>
            <a:endParaRPr lang="en-US" altLang="en-US" dirty="0"/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The US was self sufficient in mineral production in 1875, but now relies heavily on other countries (look at pg. 56 in your textbook!)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With 5% of the worlds population, we use 30% of the world’s mineral resources</a:t>
            </a:r>
          </a:p>
          <a:p>
            <a:endParaRPr lang="en-US" altLang="en-US" dirty="0"/>
          </a:p>
        </p:txBody>
      </p:sp>
      <p:sp>
        <p:nvSpPr>
          <p:cNvPr id="67586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75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98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mport reliance us for non-fuel mineral resour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2" y="0"/>
            <a:ext cx="5157788" cy="682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86775" y="6286500"/>
            <a:ext cx="322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info is on pg. 56 of textbook</a:t>
            </a:r>
          </a:p>
        </p:txBody>
      </p:sp>
    </p:spTree>
    <p:extLst>
      <p:ext uri="{BB962C8B-B14F-4D97-AF65-F5344CB8AC3E}">
        <p14:creationId xmlns:p14="http://schemas.microsoft.com/office/powerpoint/2010/main" val="537045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trends in the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Rate </a:t>
            </a:r>
            <a:r>
              <a:rPr lang="en-US" dirty="0"/>
              <a:t>of mineral resource use has risen more rapidly </a:t>
            </a:r>
            <a:r>
              <a:rPr lang="en-US" dirty="0" smtClean="0"/>
              <a:t>than </a:t>
            </a:r>
            <a:r>
              <a:rPr lang="en-US" dirty="0"/>
              <a:t>has the </a:t>
            </a:r>
            <a:r>
              <a:rPr lang="en-US" dirty="0" smtClean="0"/>
              <a:t>rate </a:t>
            </a:r>
            <a:r>
              <a:rPr lang="en-US" dirty="0"/>
              <a:t>of population </a:t>
            </a:r>
            <a:r>
              <a:rPr lang="en-US" dirty="0" smtClean="0"/>
              <a:t>growth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percentage of mineral resources being supplied domestically has decreased (percentage imported has increased)	</a:t>
            </a:r>
          </a:p>
        </p:txBody>
      </p:sp>
    </p:spTree>
    <p:extLst>
      <p:ext uri="{BB962C8B-B14F-4D97-AF65-F5344CB8AC3E}">
        <p14:creationId xmlns:p14="http://schemas.microsoft.com/office/powerpoint/2010/main" val="52834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41011" y="139563"/>
            <a:ext cx="4475309" cy="1325563"/>
          </a:xfrm>
        </p:spPr>
        <p:txBody>
          <a:bodyPr/>
          <a:lstStyle/>
          <a:p>
            <a:r>
              <a:rPr lang="en-US" altLang="en-US" dirty="0"/>
              <a:t>Early Coke Ovens</a:t>
            </a:r>
          </a:p>
        </p:txBody>
      </p:sp>
      <p:sp>
        <p:nvSpPr>
          <p:cNvPr id="49154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49158" name="Picture 5" descr="Dunlap-Coke%20Ov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47" y="1198287"/>
            <a:ext cx="4172473" cy="33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7" descr="dunbr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24" y="3941003"/>
            <a:ext cx="3707296" cy="278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04113" y="139562"/>
            <a:ext cx="51145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Modern Coke Ovens</a:t>
            </a:r>
            <a:endParaRPr lang="en-US" altLang="en-US" dirty="0"/>
          </a:p>
        </p:txBody>
      </p:sp>
      <p:pic>
        <p:nvPicPr>
          <p:cNvPr id="8" name="Picture 5" descr="coke%20ovens%20at%20nig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00" y="1081923"/>
            <a:ext cx="6166058" cy="430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6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09576"/>
            <a:ext cx="12192000" cy="1143000"/>
          </a:xfrm>
        </p:spPr>
        <p:txBody>
          <a:bodyPr/>
          <a:lstStyle/>
          <a:p>
            <a:r>
              <a:rPr lang="en-US" altLang="en-US" dirty="0"/>
              <a:t>Carbon Steel Revolution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981201" y="1600201"/>
            <a:ext cx="7978775" cy="287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Carbon steel is not only stronger and easier to work, its more flexible.</a:t>
            </a:r>
          </a:p>
          <a:p>
            <a:r>
              <a:rPr lang="en-US" altLang="en-US" dirty="0"/>
              <a:t>This flexibility was critical, it allowed us to use steel in construction, like bridges, where flexing is very important</a:t>
            </a:r>
          </a:p>
        </p:txBody>
      </p:sp>
      <p:pic>
        <p:nvPicPr>
          <p:cNvPr id="51206" name="Picture 7" descr="300px-Iron_Brid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617913"/>
            <a:ext cx="3810000" cy="285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120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2697163" y="4521201"/>
            <a:ext cx="31607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Darby Bridge</a:t>
            </a:r>
          </a:p>
          <a:p>
            <a:r>
              <a:rPr lang="en-US" altLang="en-US">
                <a:solidFill>
                  <a:schemeClr val="bg1"/>
                </a:solidFill>
              </a:rPr>
              <a:t>Built ~1750</a:t>
            </a:r>
          </a:p>
        </p:txBody>
      </p:sp>
    </p:spTree>
    <p:extLst>
      <p:ext uri="{BB962C8B-B14F-4D97-AF65-F5344CB8AC3E}">
        <p14:creationId xmlns:p14="http://schemas.microsoft.com/office/powerpoint/2010/main" val="268782945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17513"/>
            <a:ext cx="9144000" cy="1143000"/>
          </a:xfrm>
        </p:spPr>
        <p:txBody>
          <a:bodyPr/>
          <a:lstStyle/>
          <a:p>
            <a:r>
              <a:rPr lang="en-US" altLang="en-US" sz="4000" dirty="0"/>
              <a:t>The transition to the </a:t>
            </a:r>
            <a:r>
              <a:rPr lang="en-US" altLang="en-US" sz="4000" i="1" dirty="0"/>
              <a:t>Industrial Age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81200" y="1922463"/>
            <a:ext cx="8229600" cy="13194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The Iron Age led to the Industrial Revolution (IR) which was fueled by population growth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52226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7408" y="3782732"/>
            <a:ext cx="39950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Rural, agrarian society</a:t>
            </a:r>
          </a:p>
          <a:p>
            <a:r>
              <a:rPr lang="en-US" sz="2800" dirty="0" smtClean="0"/>
              <a:t>You make your own goods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109790" y="3603821"/>
            <a:ext cx="5082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 smtClean="0"/>
              <a:t>Urban </a:t>
            </a:r>
            <a:r>
              <a:rPr lang="en-US" altLang="en-US" sz="2800" dirty="0"/>
              <a:t>and industrial </a:t>
            </a:r>
            <a:r>
              <a:rPr lang="en-US" altLang="en-US" sz="2800" dirty="0" smtClean="0"/>
              <a:t>society</a:t>
            </a:r>
          </a:p>
          <a:p>
            <a:r>
              <a:rPr lang="en-US" altLang="en-US" sz="2800" dirty="0" smtClean="0"/>
              <a:t>Others make your goods (in factories)</a:t>
            </a:r>
            <a:endParaRPr lang="en-US" sz="2800" dirty="0"/>
          </a:p>
        </p:txBody>
      </p:sp>
      <p:sp>
        <p:nvSpPr>
          <p:cNvPr id="3" name="Right Arrow 2"/>
          <p:cNvSpPr/>
          <p:nvPr/>
        </p:nvSpPr>
        <p:spPr>
          <a:xfrm>
            <a:off x="5181600" y="3896139"/>
            <a:ext cx="1577009" cy="662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6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127000"/>
            <a:ext cx="9144000" cy="1143000"/>
          </a:xfrm>
        </p:spPr>
        <p:txBody>
          <a:bodyPr/>
          <a:lstStyle/>
          <a:p>
            <a:r>
              <a:rPr lang="en-US" altLang="en-US" sz="4000"/>
              <a:t>Impact of IR on Working conditions</a:t>
            </a:r>
            <a:r>
              <a:rPr lang="en-US" altLang="en-US"/>
              <a:t> </a:t>
            </a:r>
          </a:p>
        </p:txBody>
      </p:sp>
      <p:sp>
        <p:nvSpPr>
          <p:cNvPr id="5325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53253" name="Picture 4" descr="industrial-revolution-children-lab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1123951"/>
            <a:ext cx="42227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5" descr="coal3minersema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3052763"/>
            <a:ext cx="415290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527801" y="1533526"/>
            <a:ext cx="2682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Child labor</a:t>
            </a:r>
          </a:p>
        </p:txBody>
      </p:sp>
      <p:sp>
        <p:nvSpPr>
          <p:cNvPr id="53256" name="Text Box 7"/>
          <p:cNvSpPr txBox="1">
            <a:spLocks noChangeArrowheads="1"/>
          </p:cNvSpPr>
          <p:nvPr/>
        </p:nvSpPr>
        <p:spPr bwMode="auto">
          <a:xfrm>
            <a:off x="3127376" y="4630739"/>
            <a:ext cx="255746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Dangerous</a:t>
            </a:r>
          </a:p>
          <a:p>
            <a:r>
              <a:rPr lang="en-US" altLang="en-US" dirty="0"/>
              <a:t>Working</a:t>
            </a:r>
          </a:p>
          <a:p>
            <a:r>
              <a:rPr lang="en-US" altLang="en-US" dirty="0"/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15367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And Pollution…</a:t>
            </a:r>
          </a:p>
        </p:txBody>
      </p:sp>
      <p:sp>
        <p:nvSpPr>
          <p:cNvPr id="54274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54277" name="Picture 4" descr="H32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26" y="1524000"/>
            <a:ext cx="4887912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mage result for industrial revolution air pol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38" y="2965450"/>
            <a:ext cx="6883324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13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Implications of IR on Society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None/>
            </a:pPr>
            <a:r>
              <a:rPr lang="en-US" altLang="en-US" dirty="0"/>
              <a:t>The overall effects were:</a:t>
            </a:r>
          </a:p>
          <a:p>
            <a:r>
              <a:rPr lang="en-US" altLang="en-US" dirty="0">
                <a:solidFill>
                  <a:srgbClr val="92D050"/>
                </a:solidFill>
              </a:rPr>
              <a:t> (1) people migrated to cities </a:t>
            </a:r>
          </a:p>
          <a:p>
            <a:r>
              <a:rPr lang="en-US" altLang="en-US" dirty="0">
                <a:solidFill>
                  <a:srgbClr val="92D050"/>
                </a:solidFill>
              </a:rPr>
              <a:t> (2) environmental degradation accelerated.</a:t>
            </a:r>
          </a:p>
          <a:p>
            <a:endParaRPr lang="en-US" altLang="en-US" dirty="0"/>
          </a:p>
          <a:p>
            <a:r>
              <a:rPr lang="en-US" altLang="en-US" dirty="0"/>
              <a:t>In addition, the need for more energy (</a:t>
            </a:r>
            <a:r>
              <a:rPr lang="en-US" altLang="en-US" dirty="0" smtClean="0"/>
              <a:t>coal) </a:t>
            </a:r>
            <a:r>
              <a:rPr lang="en-US" altLang="en-US" dirty="0"/>
              <a:t>created a need for better transportation systems – railroads and canals were built.</a:t>
            </a:r>
          </a:p>
        </p:txBody>
      </p:sp>
    </p:spTree>
    <p:extLst>
      <p:ext uri="{BB962C8B-B14F-4D97-AF65-F5344CB8AC3E}">
        <p14:creationId xmlns:p14="http://schemas.microsoft.com/office/powerpoint/2010/main" val="142725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IR and other metals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The Industrial Revolution led to many other metals being discovered and </a:t>
            </a:r>
            <a:r>
              <a:rPr lang="en-US" altLang="en-US" dirty="0" smtClean="0"/>
              <a:t>utilized</a:t>
            </a:r>
          </a:p>
          <a:p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dirty="0" smtClean="0">
                <a:solidFill>
                  <a:srgbClr val="FFC000"/>
                </a:solidFill>
              </a:rPr>
              <a:t>Alloy </a:t>
            </a:r>
            <a:r>
              <a:rPr lang="en-US" altLang="en-US" dirty="0" smtClean="0"/>
              <a:t>– combination of metals or a metal + another 				element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E.g. Ni-Steel (developed </a:t>
            </a:r>
            <a:r>
              <a:rPr lang="en-US" altLang="en-US" dirty="0"/>
              <a:t>in </a:t>
            </a:r>
            <a:r>
              <a:rPr lang="en-US" altLang="en-US" dirty="0" smtClean="0"/>
              <a:t>1889)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652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1214</Words>
  <Application>Microsoft Office PowerPoint</Application>
  <PresentationFormat>Widescreen</PresentationFormat>
  <Paragraphs>151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Office Theme</vt:lpstr>
      <vt:lpstr>Humans and Metals – a Relationship History  Part 2</vt:lpstr>
      <vt:lpstr>Cast iron was not sufficient to meet the needs of technology</vt:lpstr>
      <vt:lpstr>Early Coke Ovens</vt:lpstr>
      <vt:lpstr>Carbon Steel Revolution</vt:lpstr>
      <vt:lpstr>The transition to the Industrial Age</vt:lpstr>
      <vt:lpstr>Impact of IR on Working conditions </vt:lpstr>
      <vt:lpstr>And Pollution…</vt:lpstr>
      <vt:lpstr>Implications of IR on Society</vt:lpstr>
      <vt:lpstr>IR and other metals</vt:lpstr>
      <vt:lpstr>Important Steel Alloys developed at this time</vt:lpstr>
      <vt:lpstr>This changed Technology</vt:lpstr>
      <vt:lpstr>Paved the way for the Modern Age</vt:lpstr>
      <vt:lpstr>Energy use and Technological Advances</vt:lpstr>
      <vt:lpstr>Important take-aways…</vt:lpstr>
      <vt:lpstr>Current relationship status: Wealth and Resources</vt:lpstr>
      <vt:lpstr>Economic Growth vs Economic Development</vt:lpstr>
      <vt:lpstr>PowerPoint Presentation</vt:lpstr>
      <vt:lpstr>US Consumption of Materials</vt:lpstr>
      <vt:lpstr>US Consumption of Materials</vt:lpstr>
      <vt:lpstr>PowerPoint Presentation</vt:lpstr>
      <vt:lpstr>Why the Shift to nonrenewable?</vt:lpstr>
      <vt:lpstr>Take hemp</vt:lpstr>
      <vt:lpstr>The US and mineral resources today</vt:lpstr>
      <vt:lpstr>PowerPoint Presentation</vt:lpstr>
      <vt:lpstr>Important trends in the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Humans and Metals – a Relationship History  Part 2</dc:title>
  <dc:creator>Mary Katherine Fidler</dc:creator>
  <cp:lastModifiedBy>Mary Katherine Fidler</cp:lastModifiedBy>
  <cp:revision>6</cp:revision>
  <dcterms:created xsi:type="dcterms:W3CDTF">2018-09-26T13:15:21Z</dcterms:created>
  <dcterms:modified xsi:type="dcterms:W3CDTF">2018-09-26T14:23:57Z</dcterms:modified>
</cp:coreProperties>
</file>