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17"/>
  </p:notesMasterIdLst>
  <p:sldIdLst>
    <p:sldId id="256" r:id="rId2"/>
    <p:sldId id="282" r:id="rId3"/>
    <p:sldId id="283" r:id="rId4"/>
    <p:sldId id="285" r:id="rId5"/>
    <p:sldId id="288" r:id="rId6"/>
    <p:sldId id="289" r:id="rId7"/>
    <p:sldId id="290" r:id="rId8"/>
    <p:sldId id="291" r:id="rId9"/>
    <p:sldId id="292" r:id="rId10"/>
    <p:sldId id="284" r:id="rId11"/>
    <p:sldId id="287" r:id="rId12"/>
    <p:sldId id="257" r:id="rId13"/>
    <p:sldId id="258"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3" autoAdjust="0"/>
    <p:restoredTop sz="94660"/>
  </p:normalViewPr>
  <p:slideViewPr>
    <p:cSldViewPr snapToGrid="0">
      <p:cViewPr varScale="1">
        <p:scale>
          <a:sx n="77" d="100"/>
          <a:sy n="77" d="100"/>
        </p:scale>
        <p:origin x="72" y="1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lan T Mumm" userId="ef81ce26-213e-4f51-a09a-a180f6e0825f" providerId="ADAL" clId="{73194298-A850-4F51-8FAE-D05F38E84CEF}"/>
    <pc:docChg chg="delSld">
      <pc:chgData name="Dylan T Mumm" userId="ef81ce26-213e-4f51-a09a-a180f6e0825f" providerId="ADAL" clId="{73194298-A850-4F51-8FAE-D05F38E84CEF}" dt="2018-10-15T04:33:32.313" v="18" actId="2696"/>
      <pc:docMkLst>
        <pc:docMk/>
      </pc:docMkLst>
      <pc:sldChg chg="del">
        <pc:chgData name="Dylan T Mumm" userId="ef81ce26-213e-4f51-a09a-a180f6e0825f" providerId="ADAL" clId="{73194298-A850-4F51-8FAE-D05F38E84CEF}" dt="2018-10-15T04:33:32.313" v="18" actId="2696"/>
        <pc:sldMkLst>
          <pc:docMk/>
          <pc:sldMk cId="2285856545" sldId="263"/>
        </pc:sldMkLst>
      </pc:sldChg>
      <pc:sldChg chg="del">
        <pc:chgData name="Dylan T Mumm" userId="ef81ce26-213e-4f51-a09a-a180f6e0825f" providerId="ADAL" clId="{73194298-A850-4F51-8FAE-D05F38E84CEF}" dt="2018-10-15T04:33:26.241" v="0" actId="2696"/>
        <pc:sldMkLst>
          <pc:docMk/>
          <pc:sldMk cId="656991549" sldId="264"/>
        </pc:sldMkLst>
      </pc:sldChg>
      <pc:sldChg chg="del">
        <pc:chgData name="Dylan T Mumm" userId="ef81ce26-213e-4f51-a09a-a180f6e0825f" providerId="ADAL" clId="{73194298-A850-4F51-8FAE-D05F38E84CEF}" dt="2018-10-15T04:33:26.248" v="1" actId="2696"/>
        <pc:sldMkLst>
          <pc:docMk/>
          <pc:sldMk cId="502156750" sldId="265"/>
        </pc:sldMkLst>
      </pc:sldChg>
      <pc:sldChg chg="del">
        <pc:chgData name="Dylan T Mumm" userId="ef81ce26-213e-4f51-a09a-a180f6e0825f" providerId="ADAL" clId="{73194298-A850-4F51-8FAE-D05F38E84CEF}" dt="2018-10-15T04:33:26.255" v="2" actId="2696"/>
        <pc:sldMkLst>
          <pc:docMk/>
          <pc:sldMk cId="1290859143" sldId="266"/>
        </pc:sldMkLst>
      </pc:sldChg>
      <pc:sldChg chg="del">
        <pc:chgData name="Dylan T Mumm" userId="ef81ce26-213e-4f51-a09a-a180f6e0825f" providerId="ADAL" clId="{73194298-A850-4F51-8FAE-D05F38E84CEF}" dt="2018-10-15T04:33:26.261" v="3" actId="2696"/>
        <pc:sldMkLst>
          <pc:docMk/>
          <pc:sldMk cId="2424563832" sldId="267"/>
        </pc:sldMkLst>
      </pc:sldChg>
      <pc:sldChg chg="del">
        <pc:chgData name="Dylan T Mumm" userId="ef81ce26-213e-4f51-a09a-a180f6e0825f" providerId="ADAL" clId="{73194298-A850-4F51-8FAE-D05F38E84CEF}" dt="2018-10-15T04:33:26.268" v="4" actId="2696"/>
        <pc:sldMkLst>
          <pc:docMk/>
          <pc:sldMk cId="342200308" sldId="268"/>
        </pc:sldMkLst>
      </pc:sldChg>
      <pc:sldChg chg="del">
        <pc:chgData name="Dylan T Mumm" userId="ef81ce26-213e-4f51-a09a-a180f6e0825f" providerId="ADAL" clId="{73194298-A850-4F51-8FAE-D05F38E84CEF}" dt="2018-10-15T04:33:26.275" v="5" actId="2696"/>
        <pc:sldMkLst>
          <pc:docMk/>
          <pc:sldMk cId="827743509" sldId="269"/>
        </pc:sldMkLst>
      </pc:sldChg>
      <pc:sldChg chg="del">
        <pc:chgData name="Dylan T Mumm" userId="ef81ce26-213e-4f51-a09a-a180f6e0825f" providerId="ADAL" clId="{73194298-A850-4F51-8FAE-D05F38E84CEF}" dt="2018-10-15T04:33:26.280" v="6" actId="2696"/>
        <pc:sldMkLst>
          <pc:docMk/>
          <pc:sldMk cId="1789860789" sldId="270"/>
        </pc:sldMkLst>
      </pc:sldChg>
      <pc:sldChg chg="del">
        <pc:chgData name="Dylan T Mumm" userId="ef81ce26-213e-4f51-a09a-a180f6e0825f" providerId="ADAL" clId="{73194298-A850-4F51-8FAE-D05F38E84CEF}" dt="2018-10-15T04:33:26.285" v="7" actId="2696"/>
        <pc:sldMkLst>
          <pc:docMk/>
          <pc:sldMk cId="4016246808" sldId="271"/>
        </pc:sldMkLst>
      </pc:sldChg>
      <pc:sldChg chg="del">
        <pc:chgData name="Dylan T Mumm" userId="ef81ce26-213e-4f51-a09a-a180f6e0825f" providerId="ADAL" clId="{73194298-A850-4F51-8FAE-D05F38E84CEF}" dt="2018-10-15T04:33:26.291" v="8" actId="2696"/>
        <pc:sldMkLst>
          <pc:docMk/>
          <pc:sldMk cId="3473254495" sldId="272"/>
        </pc:sldMkLst>
      </pc:sldChg>
      <pc:sldChg chg="del">
        <pc:chgData name="Dylan T Mumm" userId="ef81ce26-213e-4f51-a09a-a180f6e0825f" providerId="ADAL" clId="{73194298-A850-4F51-8FAE-D05F38E84CEF}" dt="2018-10-15T04:33:26.303" v="9" actId="2696"/>
        <pc:sldMkLst>
          <pc:docMk/>
          <pc:sldMk cId="991130706" sldId="273"/>
        </pc:sldMkLst>
      </pc:sldChg>
      <pc:sldChg chg="del">
        <pc:chgData name="Dylan T Mumm" userId="ef81ce26-213e-4f51-a09a-a180f6e0825f" providerId="ADAL" clId="{73194298-A850-4F51-8FAE-D05F38E84CEF}" dt="2018-10-15T04:33:26.315" v="10" actId="2696"/>
        <pc:sldMkLst>
          <pc:docMk/>
          <pc:sldMk cId="369327912" sldId="274"/>
        </pc:sldMkLst>
      </pc:sldChg>
      <pc:sldChg chg="del">
        <pc:chgData name="Dylan T Mumm" userId="ef81ce26-213e-4f51-a09a-a180f6e0825f" providerId="ADAL" clId="{73194298-A850-4F51-8FAE-D05F38E84CEF}" dt="2018-10-15T04:33:26.321" v="11" actId="2696"/>
        <pc:sldMkLst>
          <pc:docMk/>
          <pc:sldMk cId="1227858264" sldId="275"/>
        </pc:sldMkLst>
      </pc:sldChg>
      <pc:sldChg chg="del">
        <pc:chgData name="Dylan T Mumm" userId="ef81ce26-213e-4f51-a09a-a180f6e0825f" providerId="ADAL" clId="{73194298-A850-4F51-8FAE-D05F38E84CEF}" dt="2018-10-15T04:33:26.326" v="12" actId="2696"/>
        <pc:sldMkLst>
          <pc:docMk/>
          <pc:sldMk cId="3756743974" sldId="276"/>
        </pc:sldMkLst>
      </pc:sldChg>
      <pc:sldChg chg="del">
        <pc:chgData name="Dylan T Mumm" userId="ef81ce26-213e-4f51-a09a-a180f6e0825f" providerId="ADAL" clId="{73194298-A850-4F51-8FAE-D05F38E84CEF}" dt="2018-10-15T04:33:26.333" v="13" actId="2696"/>
        <pc:sldMkLst>
          <pc:docMk/>
          <pc:sldMk cId="3610406869" sldId="277"/>
        </pc:sldMkLst>
      </pc:sldChg>
      <pc:sldChg chg="del">
        <pc:chgData name="Dylan T Mumm" userId="ef81ce26-213e-4f51-a09a-a180f6e0825f" providerId="ADAL" clId="{73194298-A850-4F51-8FAE-D05F38E84CEF}" dt="2018-10-15T04:33:26.338" v="14" actId="2696"/>
        <pc:sldMkLst>
          <pc:docMk/>
          <pc:sldMk cId="1276412984" sldId="278"/>
        </pc:sldMkLst>
      </pc:sldChg>
      <pc:sldChg chg="del">
        <pc:chgData name="Dylan T Mumm" userId="ef81ce26-213e-4f51-a09a-a180f6e0825f" providerId="ADAL" clId="{73194298-A850-4F51-8FAE-D05F38E84CEF}" dt="2018-10-15T04:33:26.345" v="15" actId="2696"/>
        <pc:sldMkLst>
          <pc:docMk/>
          <pc:sldMk cId="1903996970" sldId="279"/>
        </pc:sldMkLst>
      </pc:sldChg>
      <pc:sldChg chg="del">
        <pc:chgData name="Dylan T Mumm" userId="ef81ce26-213e-4f51-a09a-a180f6e0825f" providerId="ADAL" clId="{73194298-A850-4F51-8FAE-D05F38E84CEF}" dt="2018-10-15T04:33:26.349" v="16" actId="2696"/>
        <pc:sldMkLst>
          <pc:docMk/>
          <pc:sldMk cId="3564646713" sldId="280"/>
        </pc:sldMkLst>
      </pc:sldChg>
      <pc:sldChg chg="del">
        <pc:chgData name="Dylan T Mumm" userId="ef81ce26-213e-4f51-a09a-a180f6e0825f" providerId="ADAL" clId="{73194298-A850-4F51-8FAE-D05F38E84CEF}" dt="2018-10-15T04:33:26.357" v="17" actId="2696"/>
        <pc:sldMkLst>
          <pc:docMk/>
          <pc:sldMk cId="2946375997"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94D8C-7341-4EA4-AB31-9BCC51FFFAE8}" type="datetimeFigureOut">
              <a:rPr lang="en-US" smtClean="0"/>
              <a:t>10/15/2018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9B056A-FC1F-427F-A5DB-AF571A1947DC}" type="slidenum">
              <a:rPr lang="en-US" smtClean="0"/>
              <a:t>‹#›</a:t>
            </a:fld>
            <a:endParaRPr lang="en-US"/>
          </a:p>
        </p:txBody>
      </p:sp>
    </p:spTree>
    <p:extLst>
      <p:ext uri="{BB962C8B-B14F-4D97-AF65-F5344CB8AC3E}">
        <p14:creationId xmlns:p14="http://schemas.microsoft.com/office/powerpoint/2010/main" val="231158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Coltan#cite_note-16"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anose="020B0604020202020204" pitchFamily="34" charset="0"/>
              </a:rPr>
              <a:t>whoever controls the assets (mainly the political leaders, and the government in Congo) can use them to their own benefit. These resources generate wealth for these people which they use to stay in power "…either through legal means, or coercive ones (e.g. funding militias)".</a:t>
            </a:r>
            <a:r>
              <a:rPr lang="en-US" baseline="30000" dirty="0">
                <a:latin typeface="Arial" panose="020B0604020202020204" pitchFamily="34" charset="0"/>
                <a:hlinkClick r:id="rId3"/>
              </a:rPr>
              <a:t>[16]</a:t>
            </a:r>
            <a:endParaRPr lang="en-US" dirty="0"/>
          </a:p>
        </p:txBody>
      </p:sp>
      <p:sp>
        <p:nvSpPr>
          <p:cNvPr id="4" name="Slide Number Placeholder 3"/>
          <p:cNvSpPr>
            <a:spLocks noGrp="1"/>
          </p:cNvSpPr>
          <p:nvPr>
            <p:ph type="sldNum" sz="quarter" idx="10"/>
          </p:nvPr>
        </p:nvSpPr>
        <p:spPr/>
        <p:txBody>
          <a:bodyPr/>
          <a:lstStyle/>
          <a:p>
            <a:fld id="{F94AFF7A-B600-4281-A7DC-B1993EB6BA84}" type="slidenum">
              <a:rPr lang="en-US" smtClean="0"/>
              <a:t>4</a:t>
            </a:fld>
            <a:endParaRPr lang="en-US"/>
          </a:p>
        </p:txBody>
      </p:sp>
    </p:spTree>
    <p:extLst>
      <p:ext uri="{BB962C8B-B14F-4D97-AF65-F5344CB8AC3E}">
        <p14:creationId xmlns:p14="http://schemas.microsoft.com/office/powerpoint/2010/main" val="706096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AFF7A-B600-4281-A7DC-B1993EB6BA84}" type="slidenum">
              <a:rPr lang="en-US" smtClean="0"/>
              <a:t>5</a:t>
            </a:fld>
            <a:endParaRPr lang="en-US"/>
          </a:p>
        </p:txBody>
      </p:sp>
    </p:spTree>
    <p:extLst>
      <p:ext uri="{BB962C8B-B14F-4D97-AF65-F5344CB8AC3E}">
        <p14:creationId xmlns:p14="http://schemas.microsoft.com/office/powerpoint/2010/main" val="3916326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Used to</a:t>
            </a:r>
            <a:r>
              <a:rPr lang="en-US" baseline="0" dirty="0"/>
              <a:t> make surgical tools because it causes no immune response</a:t>
            </a:r>
            <a:endParaRPr lang="en-US" dirty="0"/>
          </a:p>
        </p:txBody>
      </p:sp>
      <p:sp>
        <p:nvSpPr>
          <p:cNvPr id="4" name="Slide Number Placeholder 3"/>
          <p:cNvSpPr>
            <a:spLocks noGrp="1"/>
          </p:cNvSpPr>
          <p:nvPr>
            <p:ph type="sldNum" sz="quarter" idx="10"/>
          </p:nvPr>
        </p:nvSpPr>
        <p:spPr/>
        <p:txBody>
          <a:bodyPr/>
          <a:lstStyle/>
          <a:p>
            <a:fld id="{F94AFF7A-B600-4281-A7DC-B1993EB6BA84}" type="slidenum">
              <a:rPr lang="en-US" smtClean="0"/>
              <a:t>7</a:t>
            </a:fld>
            <a:endParaRPr lang="en-US"/>
          </a:p>
        </p:txBody>
      </p:sp>
    </p:spTree>
    <p:extLst>
      <p:ext uri="{BB962C8B-B14F-4D97-AF65-F5344CB8AC3E}">
        <p14:creationId xmlns:p14="http://schemas.microsoft.com/office/powerpoint/2010/main" val="3998701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rPr>
              <a:t>As </a:t>
            </a:r>
            <a:r>
              <a:rPr lang="en-US" dirty="0" err="1">
                <a:latin typeface="Arial" panose="020B0604020202020204" pitchFamily="34" charset="0"/>
              </a:rPr>
              <a:t>coltan</a:t>
            </a:r>
            <a:r>
              <a:rPr lang="en-US" dirty="0">
                <a:latin typeface="Arial" panose="020B0604020202020204" pitchFamily="34" charset="0"/>
              </a:rPr>
              <a:t> because more crucial to tech products, warlords and armies in the eastern Congo converted artisanal mining operations…into slave labor regimes to earn to finance their militias </a:t>
            </a:r>
            <a:endParaRPr lang="en-US" dirty="0"/>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Approximately 71% of global tantalum supply in 2008 was newly mined, 20% was from recycling, and the remainder was from tin slag and inventory.</a:t>
            </a:r>
            <a:endParaRPr lang="en-US" dirty="0"/>
          </a:p>
        </p:txBody>
      </p:sp>
      <p:sp>
        <p:nvSpPr>
          <p:cNvPr id="4" name="Slide Number Placeholder 3"/>
          <p:cNvSpPr>
            <a:spLocks noGrp="1"/>
          </p:cNvSpPr>
          <p:nvPr>
            <p:ph type="sldNum" sz="quarter" idx="10"/>
          </p:nvPr>
        </p:nvSpPr>
        <p:spPr/>
        <p:txBody>
          <a:bodyPr/>
          <a:lstStyle/>
          <a:p>
            <a:fld id="{F94AFF7A-B600-4281-A7DC-B1993EB6BA84}" type="slidenum">
              <a:rPr lang="en-US" smtClean="0"/>
              <a:t>8</a:t>
            </a:fld>
            <a:endParaRPr lang="en-US"/>
          </a:p>
        </p:txBody>
      </p:sp>
    </p:spTree>
    <p:extLst>
      <p:ext uri="{BB962C8B-B14F-4D97-AF65-F5344CB8AC3E}">
        <p14:creationId xmlns:p14="http://schemas.microsoft.com/office/powerpoint/2010/main" val="3925502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94AFF7A-B600-4281-A7DC-B1993EB6BA84}" type="slidenum">
              <a:rPr lang="en-US" smtClean="0"/>
              <a:t>9</a:t>
            </a:fld>
            <a:endParaRPr lang="en-US"/>
          </a:p>
        </p:txBody>
      </p:sp>
    </p:spTree>
    <p:extLst>
      <p:ext uri="{BB962C8B-B14F-4D97-AF65-F5344CB8AC3E}">
        <p14:creationId xmlns:p14="http://schemas.microsoft.com/office/powerpoint/2010/main" val="1767854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The first 6 wells were dry holes, but #7 produced over 3000 barrels/day</a:t>
            </a:r>
          </a:p>
          <a:p>
            <a:endParaRPr lang="en-US" dirty="0"/>
          </a:p>
        </p:txBody>
      </p:sp>
      <p:sp>
        <p:nvSpPr>
          <p:cNvPr id="4" name="Slide Number Placeholder 3"/>
          <p:cNvSpPr>
            <a:spLocks noGrp="1"/>
          </p:cNvSpPr>
          <p:nvPr>
            <p:ph type="sldNum" sz="quarter" idx="10"/>
          </p:nvPr>
        </p:nvSpPr>
        <p:spPr/>
        <p:txBody>
          <a:bodyPr/>
          <a:lstStyle/>
          <a:p>
            <a:fld id="{5A9B056A-FC1F-427F-A5DB-AF571A1947DC}" type="slidenum">
              <a:rPr lang="en-US" smtClean="0"/>
              <a:t>14</a:t>
            </a:fld>
            <a:endParaRPr lang="en-US"/>
          </a:p>
        </p:txBody>
      </p:sp>
    </p:spTree>
    <p:extLst>
      <p:ext uri="{BB962C8B-B14F-4D97-AF65-F5344CB8AC3E}">
        <p14:creationId xmlns:p14="http://schemas.microsoft.com/office/powerpoint/2010/main" val="2131981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F6CD7E9-15FC-48EC-BAC9-17780283B66E}"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414218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CD7E9-15FC-48EC-BAC9-17780283B66E}"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419857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CD7E9-15FC-48EC-BAC9-17780283B66E}"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3766279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11"/>
          <p:cNvSpPr>
            <a:spLocks noGrp="1" noChangeArrowheads="1"/>
          </p:cNvSpPr>
          <p:nvPr>
            <p:ph type="sldNum" sz="quarter" idx="12"/>
          </p:nvPr>
        </p:nvSpPr>
        <p:spPr>
          <a:ln/>
        </p:spPr>
        <p:txBody>
          <a:bodyPr/>
          <a:lstStyle>
            <a:lvl1pPr>
              <a:defRPr/>
            </a:lvl1pPr>
          </a:lstStyle>
          <a:p>
            <a:fld id="{291B366B-50DB-4650-A091-A567A83D28D0}" type="slidenum">
              <a:rPr lang="en-US" altLang="en-US"/>
              <a:pPr/>
              <a:t>‹#›</a:t>
            </a:fld>
            <a:endParaRPr lang="en-US" altLang="en-US"/>
          </a:p>
        </p:txBody>
      </p:sp>
    </p:spTree>
    <p:extLst>
      <p:ext uri="{BB962C8B-B14F-4D97-AF65-F5344CB8AC3E}">
        <p14:creationId xmlns:p14="http://schemas.microsoft.com/office/powerpoint/2010/main" val="4166638420"/>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1"/>
          <p:cNvSpPr>
            <a:spLocks noGrp="1" noChangeArrowheads="1"/>
          </p:cNvSpPr>
          <p:nvPr>
            <p:ph type="sldNum" sz="quarter" idx="12"/>
          </p:nvPr>
        </p:nvSpPr>
        <p:spPr>
          <a:ln/>
        </p:spPr>
        <p:txBody>
          <a:bodyPr/>
          <a:lstStyle>
            <a:lvl1pPr>
              <a:defRPr/>
            </a:lvl1pPr>
          </a:lstStyle>
          <a:p>
            <a:fld id="{812C7F38-61EA-47AC-A3E6-F785404E7721}" type="slidenum">
              <a:rPr lang="en-US" altLang="en-US"/>
              <a:pPr/>
              <a:t>‹#›</a:t>
            </a:fld>
            <a:endParaRPr lang="en-US" altLang="en-US"/>
          </a:p>
        </p:txBody>
      </p:sp>
    </p:spTree>
    <p:extLst>
      <p:ext uri="{BB962C8B-B14F-4D97-AF65-F5344CB8AC3E}">
        <p14:creationId xmlns:p14="http://schemas.microsoft.com/office/powerpoint/2010/main" val="2273867134"/>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6CD7E9-15FC-48EC-BAC9-17780283B66E}"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271538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6CD7E9-15FC-48EC-BAC9-17780283B66E}" type="datetimeFigureOut">
              <a:rPr lang="en-US" smtClean="0"/>
              <a:t>10/15/2018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2971850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6CD7E9-15FC-48EC-BAC9-17780283B66E}"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3730479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6CD7E9-15FC-48EC-BAC9-17780283B66E}" type="datetimeFigureOut">
              <a:rPr lang="en-US" smtClean="0"/>
              <a:t>10/15/2018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425736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6CD7E9-15FC-48EC-BAC9-17780283B66E}" type="datetimeFigureOut">
              <a:rPr lang="en-US" smtClean="0"/>
              <a:t>10/15/2018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1862742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6CD7E9-15FC-48EC-BAC9-17780283B66E}" type="datetimeFigureOut">
              <a:rPr lang="en-US" smtClean="0"/>
              <a:t>10/15/2018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82585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6CD7E9-15FC-48EC-BAC9-17780283B66E}"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297243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F6CD7E9-15FC-48EC-BAC9-17780283B66E}" type="datetimeFigureOut">
              <a:rPr lang="en-US" smtClean="0"/>
              <a:t>10/15/2018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CA3722-95A7-4E18-99F4-78025A1FEF28}" type="slidenum">
              <a:rPr lang="en-US" smtClean="0"/>
              <a:t>‹#›</a:t>
            </a:fld>
            <a:endParaRPr lang="en-US"/>
          </a:p>
        </p:txBody>
      </p:sp>
    </p:spTree>
    <p:extLst>
      <p:ext uri="{BB962C8B-B14F-4D97-AF65-F5344CB8AC3E}">
        <p14:creationId xmlns:p14="http://schemas.microsoft.com/office/powerpoint/2010/main" val="245997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6CD7E9-15FC-48EC-BAC9-17780283B66E}" type="datetimeFigureOut">
              <a:rPr lang="en-US" smtClean="0"/>
              <a:t>10/15/2018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CA3722-95A7-4E18-99F4-78025A1FEF28}" type="slidenum">
              <a:rPr lang="en-US" smtClean="0"/>
              <a:t>‹#›</a:t>
            </a:fld>
            <a:endParaRPr lang="en-US"/>
          </a:p>
        </p:txBody>
      </p:sp>
    </p:spTree>
    <p:extLst>
      <p:ext uri="{BB962C8B-B14F-4D97-AF65-F5344CB8AC3E}">
        <p14:creationId xmlns:p14="http://schemas.microsoft.com/office/powerpoint/2010/main" val="3053200608"/>
      </p:ext>
    </p:extLst>
  </p:cSld>
  <p:clrMap bg1="dk1" tx1="lt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Resource Conflict and Control</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846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p:txBody>
          <a:bodyPr/>
          <a:lstStyle/>
          <a:p>
            <a:r>
              <a:rPr lang="en-US" altLang="en-US" dirty="0"/>
              <a:t>The Congo – Resource Curse</a:t>
            </a:r>
          </a:p>
        </p:txBody>
      </p:sp>
      <p:sp>
        <p:nvSpPr>
          <p:cNvPr id="43013" name="Rectangle 3"/>
          <p:cNvSpPr>
            <a:spLocks noGrp="1" noChangeArrowheads="1"/>
          </p:cNvSpPr>
          <p:nvPr>
            <p:ph idx="1"/>
          </p:nvPr>
        </p:nvSpPr>
        <p:spPr bwMode="auto">
          <a:xfrm>
            <a:off x="1981200" y="1646238"/>
            <a:ext cx="8229600" cy="521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international community failed to effectively tackle the link between resource exploitation and conflict in the Congo. </a:t>
            </a:r>
          </a:p>
          <a:p>
            <a:r>
              <a:rPr lang="en-US" altLang="en-US" dirty="0"/>
              <a:t>The trade in diamonds and gold are other example of a wider trend of competition for resources and resulting human rights abuses taking place in mineral rich areas throughout the Congo. </a:t>
            </a:r>
          </a:p>
          <a:p>
            <a:r>
              <a:rPr lang="en-US" altLang="en-US" dirty="0"/>
              <a:t>The link between conflict and resource exploitation raises broader questions of corporate accountability in the developing world. </a:t>
            </a:r>
          </a:p>
        </p:txBody>
      </p:sp>
      <p:sp>
        <p:nvSpPr>
          <p:cNvPr id="43010"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3011"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43387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refugeesfleeingZaire_fu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7662" y="3558743"/>
            <a:ext cx="4622800" cy="29924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Rectangle 3"/>
          <p:cNvSpPr>
            <a:spLocks noGrp="1" noChangeArrowheads="1"/>
          </p:cNvSpPr>
          <p:nvPr>
            <p:ph type="body" sz="half" idx="1"/>
          </p:nvPr>
        </p:nvSpPr>
        <p:spPr bwMode="auto">
          <a:xfrm>
            <a:off x="838200" y="519907"/>
            <a:ext cx="8101012" cy="3873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b="1" dirty="0"/>
              <a:t>Aid group estimates war-related death toll in east Congo at 2 million as a result of a two year war over these resources</a:t>
            </a:r>
          </a:p>
          <a:p>
            <a:pPr marL="0" indent="0">
              <a:buNone/>
            </a:pPr>
            <a:r>
              <a:rPr lang="en-US" altLang="en-US" sz="2000" dirty="0"/>
              <a:t>June 21, 2000  </a:t>
            </a:r>
          </a:p>
          <a:p>
            <a:pPr marL="0" indent="0">
              <a:buNone/>
            </a:pPr>
            <a:r>
              <a:rPr lang="en-US" altLang="en-US" sz="2000" dirty="0"/>
              <a:t>CNN.com</a:t>
            </a:r>
          </a:p>
        </p:txBody>
      </p:sp>
      <p:pic>
        <p:nvPicPr>
          <p:cNvPr id="45061" name="Picture 4" descr="story"/>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753865" y="1350531"/>
            <a:ext cx="4545012" cy="3470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8"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5059"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6" name="Picture 4" descr="congo_cp_68715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6593" y="2648926"/>
            <a:ext cx="4202113" cy="391636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943884"/>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r>
              <a:rPr lang="en-US" altLang="en-US"/>
              <a:t>Cartels/Syndicates</a:t>
            </a:r>
          </a:p>
        </p:txBody>
      </p:sp>
      <p:sp>
        <p:nvSpPr>
          <p:cNvPr id="15365"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A cartel is a group of governments, companies or individuals who band together to control the production and hence the price of a commodity.</a:t>
            </a:r>
          </a:p>
          <a:p>
            <a:endParaRPr lang="en-US" altLang="en-US" dirty="0"/>
          </a:p>
          <a:p>
            <a:r>
              <a:rPr lang="en-US" altLang="en-US" dirty="0"/>
              <a:t>OPEC - Oil</a:t>
            </a:r>
          </a:p>
          <a:p>
            <a:r>
              <a:rPr lang="en-US" altLang="en-US" dirty="0"/>
              <a:t>DeBeers - Diamonds</a:t>
            </a:r>
          </a:p>
          <a:p>
            <a:endParaRPr lang="en-US" altLang="en-US" dirty="0"/>
          </a:p>
        </p:txBody>
      </p:sp>
      <p:sp>
        <p:nvSpPr>
          <p:cNvPr id="1536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53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241782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ltLang="en-US"/>
              <a:t>Oil in the Middle East</a:t>
            </a:r>
          </a:p>
        </p:txBody>
      </p:sp>
      <p:sp>
        <p:nvSpPr>
          <p:cNvPr id="16389" name="Rectangle 3"/>
          <p:cNvSpPr>
            <a:spLocks noGrp="1" noChangeArrowheads="1"/>
          </p:cNvSpPr>
          <p:nvPr>
            <p:ph idx="1"/>
          </p:nvPr>
        </p:nvSpPr>
        <p:spPr bwMode="auto">
          <a:xfrm>
            <a:off x="635000" y="1554692"/>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May 25, 1908 - British millionaire, William Knox D'Arcy, struck oil in western Persia – first oil discovery in Middle East</a:t>
            </a:r>
          </a:p>
          <a:p>
            <a:r>
              <a:rPr lang="en-US" altLang="en-US" dirty="0"/>
              <a:t>Britain negotiated oil contracts with Iran in 1911.</a:t>
            </a:r>
          </a:p>
        </p:txBody>
      </p:sp>
      <p:sp>
        <p:nvSpPr>
          <p:cNvPr id="1638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638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6" name="Picture 4" descr="smabdulaz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6752" y="3138311"/>
            <a:ext cx="4528226" cy="357189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5"/>
          <p:cNvSpPr txBox="1">
            <a:spLocks noChangeArrowheads="1"/>
          </p:cNvSpPr>
          <p:nvPr/>
        </p:nvSpPr>
        <p:spPr>
          <a:xfrm>
            <a:off x="6524978" y="4482356"/>
            <a:ext cx="5346027" cy="12171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2400"/>
              <a:t>Iranian King with British navy, 1938</a:t>
            </a:r>
            <a:endParaRPr lang="en-US" altLang="en-US" sz="2400" dirty="0"/>
          </a:p>
        </p:txBody>
      </p:sp>
    </p:spTree>
    <p:extLst>
      <p:ext uri="{BB962C8B-B14F-4D97-AF65-F5344CB8AC3E}">
        <p14:creationId xmlns:p14="http://schemas.microsoft.com/office/powerpoint/2010/main" val="861273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r>
              <a:rPr lang="en-US" altLang="en-US"/>
              <a:t>Then the Americans got involved</a:t>
            </a:r>
          </a:p>
        </p:txBody>
      </p:sp>
      <p:sp>
        <p:nvSpPr>
          <p:cNvPr id="18437"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American oil companies got involved in the 1920’s with Saudi Arabia.</a:t>
            </a:r>
          </a:p>
          <a:p>
            <a:r>
              <a:rPr lang="en-US" altLang="en-US" b="1" dirty="0"/>
              <a:t>I</a:t>
            </a:r>
            <a:r>
              <a:rPr lang="en-US" altLang="en-US" dirty="0"/>
              <a:t>n 1930’s Oil Well #7 in Dammam was the first to turn Saudi Arabia’s fortunes when SoCal geologists got the permission to drill</a:t>
            </a:r>
          </a:p>
        </p:txBody>
      </p:sp>
      <p:sp>
        <p:nvSpPr>
          <p:cNvPr id="18434"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8435"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6" name="Picture 5" descr="3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671" y="3313216"/>
            <a:ext cx="4526658" cy="354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1918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en-US"/>
              <a:t>US companies control the market</a:t>
            </a:r>
          </a:p>
        </p:txBody>
      </p:sp>
      <p:sp>
        <p:nvSpPr>
          <p:cNvPr id="19461"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The 1950s were “boom times” for the international oil companies in the Middle East.</a:t>
            </a:r>
          </a:p>
          <a:p>
            <a:r>
              <a:rPr lang="en-US" altLang="en-US" dirty="0"/>
              <a:t>As a result of so much oil being produced there, import quotas were introduced to protect US produced oil.</a:t>
            </a:r>
          </a:p>
          <a:p>
            <a:r>
              <a:rPr lang="en-US" altLang="en-US" dirty="0"/>
              <a:t>This resulted in lower oil revenues for Middle Eastern (ME) countries.</a:t>
            </a:r>
          </a:p>
          <a:p>
            <a:r>
              <a:rPr lang="en-US" altLang="en-US" dirty="0"/>
              <a:t>The ME countries were not happy.</a:t>
            </a:r>
          </a:p>
        </p:txBody>
      </p:sp>
      <p:sp>
        <p:nvSpPr>
          <p:cNvPr id="1945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1945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1286250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r>
              <a:rPr lang="en-US" altLang="en-US"/>
              <a:t>Resources and Conflict</a:t>
            </a:r>
          </a:p>
        </p:txBody>
      </p:sp>
      <p:sp>
        <p:nvSpPr>
          <p:cNvPr id="40965" name="Rectangle 3"/>
          <p:cNvSpPr>
            <a:spLocks noGrp="1" noChangeArrowheads="1"/>
          </p:cNvSpPr>
          <p:nvPr>
            <p:ph idx="1"/>
          </p:nvPr>
        </p:nvSpPr>
        <p:spPr bwMode="auto">
          <a:xfrm>
            <a:off x="1927225" y="1619251"/>
            <a:ext cx="8229600" cy="4418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Countries rich in minerals are often marred by corruption, authoritarian repression, militarization, and civil war.</a:t>
            </a:r>
          </a:p>
          <a:p>
            <a:r>
              <a:rPr lang="en-US" altLang="en-US" dirty="0"/>
              <a:t> Rebel groups, governments and mining companies exploit mineral resources, fueling civil and interstate conflict as players vie for control over riches. </a:t>
            </a:r>
          </a:p>
        </p:txBody>
      </p:sp>
      <p:sp>
        <p:nvSpPr>
          <p:cNvPr id="4096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096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154481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5"/>
          <p:cNvSpPr>
            <a:spLocks noGrp="1" noChangeArrowheads="1"/>
          </p:cNvSpPr>
          <p:nvPr>
            <p:ph type="title"/>
          </p:nvPr>
        </p:nvSpPr>
        <p:spPr>
          <a:xfrm>
            <a:off x="1050131" y="968375"/>
            <a:ext cx="10091738" cy="1143000"/>
          </a:xfrm>
        </p:spPr>
        <p:txBody>
          <a:bodyPr>
            <a:noAutofit/>
          </a:bodyPr>
          <a:lstStyle/>
          <a:p>
            <a:r>
              <a:rPr lang="en-US" altLang="en-US" sz="3200" dirty="0"/>
              <a:t>Smuggled diamonds have been used to fund armed rebel groups involved in civil wars in African states such as Sierra Leone, Angola and the Democratic Republic of the Congo. </a:t>
            </a:r>
          </a:p>
        </p:txBody>
      </p:sp>
      <p:pic>
        <p:nvPicPr>
          <p:cNvPr id="41990" name="Picture 7" descr="untitled"/>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63725" y="3003550"/>
            <a:ext cx="3048000" cy="3048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4" descr="congo-ap-30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51438" y="3044825"/>
            <a:ext cx="5181600" cy="29606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6"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198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3495659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“resource curse”</a:t>
            </a:r>
          </a:p>
        </p:txBody>
      </p:sp>
      <p:sp>
        <p:nvSpPr>
          <p:cNvPr id="4" name="Rectangle 3"/>
          <p:cNvSpPr/>
          <p:nvPr/>
        </p:nvSpPr>
        <p:spPr>
          <a:xfrm>
            <a:off x="624213" y="1564448"/>
            <a:ext cx="10943573" cy="3785652"/>
          </a:xfrm>
          <a:prstGeom prst="rect">
            <a:avLst/>
          </a:prstGeom>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rPr>
              <a:t>Countries rich in resources (such as Congo) have been affected by "resource curse“ </a:t>
            </a:r>
          </a:p>
          <a:p>
            <a:pPr marL="914400" lvl="1" indent="-457200">
              <a:buFont typeface="Arial" panose="020B0604020202020204" pitchFamily="34" charset="0"/>
              <a:buChar char="•"/>
            </a:pPr>
            <a:r>
              <a:rPr lang="en-US" sz="2400" dirty="0">
                <a:latin typeface="Arial" panose="020B0604020202020204" pitchFamily="34" charset="0"/>
              </a:rPr>
              <a:t>Phenomenon where countries that are rich in resources have worse economic development than countries that have fewer resources</a:t>
            </a:r>
          </a:p>
          <a:p>
            <a:pPr marL="914400" lvl="1" indent="-457200">
              <a:buFont typeface="Arial" panose="020B0604020202020204" pitchFamily="34" charset="0"/>
              <a:buChar char="•"/>
            </a:pPr>
            <a:endParaRPr lang="en-US" sz="2400" dirty="0">
              <a:latin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rPr>
              <a:t>Greater wealth of resources = greater levels </a:t>
            </a:r>
            <a:r>
              <a:rPr lang="en-US" sz="2800">
                <a:latin typeface="Arial" panose="020B0604020202020204" pitchFamily="34" charset="0"/>
              </a:rPr>
              <a:t>of corruption </a:t>
            </a:r>
            <a:endParaRPr lang="en-US" sz="2800" dirty="0">
              <a:latin typeface="Arial" panose="020B0604020202020204" pitchFamily="34" charset="0"/>
            </a:endParaRPr>
          </a:p>
          <a:p>
            <a:r>
              <a:rPr lang="en-US" sz="2800" dirty="0">
                <a:latin typeface="Arial" panose="020B0604020202020204" pitchFamily="34" charset="0"/>
                <a:sym typeface="Wingdings" panose="05000000000000000000" pitchFamily="2" charset="2"/>
              </a:rPr>
              <a:t>	</a:t>
            </a:r>
            <a:r>
              <a:rPr lang="en-US" sz="2400" dirty="0">
                <a:latin typeface="Arial" panose="020B0604020202020204" pitchFamily="34" charset="0"/>
                <a:sym typeface="Wingdings" panose="05000000000000000000" pitchFamily="2" charset="2"/>
              </a:rPr>
              <a:t> </a:t>
            </a:r>
            <a:r>
              <a:rPr lang="en-US" sz="2400" dirty="0">
                <a:latin typeface="Arial" panose="020B0604020202020204" pitchFamily="34" charset="0"/>
              </a:rPr>
              <a:t>political instability  </a:t>
            </a:r>
          </a:p>
          <a:p>
            <a:r>
              <a:rPr lang="en-US" sz="2400" dirty="0">
                <a:latin typeface="Arial" panose="020B0604020202020204" pitchFamily="34" charset="0"/>
              </a:rPr>
              <a:t>	</a:t>
            </a:r>
            <a:r>
              <a:rPr lang="en-US" sz="2400" dirty="0">
                <a:latin typeface="Arial" panose="020B0604020202020204" pitchFamily="34" charset="0"/>
                <a:sym typeface="Wingdings" panose="05000000000000000000" pitchFamily="2" charset="2"/>
              </a:rPr>
              <a:t> </a:t>
            </a:r>
            <a:r>
              <a:rPr lang="en-US" sz="2400" dirty="0">
                <a:latin typeface="Arial" panose="020B0604020202020204" pitchFamily="34" charset="0"/>
              </a:rPr>
              <a:t>no balanced and sustained development</a:t>
            </a:r>
          </a:p>
          <a:p>
            <a:endParaRPr lang="en-US" sz="2800" dirty="0"/>
          </a:p>
        </p:txBody>
      </p:sp>
    </p:spTree>
    <p:extLst>
      <p:ext uri="{BB962C8B-B14F-4D97-AF65-F5344CB8AC3E}">
        <p14:creationId xmlns:p14="http://schemas.microsoft.com/office/powerpoint/2010/main" val="147706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en-US" altLang="en-US"/>
              <a:t> Example: Coltan Mining</a:t>
            </a:r>
          </a:p>
        </p:txBody>
      </p:sp>
      <p:sp>
        <p:nvSpPr>
          <p:cNvPr id="46085" name="Rectangle 3"/>
          <p:cNvSpPr>
            <a:spLocks noGrp="1" noChangeArrowheads="1"/>
          </p:cNvSpPr>
          <p:nvPr>
            <p:ph idx="1"/>
          </p:nvPr>
        </p:nvSpPr>
        <p:spPr bwMode="auto">
          <a:xfrm>
            <a:off x="605118" y="1700494"/>
            <a:ext cx="8229600" cy="57292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err="1"/>
              <a:t>Columbite</a:t>
            </a:r>
            <a:r>
              <a:rPr lang="en-US" altLang="en-US" dirty="0"/>
              <a:t>-tantalite — "</a:t>
            </a:r>
            <a:r>
              <a:rPr lang="en-US" altLang="en-US" dirty="0" err="1"/>
              <a:t>coltan</a:t>
            </a:r>
            <a:r>
              <a:rPr lang="en-US" altLang="en-US" dirty="0"/>
              <a:t>" for short — is a dull metallic ore found in major quantities in the eastern areas of Congo. </a:t>
            </a:r>
          </a:p>
          <a:p>
            <a:r>
              <a:rPr lang="en-US" altLang="en-US" dirty="0" err="1"/>
              <a:t>Coltan</a:t>
            </a:r>
            <a:r>
              <a:rPr lang="en-US" altLang="en-US" dirty="0"/>
              <a:t> becomes metallic tantalum, a heat-resistant powder that can hold a high electrical charge. </a:t>
            </a:r>
          </a:p>
          <a:p>
            <a:r>
              <a:rPr lang="en-US" altLang="en-US" dirty="0"/>
              <a:t>This is a vital element in creating capacitors, the electronic elements that control current flow inside </a:t>
            </a:r>
            <a:r>
              <a:rPr lang="en-US" altLang="en-US" dirty="0">
                <a:solidFill>
                  <a:srgbClr val="FFFF00"/>
                </a:solidFill>
              </a:rPr>
              <a:t>miniature circuit boards</a:t>
            </a:r>
            <a:r>
              <a:rPr lang="en-US" altLang="en-US" dirty="0"/>
              <a:t>. </a:t>
            </a:r>
          </a:p>
        </p:txBody>
      </p:sp>
      <p:sp>
        <p:nvSpPr>
          <p:cNvPr id="46082"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6083"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1026" name="Picture 2" descr="Image result for tantal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48813" y="162391"/>
            <a:ext cx="2466975" cy="22383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olumbi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17707" y="2603500"/>
            <a:ext cx="2598081" cy="19485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lta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34718" y="4754794"/>
            <a:ext cx="3294529" cy="2059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3756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altLang="en-US"/>
              <a:t>And this affects me how?</a:t>
            </a:r>
          </a:p>
        </p:txBody>
      </p:sp>
      <p:sp>
        <p:nvSpPr>
          <p:cNvPr id="47109" name="Rectangle 3"/>
          <p:cNvSpPr>
            <a:spLocks noGrp="1" noChangeArrowheads="1"/>
          </p:cNvSpPr>
          <p:nvPr>
            <p:ph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a:t>Tantalum capacitors are used in almost all cell phones, laptops, pagers and many other electronics.</a:t>
            </a:r>
          </a:p>
          <a:p>
            <a:r>
              <a:rPr lang="en-US" altLang="en-US"/>
              <a:t> The recent technology boom caused the price of coltan to skyrocket to as much as $400 a kilogram at one point, as companies such as Nokia and Sony struggled to meet demand.</a:t>
            </a:r>
          </a:p>
        </p:txBody>
      </p:sp>
      <p:sp>
        <p:nvSpPr>
          <p:cNvPr id="47106"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7107"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2139828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11"/>
          <p:cNvSpPr>
            <a:spLocks noGrp="1" noChangeArrowheads="1"/>
          </p:cNvSpPr>
          <p:nvPr>
            <p:ph type="title"/>
          </p:nvPr>
        </p:nvSpPr>
        <p:spPr/>
        <p:txBody>
          <a:bodyPr/>
          <a:lstStyle/>
          <a:p>
            <a:r>
              <a:rPr lang="en-US" altLang="en-US" sz="4000"/>
              <a:t>Tantalum and our Modern Lifestyle</a:t>
            </a:r>
          </a:p>
        </p:txBody>
      </p:sp>
      <p:pic>
        <p:nvPicPr>
          <p:cNvPr id="5124" name="Picture 4" descr="Image result for uses of tantalum"/>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396156" y="1045054"/>
            <a:ext cx="3236945" cy="2857022"/>
          </a:xfrm>
          <a:prstGeom prst="rect">
            <a:avLst/>
          </a:prstGeom>
          <a:noFill/>
          <a:extLst>
            <a:ext uri="{909E8E84-426E-40DD-AFC4-6F175D3DCCD1}">
              <a14:hiddenFill xmlns:a14="http://schemas.microsoft.com/office/drawing/2010/main">
                <a:solidFill>
                  <a:srgbClr val="FFFFFF"/>
                </a:solidFill>
              </a14:hiddenFill>
            </a:ext>
          </a:extLst>
        </p:spPr>
      </p:pic>
      <p:sp>
        <p:nvSpPr>
          <p:cNvPr id="48130" name="Date Placeholder 5"/>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8131" name="Footer Placeholder 6"/>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5126" name="Picture 6" descr="Image result for uses of tantalu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7425" y="4146550"/>
            <a:ext cx="2326753" cy="156783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Image result for uses of tantalu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3101" y="4146550"/>
            <a:ext cx="2028825" cy="1790701"/>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uses of tantalum"/>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18920" y="207549"/>
            <a:ext cx="3694527" cy="3694527"/>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Image result for uses of tantalum"/>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8437" y="1181339"/>
            <a:ext cx="3455146" cy="2584451"/>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Image result for lapto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39934" y="3765790"/>
            <a:ext cx="4626932" cy="3472218"/>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Image result for smart phon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68426" y="4146550"/>
            <a:ext cx="2950739" cy="1657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3601764"/>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altLang="en-US"/>
              <a:t>Coltan Mining Methods</a:t>
            </a:r>
          </a:p>
        </p:txBody>
      </p:sp>
      <p:pic>
        <p:nvPicPr>
          <p:cNvPr id="49157" name="Picture 4" descr="image016"/>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1879601" y="1504950"/>
            <a:ext cx="2986087"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6" descr="image015"/>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5033964" y="1504950"/>
            <a:ext cx="5557837" cy="3600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4" name="Date Placeholder 4"/>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49155"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Tree>
    <p:extLst>
      <p:ext uri="{BB962C8B-B14F-4D97-AF65-F5344CB8AC3E}">
        <p14:creationId xmlns:p14="http://schemas.microsoft.com/office/powerpoint/2010/main" val="3033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en-US" altLang="en-US" b="0"/>
              <a:t>Environmental Consequences</a:t>
            </a:r>
          </a:p>
        </p:txBody>
      </p:sp>
      <p:sp>
        <p:nvSpPr>
          <p:cNvPr id="50181" name="Rectangle 3"/>
          <p:cNvSpPr>
            <a:spLocks noGrp="1" noChangeArrowheads="1"/>
          </p:cNvSpPr>
          <p:nvPr>
            <p:ph idx="1"/>
          </p:nvPr>
        </p:nvSpPr>
        <p:spPr bwMode="auto">
          <a:xfrm>
            <a:off x="833252" y="1690688"/>
            <a:ext cx="10515600" cy="43513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r>
              <a:rPr lang="en-US" altLang="en-US" dirty="0"/>
              <a:t>In order to mine for </a:t>
            </a:r>
            <a:r>
              <a:rPr lang="en-US" altLang="en-US" dirty="0" err="1"/>
              <a:t>coltan</a:t>
            </a:r>
            <a:r>
              <a:rPr lang="en-US" altLang="en-US" dirty="0"/>
              <a:t>, rebels overran Congo's national parks, clearing out large chunks of the area's lush forests. </a:t>
            </a:r>
          </a:p>
          <a:p>
            <a:r>
              <a:rPr lang="en-US" altLang="en-US" dirty="0"/>
              <a:t>Poverty and starvation caused by the war drove miners and rebels to hunt the parks' endangered elephants and gorillas for food. </a:t>
            </a:r>
          </a:p>
        </p:txBody>
      </p:sp>
      <p:sp>
        <p:nvSpPr>
          <p:cNvPr id="50178" name="Date Placeholder 3"/>
          <p:cNvSpPr>
            <a:spLocks noGrp="1"/>
          </p:cNvSpPr>
          <p:nvPr>
            <p:ph type="dt" sz="half"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sp>
        <p:nvSpPr>
          <p:cNvPr id="50179"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4000" b="1">
                <a:solidFill>
                  <a:schemeClr val="tx1"/>
                </a:solidFill>
                <a:latin typeface="Times New Roman" panose="02020603050405020304" pitchFamily="18" charset="0"/>
              </a:defRPr>
            </a:lvl1pPr>
            <a:lvl2pPr marL="742950" indent="-285750">
              <a:defRPr sz="4000" b="1">
                <a:solidFill>
                  <a:schemeClr val="tx1"/>
                </a:solidFill>
                <a:latin typeface="Times New Roman" panose="02020603050405020304" pitchFamily="18" charset="0"/>
              </a:defRPr>
            </a:lvl2pPr>
            <a:lvl3pPr marL="1143000" indent="-228600">
              <a:defRPr sz="4000" b="1">
                <a:solidFill>
                  <a:schemeClr val="tx1"/>
                </a:solidFill>
                <a:latin typeface="Times New Roman" panose="02020603050405020304" pitchFamily="18" charset="0"/>
              </a:defRPr>
            </a:lvl3pPr>
            <a:lvl4pPr marL="1600200" indent="-228600">
              <a:defRPr sz="4000" b="1">
                <a:solidFill>
                  <a:schemeClr val="tx1"/>
                </a:solidFill>
                <a:latin typeface="Times New Roman" panose="02020603050405020304" pitchFamily="18" charset="0"/>
              </a:defRPr>
            </a:lvl4pPr>
            <a:lvl5pPr marL="2057400" indent="-228600">
              <a:defRPr sz="4000" b="1">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b="1">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b="1">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b="1">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b="1">
                <a:solidFill>
                  <a:schemeClr val="tx1"/>
                </a:solidFill>
                <a:latin typeface="Times New Roman" panose="02020603050405020304" pitchFamily="18" charset="0"/>
              </a:defRPr>
            </a:lvl9pPr>
          </a:lstStyle>
          <a:p>
            <a:endParaRPr lang="en-US" altLang="en-US" sz="1400">
              <a:solidFill>
                <a:schemeClr val="bg1"/>
              </a:solidFill>
            </a:endParaRPr>
          </a:p>
        </p:txBody>
      </p:sp>
      <p:pic>
        <p:nvPicPr>
          <p:cNvPr id="6" name="Picture 4" descr="kahuzi-bieg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645725"/>
            <a:ext cx="2782869" cy="294145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abc_colta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0753" y="3767220"/>
            <a:ext cx="3478587" cy="281995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7859216" y="4444862"/>
            <a:ext cx="3764478" cy="1754326"/>
          </a:xfrm>
          <a:prstGeom prst="rect">
            <a:avLst/>
          </a:prstGeom>
        </p:spPr>
        <p:txBody>
          <a:bodyPr wrap="square">
            <a:spAutoFit/>
          </a:bodyPr>
          <a:lstStyle/>
          <a:p>
            <a:pPr>
              <a:lnSpc>
                <a:spcPct val="90000"/>
              </a:lnSpc>
            </a:pPr>
            <a:r>
              <a:rPr lang="en-US" altLang="en-US" sz="2400" dirty="0"/>
              <a:t>In </a:t>
            </a:r>
            <a:r>
              <a:rPr lang="en-US" altLang="en-US" sz="2400" dirty="0" err="1"/>
              <a:t>Kahuzi</a:t>
            </a:r>
            <a:r>
              <a:rPr lang="en-US" altLang="en-US" sz="2400" dirty="0"/>
              <a:t> </a:t>
            </a:r>
            <a:r>
              <a:rPr lang="en-US" altLang="en-US" sz="2400" dirty="0" err="1"/>
              <a:t>Biega</a:t>
            </a:r>
            <a:r>
              <a:rPr lang="en-US" altLang="en-US" sz="2400" dirty="0"/>
              <a:t> National Park, for example, the gorilla population </a:t>
            </a:r>
            <a:r>
              <a:rPr lang="en-US" altLang="en-US" sz="2400" dirty="0" err="1"/>
              <a:t>wasbeen</a:t>
            </a:r>
            <a:r>
              <a:rPr lang="en-US" altLang="en-US" sz="2400" dirty="0"/>
              <a:t> cut nearly in half during this time</a:t>
            </a:r>
          </a:p>
        </p:txBody>
      </p:sp>
    </p:spTree>
    <p:extLst>
      <p:ext uri="{BB962C8B-B14F-4D97-AF65-F5344CB8AC3E}">
        <p14:creationId xmlns:p14="http://schemas.microsoft.com/office/powerpoint/2010/main" val="29436703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TotalTime>
  <Words>743</Words>
  <Application>Microsoft Office PowerPoint</Application>
  <PresentationFormat>Widescreen</PresentationFormat>
  <Paragraphs>61</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Wingdings</vt:lpstr>
      <vt:lpstr>Office Theme</vt:lpstr>
      <vt:lpstr>Resource Conflict and Control</vt:lpstr>
      <vt:lpstr>Resources and Conflict</vt:lpstr>
      <vt:lpstr>Smuggled diamonds have been used to fund armed rebel groups involved in civil wars in African states such as Sierra Leone, Angola and the Democratic Republic of the Congo. </vt:lpstr>
      <vt:lpstr>The “resource curse”</vt:lpstr>
      <vt:lpstr> Example: Coltan Mining</vt:lpstr>
      <vt:lpstr>And this affects me how?</vt:lpstr>
      <vt:lpstr>Tantalum and our Modern Lifestyle</vt:lpstr>
      <vt:lpstr>Coltan Mining Methods</vt:lpstr>
      <vt:lpstr>Environmental Consequences</vt:lpstr>
      <vt:lpstr>The Congo – Resource Curse</vt:lpstr>
      <vt:lpstr>PowerPoint Presentation</vt:lpstr>
      <vt:lpstr>Cartels/Syndicates</vt:lpstr>
      <vt:lpstr>Oil in the Middle East</vt:lpstr>
      <vt:lpstr>Then the Americans got involved</vt:lpstr>
      <vt:lpstr>US companies control the market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Conflict and Control</dc:title>
  <dc:creator>Mary Katherine Fidler</dc:creator>
  <cp:lastModifiedBy>Dylan T Mumm</cp:lastModifiedBy>
  <cp:revision>2</cp:revision>
  <dcterms:created xsi:type="dcterms:W3CDTF">2018-09-28T14:52:04Z</dcterms:created>
  <dcterms:modified xsi:type="dcterms:W3CDTF">2018-10-15T04:33:35Z</dcterms:modified>
</cp:coreProperties>
</file>