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6" r:id="rId2"/>
    <p:sldId id="283" r:id="rId3"/>
    <p:sldId id="284" r:id="rId4"/>
    <p:sldId id="258" r:id="rId5"/>
    <p:sldId id="261" r:id="rId6"/>
    <p:sldId id="262" r:id="rId7"/>
    <p:sldId id="285" r:id="rId8"/>
    <p:sldId id="263" r:id="rId9"/>
    <p:sldId id="264" r:id="rId10"/>
    <p:sldId id="267" r:id="rId11"/>
    <p:sldId id="276" r:id="rId12"/>
    <p:sldId id="274" r:id="rId13"/>
    <p:sldId id="280" r:id="rId14"/>
    <p:sldId id="281" r:id="rId15"/>
    <p:sldId id="282" r:id="rId16"/>
    <p:sldId id="277" r:id="rId17"/>
    <p:sldId id="278" r:id="rId18"/>
    <p:sldId id="279"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3" autoAdjust="0"/>
    <p:restoredTop sz="79095" autoAdjust="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8D586-CCC9-41DD-9D99-6DB1BF94594C}" type="datetimeFigureOut">
              <a:rPr lang="en-US" smtClean="0"/>
              <a:t>10/1/2018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3B295-00C3-4AB3-8D28-FBE1EB9CDA61}" type="slidenum">
              <a:rPr lang="en-US" smtClean="0"/>
              <a:t>‹#›</a:t>
            </a:fld>
            <a:endParaRPr lang="en-US"/>
          </a:p>
        </p:txBody>
      </p:sp>
    </p:spTree>
    <p:extLst>
      <p:ext uri="{BB962C8B-B14F-4D97-AF65-F5344CB8AC3E}">
        <p14:creationId xmlns:p14="http://schemas.microsoft.com/office/powerpoint/2010/main" val="110003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Energy_develop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istribution_(business)"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De_Beers#cite_note-42" TargetMode="External"/><Relationship Id="rId5" Type="http://schemas.openxmlformats.org/officeDocument/2006/relationships/hyperlink" Target="https://en.wikipedia.org/wiki/De_Beers#cite_note-Campbell-41" TargetMode="External"/><Relationship Id="rId4" Type="http://schemas.openxmlformats.org/officeDocument/2006/relationships/hyperlink" Target="https://en.wikipedia.org/wiki/Supply_and_deman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At the height of the crisis, drivers of vehicles with odd numbered license plates were allowed to purchase gasoline only on odd-numbered days of the month, while drivers with even-numbers were limited to even-numbered days.</a:t>
            </a:r>
            <a:r>
              <a:rPr lang="en-US" altLang="en-US" dirty="0" smtClean="0"/>
              <a:t> </a:t>
            </a:r>
            <a:endParaRPr lang="en-US" dirty="0"/>
          </a:p>
        </p:txBody>
      </p:sp>
      <p:sp>
        <p:nvSpPr>
          <p:cNvPr id="4" name="Slide Number Placeholder 3"/>
          <p:cNvSpPr>
            <a:spLocks noGrp="1"/>
          </p:cNvSpPr>
          <p:nvPr>
            <p:ph type="sldNum" sz="quarter" idx="10"/>
          </p:nvPr>
        </p:nvSpPr>
        <p:spPr/>
        <p:txBody>
          <a:bodyPr/>
          <a:lstStyle/>
          <a:p>
            <a:fld id="{1AC3B295-00C3-4AB3-8D28-FBE1EB9CDA61}" type="slidenum">
              <a:rPr lang="en-US" smtClean="0"/>
              <a:t>6</a:t>
            </a:fld>
            <a:endParaRPr lang="en-US"/>
          </a:p>
        </p:txBody>
      </p:sp>
    </p:spTree>
    <p:extLst>
      <p:ext uri="{BB962C8B-B14F-4D97-AF65-F5344CB8AC3E}">
        <p14:creationId xmlns:p14="http://schemas.microsoft.com/office/powerpoint/2010/main" val="315788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IEA has a broad role in promoting </a:t>
            </a:r>
            <a:r>
              <a:rPr lang="en-US" sz="1200" b="0" i="0" u="none" strike="noStrike" kern="1200" dirty="0" smtClean="0">
                <a:solidFill>
                  <a:schemeClr val="tx1"/>
                </a:solidFill>
                <a:effectLst/>
                <a:latin typeface="+mn-lt"/>
                <a:ea typeface="+mn-ea"/>
                <a:cs typeface="+mn-cs"/>
                <a:hlinkClick r:id="rId3" tooltip="Energy development"/>
              </a:rPr>
              <a:t>alternate energy</a:t>
            </a:r>
            <a:r>
              <a:rPr lang="en-US" sz="1200" b="0" i="0" kern="1200" dirty="0" smtClean="0">
                <a:solidFill>
                  <a:schemeClr val="tx1"/>
                </a:solidFill>
                <a:effectLst/>
                <a:latin typeface="+mn-lt"/>
                <a:ea typeface="+mn-ea"/>
                <a:cs typeface="+mn-cs"/>
              </a:rPr>
              <a:t> sources (including renewable energy), rational energy policies, and multinational energy technology co-operation. IEA member countries are required to maintain total oil stock levels equivalent to at least 90 days of the previous year's net imports.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OPEC nations demonstrated convincingly that their oil could be used as both a political and economic weapon against other nations, at least in the short term</a:t>
            </a:r>
            <a:endParaRPr lang="en-US" dirty="0"/>
          </a:p>
        </p:txBody>
      </p:sp>
      <p:sp>
        <p:nvSpPr>
          <p:cNvPr id="4" name="Slide Number Placeholder 3"/>
          <p:cNvSpPr>
            <a:spLocks noGrp="1"/>
          </p:cNvSpPr>
          <p:nvPr>
            <p:ph type="sldNum" sz="quarter" idx="10"/>
          </p:nvPr>
        </p:nvSpPr>
        <p:spPr/>
        <p:txBody>
          <a:bodyPr/>
          <a:lstStyle/>
          <a:p>
            <a:fld id="{1AC3B295-00C3-4AB3-8D28-FBE1EB9CDA61}" type="slidenum">
              <a:rPr lang="en-US" smtClean="0"/>
              <a:t>7</a:t>
            </a:fld>
            <a:endParaRPr lang="en-US"/>
          </a:p>
        </p:txBody>
      </p:sp>
    </p:spTree>
    <p:extLst>
      <p:ext uri="{BB962C8B-B14F-4D97-AF65-F5344CB8AC3E}">
        <p14:creationId xmlns:p14="http://schemas.microsoft.com/office/powerpoint/2010/main" val="164942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Under the Executive Order, these commodities qualify as “critical minerals” because  each has been identified as  a non-fuel mineral or mineral material that is essential to the economic and national security of the United States, that has a supply chain vulnerable to disruption, and that serves an essential function in the manufacturing of a product, the absence of which would have significant consequences for the economy or national security.</a:t>
            </a:r>
          </a:p>
          <a:p>
            <a:r>
              <a:rPr lang="en-US" dirty="0" smtClean="0"/>
              <a:t>https://www.usgs.gov/news/interior-releases-2018-s-final-list-35-minerals-deemed-critical-us-national-security-and</a:t>
            </a:r>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11</a:t>
            </a:fld>
            <a:endParaRPr lang="en-US"/>
          </a:p>
        </p:txBody>
      </p:sp>
    </p:spTree>
    <p:extLst>
      <p:ext uri="{BB962C8B-B14F-4D97-AF65-F5344CB8AC3E}">
        <p14:creationId xmlns:p14="http://schemas.microsoft.com/office/powerpoint/2010/main" val="151594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on board – x-axis arrow</a:t>
            </a:r>
            <a:r>
              <a:rPr lang="en-US" baseline="0" dirty="0" smtClean="0"/>
              <a:t> for increasing</a:t>
            </a:r>
            <a:endParaRPr lang="en-US" dirty="0"/>
          </a:p>
        </p:txBody>
      </p:sp>
      <p:sp>
        <p:nvSpPr>
          <p:cNvPr id="4" name="Slide Number Placeholder 3"/>
          <p:cNvSpPr>
            <a:spLocks noGrp="1"/>
          </p:cNvSpPr>
          <p:nvPr>
            <p:ph type="sldNum" sz="quarter" idx="10"/>
          </p:nvPr>
        </p:nvSpPr>
        <p:spPr/>
        <p:txBody>
          <a:bodyPr/>
          <a:lstStyle/>
          <a:p>
            <a:fld id="{1AC3B295-00C3-4AB3-8D28-FBE1EB9CDA61}" type="slidenum">
              <a:rPr lang="en-US" smtClean="0"/>
              <a:t>12</a:t>
            </a:fld>
            <a:endParaRPr lang="en-US"/>
          </a:p>
        </p:txBody>
      </p:sp>
    </p:spTree>
    <p:extLst>
      <p:ext uri="{BB962C8B-B14F-4D97-AF65-F5344CB8AC3E}">
        <p14:creationId xmlns:p14="http://schemas.microsoft.com/office/powerpoint/2010/main" val="350564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these strategic minerals –</a:t>
            </a:r>
            <a:r>
              <a:rPr lang="en-US" baseline="0" dirty="0"/>
              <a:t> the ones they choose to stockpile – are needed to keep our military running</a:t>
            </a:r>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17</a:t>
            </a:fld>
            <a:endParaRPr lang="en-US"/>
          </a:p>
        </p:txBody>
      </p:sp>
    </p:spTree>
    <p:extLst>
      <p:ext uri="{BB962C8B-B14F-4D97-AF65-F5344CB8AC3E}">
        <p14:creationId xmlns:p14="http://schemas.microsoft.com/office/powerpoint/2010/main" val="253214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DeBeers sells ~35%</a:t>
            </a:r>
            <a:r>
              <a:rPr lang="en-US" baseline="0" dirty="0" smtClean="0"/>
              <a:t> of rough diamond production.</a:t>
            </a:r>
          </a:p>
          <a:p>
            <a:r>
              <a:rPr lang="en-US" sz="1200" b="0" i="0" kern="1200" dirty="0" smtClean="0">
                <a:solidFill>
                  <a:schemeClr val="tx1"/>
                </a:solidFill>
                <a:effectLst/>
                <a:latin typeface="+mn-lt"/>
                <a:ea typeface="+mn-ea"/>
                <a:cs typeface="+mn-cs"/>
              </a:rPr>
              <a:t>The company used several methods. Firstly, it convinced independent producers to join its single </a:t>
            </a:r>
            <a:r>
              <a:rPr lang="en-US" sz="1200" b="0" i="0" u="none" strike="noStrike" kern="1200" dirty="0" smtClean="0">
                <a:solidFill>
                  <a:schemeClr val="tx1"/>
                </a:solidFill>
                <a:effectLst/>
                <a:latin typeface="+mn-lt"/>
                <a:ea typeface="+mn-ea"/>
                <a:cs typeface="+mn-cs"/>
                <a:hlinkClick r:id="rId3" tooltip="Distribution (business)"/>
              </a:rPr>
              <a:t>channel</a:t>
            </a:r>
            <a:r>
              <a:rPr lang="en-US" sz="1200" b="0" i="0" kern="1200" dirty="0" smtClean="0">
                <a:solidFill>
                  <a:schemeClr val="tx1"/>
                </a:solidFill>
                <a:effectLst/>
                <a:latin typeface="+mn-lt"/>
                <a:ea typeface="+mn-ea"/>
                <a:cs typeface="+mn-cs"/>
              </a:rPr>
              <a:t> monopoly. When that did not work, it flooded the market with diamonds similar to those of producers who refused to join in. It purchased and stockpiled diamonds produced by other manufacturers as well as surplus diamonds in order to control prices by limiting </a:t>
            </a:r>
            <a:r>
              <a:rPr lang="en-US" sz="1200" b="0" i="0" u="none" strike="noStrike" kern="1200" dirty="0" smtClean="0">
                <a:solidFill>
                  <a:schemeClr val="tx1"/>
                </a:solidFill>
                <a:effectLst/>
                <a:latin typeface="+mn-lt"/>
                <a:ea typeface="+mn-ea"/>
                <a:cs typeface="+mn-cs"/>
                <a:hlinkClick r:id="rId4" tooltip="Supply and demand"/>
              </a:rPr>
              <a:t>supply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[41]</a:t>
            </a:r>
            <a:r>
              <a:rPr lang="en-US" sz="1200" b="0" i="0" kern="1200" dirty="0" smtClean="0">
                <a:solidFill>
                  <a:schemeClr val="tx1"/>
                </a:solidFill>
                <a:effectLst/>
                <a:latin typeface="+mn-lt"/>
                <a:ea typeface="+mn-ea"/>
                <a:cs typeface="+mn-cs"/>
              </a:rPr>
              <a:t> Finally, it bought diamonds when prices fell considerably, such as during the Great Depression.</a:t>
            </a:r>
            <a:r>
              <a:rPr lang="en-US" sz="1200" b="0" i="0" u="none" strike="noStrike" kern="1200" baseline="30000" dirty="0" smtClean="0">
                <a:solidFill>
                  <a:schemeClr val="tx1"/>
                </a:solidFill>
                <a:effectLst/>
                <a:latin typeface="+mn-lt"/>
                <a:ea typeface="+mn-ea"/>
                <a:cs typeface="+mn-cs"/>
                <a:hlinkClick r:id="rId6"/>
              </a:rPr>
              <a:t>[42]</a:t>
            </a:r>
            <a:endParaRPr lang="en-US" dirty="0"/>
          </a:p>
        </p:txBody>
      </p:sp>
      <p:sp>
        <p:nvSpPr>
          <p:cNvPr id="4" name="Slide Number Placeholder 3"/>
          <p:cNvSpPr>
            <a:spLocks noGrp="1"/>
          </p:cNvSpPr>
          <p:nvPr>
            <p:ph type="sldNum" sz="quarter" idx="10"/>
          </p:nvPr>
        </p:nvSpPr>
        <p:spPr/>
        <p:txBody>
          <a:bodyPr/>
          <a:lstStyle/>
          <a:p>
            <a:fld id="{1AC3B295-00C3-4AB3-8D28-FBE1EB9CDA61}" type="slidenum">
              <a:rPr lang="en-US" smtClean="0"/>
              <a:t>19</a:t>
            </a:fld>
            <a:endParaRPr lang="en-US"/>
          </a:p>
        </p:txBody>
      </p:sp>
    </p:spTree>
    <p:extLst>
      <p:ext uri="{BB962C8B-B14F-4D97-AF65-F5344CB8AC3E}">
        <p14:creationId xmlns:p14="http://schemas.microsoft.com/office/powerpoint/2010/main" val="6524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79A7D5-61FD-4987-A866-6F404557179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406274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9A7D5-61FD-4987-A866-6F404557179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175317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9A7D5-61FD-4987-A866-6F404557179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727774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812C7F38-61EA-47AC-A3E6-F785404E7721}" type="slidenum">
              <a:rPr lang="en-US" altLang="en-US"/>
              <a:pPr/>
              <a:t>‹#›</a:t>
            </a:fld>
            <a:endParaRPr lang="en-US" altLang="en-US"/>
          </a:p>
        </p:txBody>
      </p:sp>
    </p:spTree>
    <p:extLst>
      <p:ext uri="{BB962C8B-B14F-4D97-AF65-F5344CB8AC3E}">
        <p14:creationId xmlns:p14="http://schemas.microsoft.com/office/powerpoint/2010/main" val="61095444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9A7D5-61FD-4987-A866-6F404557179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130344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79A7D5-61FD-4987-A866-6F404557179D}"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375372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79A7D5-61FD-4987-A866-6F404557179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419999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79A7D5-61FD-4987-A866-6F404557179D}"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179688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79A7D5-61FD-4987-A866-6F404557179D}"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377187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9A7D5-61FD-4987-A866-6F404557179D}"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353971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9A7D5-61FD-4987-A866-6F404557179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103618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9A7D5-61FD-4987-A866-6F404557179D}"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2D419-5309-4F19-AB16-860BC3DD68FF}" type="slidenum">
              <a:rPr lang="en-US" smtClean="0"/>
              <a:t>‹#›</a:t>
            </a:fld>
            <a:endParaRPr lang="en-US"/>
          </a:p>
        </p:txBody>
      </p:sp>
    </p:spTree>
    <p:extLst>
      <p:ext uri="{BB962C8B-B14F-4D97-AF65-F5344CB8AC3E}">
        <p14:creationId xmlns:p14="http://schemas.microsoft.com/office/powerpoint/2010/main" val="258273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9A7D5-61FD-4987-A866-6F404557179D}" type="datetimeFigureOut">
              <a:rPr lang="en-US" smtClean="0"/>
              <a:t>10/1/2018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2D419-5309-4F19-AB16-860BC3DD68FF}" type="slidenum">
              <a:rPr lang="en-US" smtClean="0"/>
              <a:t>‹#›</a:t>
            </a:fld>
            <a:endParaRPr lang="en-US"/>
          </a:p>
        </p:txBody>
      </p:sp>
    </p:spTree>
    <p:extLst>
      <p:ext uri="{BB962C8B-B14F-4D97-AF65-F5344CB8AC3E}">
        <p14:creationId xmlns:p14="http://schemas.microsoft.com/office/powerpoint/2010/main" val="41517490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upload.wikimedia.org/wikipedia/commons/a/a4/Line_at_a_gas_station,_June_15,_1979.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Cartels</a:t>
            </a:r>
            <a:endParaRPr lang="en-US" dirty="0"/>
          </a:p>
        </p:txBody>
      </p:sp>
      <p:sp>
        <p:nvSpPr>
          <p:cNvPr id="3" name="Subtitle 2"/>
          <p:cNvSpPr>
            <a:spLocks noGrp="1"/>
          </p:cNvSpPr>
          <p:nvPr>
            <p:ph type="subTitle" idx="1"/>
          </p:nvPr>
        </p:nvSpPr>
        <p:spPr/>
        <p:txBody>
          <a:bodyPr>
            <a:normAutofit/>
          </a:bodyPr>
          <a:lstStyle/>
          <a:p>
            <a:r>
              <a:rPr lang="en-US" sz="3200" dirty="0" smtClean="0"/>
              <a:t>Example: OPEC</a:t>
            </a:r>
          </a:p>
          <a:p>
            <a:r>
              <a:rPr lang="en-US" sz="3200" dirty="0" smtClean="0"/>
              <a:t>Organization of the Petroleum Exporting Countries</a:t>
            </a:r>
            <a:endParaRPr lang="en-US" sz="3200" dirty="0"/>
          </a:p>
        </p:txBody>
      </p:sp>
    </p:spTree>
    <p:extLst>
      <p:ext uri="{BB962C8B-B14F-4D97-AF65-F5344CB8AC3E}">
        <p14:creationId xmlns:p14="http://schemas.microsoft.com/office/powerpoint/2010/main" val="321707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Success of OPEC</a:t>
            </a:r>
            <a:endParaRPr lang="en-US" altLang="en-US" dirty="0"/>
          </a:p>
        </p:txBody>
      </p:sp>
      <p:sp>
        <p:nvSpPr>
          <p:cNvPr id="33797" name="Rectangle 3"/>
          <p:cNvSpPr>
            <a:spLocks noGrp="1" noChangeArrowheads="1"/>
          </p:cNvSpPr>
          <p:nvPr>
            <p:ph idx="1"/>
          </p:nvPr>
        </p:nvSpPr>
        <p:spPr bwMode="auto">
          <a:xfrm>
            <a:off x="1798319" y="1547812"/>
            <a:ext cx="8949397" cy="5173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OPEC </a:t>
            </a:r>
            <a:r>
              <a:rPr lang="en-US" altLang="en-US" dirty="0"/>
              <a:t>has been successful at increasing the price of oil for extended </a:t>
            </a:r>
            <a:r>
              <a:rPr lang="en-US" altLang="en-US" dirty="0" smtClean="0"/>
              <a:t>periods</a:t>
            </a:r>
            <a:endParaRPr lang="en-US" altLang="en-US" dirty="0"/>
          </a:p>
          <a:p>
            <a:r>
              <a:rPr lang="en-US" altLang="en-US" dirty="0"/>
              <a:t>Much of OPEC's success can be attributed to Saudi Arabia's dominance of the world’s oil supply</a:t>
            </a:r>
          </a:p>
          <a:p>
            <a:pPr lvl="1"/>
            <a:r>
              <a:rPr lang="en-US" altLang="en-US" dirty="0"/>
              <a:t>Saudi Arabia has tolerated cheating on the part of other cartel </a:t>
            </a:r>
            <a:r>
              <a:rPr lang="en-US" altLang="en-US" dirty="0" smtClean="0"/>
              <a:t>members</a:t>
            </a:r>
          </a:p>
          <a:p>
            <a:pPr lvl="1"/>
            <a:r>
              <a:rPr lang="en-US" altLang="en-US" dirty="0" smtClean="0"/>
              <a:t>Cut </a:t>
            </a:r>
            <a:r>
              <a:rPr lang="en-US" altLang="en-US" dirty="0"/>
              <a:t>its own production to compensate for other members </a:t>
            </a:r>
            <a:r>
              <a:rPr lang="en-US" altLang="en-US" dirty="0" smtClean="0"/>
              <a:t>exceeding </a:t>
            </a:r>
            <a:r>
              <a:rPr lang="en-US" altLang="en-US" dirty="0"/>
              <a:t>production </a:t>
            </a:r>
            <a:r>
              <a:rPr lang="en-US" altLang="en-US" dirty="0" smtClean="0"/>
              <a:t>quotas</a:t>
            </a:r>
          </a:p>
          <a:p>
            <a:endParaRPr lang="en-US" altLang="en-US" dirty="0"/>
          </a:p>
          <a:p>
            <a:r>
              <a:rPr lang="en-US" altLang="en-US" dirty="0"/>
              <a:t>In 1972, OPEC nations received $23 billion from oil exports, in  1977 they received $140 billion.</a:t>
            </a:r>
          </a:p>
          <a:p>
            <a:endParaRPr lang="en-US" altLang="en-US" dirty="0"/>
          </a:p>
        </p:txBody>
      </p:sp>
      <p:sp>
        <p:nvSpPr>
          <p:cNvPr id="3379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37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8524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US" altLang="en-US" dirty="0"/>
              <a:t>Strategic Reserves</a:t>
            </a:r>
          </a:p>
        </p:txBody>
      </p:sp>
      <p:sp>
        <p:nvSpPr>
          <p:cNvPr id="53253" name="Rectangle 3"/>
          <p:cNvSpPr>
            <a:spLocks noGrp="1" noChangeArrowheads="1"/>
          </p:cNvSpPr>
          <p:nvPr>
            <p:ph idx="1"/>
          </p:nvPr>
        </p:nvSpPr>
        <p:spPr bwMode="auto">
          <a:xfrm>
            <a:off x="1981200" y="1690688"/>
            <a:ext cx="8229600" cy="5159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Governments stockpile “strategic minerals”</a:t>
            </a:r>
          </a:p>
          <a:p>
            <a:pPr lvl="1"/>
            <a:r>
              <a:rPr lang="en-US" altLang="en-US" dirty="0"/>
              <a:t>For times of War – when resources could be cut off</a:t>
            </a:r>
          </a:p>
          <a:p>
            <a:pPr>
              <a:lnSpc>
                <a:spcPct val="90000"/>
              </a:lnSpc>
            </a:pPr>
            <a:endParaRPr lang="en-US" altLang="en-US" dirty="0"/>
          </a:p>
          <a:p>
            <a:pPr>
              <a:lnSpc>
                <a:spcPct val="90000"/>
              </a:lnSpc>
            </a:pPr>
            <a:r>
              <a:rPr lang="en-US" altLang="en-US" dirty="0"/>
              <a:t>The most common strategic </a:t>
            </a:r>
            <a:r>
              <a:rPr lang="en-US" altLang="en-US" dirty="0" smtClean="0"/>
              <a:t>reserve</a:t>
            </a:r>
            <a:r>
              <a:rPr lang="en-US" altLang="en-US" dirty="0" smtClean="0"/>
              <a:t> </a:t>
            </a:r>
            <a:r>
              <a:rPr lang="en-US" altLang="en-US" dirty="0"/>
              <a:t>is </a:t>
            </a:r>
            <a:r>
              <a:rPr lang="en-US" altLang="en-US" dirty="0">
                <a:solidFill>
                  <a:srgbClr val="FFFF00"/>
                </a:solidFill>
              </a:rPr>
              <a:t>oil</a:t>
            </a:r>
            <a:r>
              <a:rPr lang="en-US" altLang="en-US" dirty="0"/>
              <a:t>.</a:t>
            </a:r>
          </a:p>
          <a:p>
            <a:pPr>
              <a:lnSpc>
                <a:spcPct val="90000"/>
              </a:lnSpc>
            </a:pPr>
            <a:endParaRPr lang="en-US" altLang="en-US" dirty="0"/>
          </a:p>
          <a:p>
            <a:pPr>
              <a:lnSpc>
                <a:spcPct val="90000"/>
              </a:lnSpc>
            </a:pPr>
            <a:r>
              <a:rPr lang="en-US" altLang="en-US" dirty="0"/>
              <a:t>Also: chromium, cobalt, niobium, nickel, platinum, tantalum, titanium, manganese, aluminum, and others</a:t>
            </a:r>
          </a:p>
        </p:txBody>
      </p:sp>
      <p:sp>
        <p:nvSpPr>
          <p:cNvPr id="5325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32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310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37786"/>
            <a:ext cx="7641579" cy="646331"/>
          </a:xfrm>
          <a:prstGeom prst="rect">
            <a:avLst/>
          </a:prstGeom>
          <a:noFill/>
        </p:spPr>
        <p:txBody>
          <a:bodyPr wrap="none" rtlCol="0">
            <a:spAutoFit/>
          </a:bodyPr>
          <a:lstStyle/>
          <a:p>
            <a:r>
              <a:rPr lang="en-US" sz="3600" i="1" dirty="0"/>
              <a:t>Language check: </a:t>
            </a:r>
            <a:r>
              <a:rPr lang="en-US" sz="3600" dirty="0"/>
              <a:t>Resources vs. Reserves</a:t>
            </a:r>
          </a:p>
        </p:txBody>
      </p:sp>
      <p:pic>
        <p:nvPicPr>
          <p:cNvPr id="3074" name="Picture 2" descr="Image result for resources vs reser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893" y="1077350"/>
            <a:ext cx="7245355" cy="511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36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en-US" altLang="en-US"/>
              <a:t>Strategic Petroleum Reserve</a:t>
            </a:r>
          </a:p>
        </p:txBody>
      </p:sp>
      <p:sp>
        <p:nvSpPr>
          <p:cNvPr id="58373" name="Rectangle 3"/>
          <p:cNvSpPr>
            <a:spLocks noGrp="1" noChangeArrowheads="1"/>
          </p:cNvSpPr>
          <p:nvPr>
            <p:ph type="body" sz="half" idx="1"/>
          </p:nvPr>
        </p:nvSpPr>
        <p:spPr bwMode="auto">
          <a:xfrm>
            <a:off x="1765300" y="1195389"/>
            <a:ext cx="7265988" cy="2052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Emergency crude oil is stored in the Strategic Petroleum Reserve in salt caverns along the  Texas and Louisiana coastline.</a:t>
            </a:r>
          </a:p>
        </p:txBody>
      </p:sp>
      <p:pic>
        <p:nvPicPr>
          <p:cNvPr id="58374" name="Picture 7" descr="s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344" y="2591943"/>
            <a:ext cx="6435725" cy="3894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837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80" y="2499315"/>
            <a:ext cx="5462427" cy="35040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15811" y="4078840"/>
            <a:ext cx="2455524" cy="152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V="1">
            <a:off x="5671335" y="4078840"/>
            <a:ext cx="1119883" cy="1952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761551"/>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8"/>
          <p:cNvSpPr>
            <a:spLocks noGrp="1" noChangeArrowheads="1"/>
          </p:cNvSpPr>
          <p:nvPr>
            <p:ph type="title"/>
          </p:nvPr>
        </p:nvSpPr>
        <p:spPr>
          <a:xfrm>
            <a:off x="6713538" y="1169988"/>
            <a:ext cx="4303712" cy="1143000"/>
          </a:xfrm>
        </p:spPr>
        <p:txBody>
          <a:bodyPr/>
          <a:lstStyle/>
          <a:p>
            <a:r>
              <a:rPr lang="en-US" altLang="en-US"/>
              <a:t>Salt Storage</a:t>
            </a:r>
          </a:p>
        </p:txBody>
      </p:sp>
      <p:pic>
        <p:nvPicPr>
          <p:cNvPr id="59398" name="Picture 4" descr="spr_sl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25614" y="231776"/>
            <a:ext cx="4822825"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7" descr="web-salt-3-70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21250" y="3724275"/>
            <a:ext cx="5746750" cy="300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939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43116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5"/>
          <p:cNvSpPr>
            <a:spLocks noGrp="1" noChangeArrowheads="1"/>
          </p:cNvSpPr>
          <p:nvPr>
            <p:ph type="title"/>
          </p:nvPr>
        </p:nvSpPr>
        <p:spPr/>
        <p:txBody>
          <a:bodyPr/>
          <a:lstStyle/>
          <a:p>
            <a:r>
              <a:rPr lang="en-US" altLang="en-US"/>
              <a:t>How long would it last if our supplies of oil were cut off?</a:t>
            </a:r>
          </a:p>
        </p:txBody>
      </p:sp>
      <p:sp>
        <p:nvSpPr>
          <p:cNvPr id="6041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604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60422" name="Text Box 7"/>
          <p:cNvSpPr txBox="1">
            <a:spLocks noChangeArrowheads="1"/>
          </p:cNvSpPr>
          <p:nvPr/>
        </p:nvSpPr>
        <p:spPr bwMode="auto">
          <a:xfrm>
            <a:off x="1939926" y="6156326"/>
            <a:ext cx="8456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r>
              <a:rPr lang="en-US" altLang="en-US" dirty="0"/>
              <a:t>Amount of oil in the Strategic Reserve</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62" y="1748377"/>
            <a:ext cx="8956077" cy="44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62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normAutofit/>
          </a:bodyPr>
          <a:lstStyle/>
          <a:p>
            <a:r>
              <a:rPr lang="en-US" altLang="en-US" sz="4000" dirty="0" smtClean="0"/>
              <a:t>Minerals Strategic Reserves - US </a:t>
            </a:r>
            <a:r>
              <a:rPr lang="en-US" altLang="en-US" sz="4000" dirty="0"/>
              <a:t>Defense Needs</a:t>
            </a:r>
          </a:p>
        </p:txBody>
      </p:sp>
      <p:sp>
        <p:nvSpPr>
          <p:cNvPr id="54277" name="Rectangle 3"/>
          <p:cNvSpPr>
            <a:spLocks noGrp="1" noChangeArrowheads="1"/>
          </p:cNvSpPr>
          <p:nvPr>
            <p:ph idx="1"/>
          </p:nvPr>
        </p:nvSpPr>
        <p:spPr bwMode="auto">
          <a:xfrm>
            <a:off x="838200" y="1589320"/>
            <a:ext cx="10329809"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Four minerals are considered particularly essential to U.S. defense and civilian industries:</a:t>
            </a:r>
          </a:p>
          <a:p>
            <a:pPr marL="0" indent="0">
              <a:lnSpc>
                <a:spcPct val="90000"/>
              </a:lnSpc>
              <a:buNone/>
            </a:pPr>
            <a:r>
              <a:rPr lang="en-US" altLang="en-US" dirty="0"/>
              <a:t>	- chromium</a:t>
            </a:r>
          </a:p>
          <a:p>
            <a:pPr marL="0" indent="0">
              <a:lnSpc>
                <a:spcPct val="90000"/>
              </a:lnSpc>
              <a:buNone/>
            </a:pPr>
            <a:r>
              <a:rPr lang="en-US" altLang="en-US" dirty="0"/>
              <a:t>	- cobalt</a:t>
            </a:r>
          </a:p>
          <a:p>
            <a:pPr marL="0" indent="0">
              <a:lnSpc>
                <a:spcPct val="90000"/>
              </a:lnSpc>
              <a:buNone/>
            </a:pPr>
            <a:r>
              <a:rPr lang="en-US" altLang="en-US" dirty="0"/>
              <a:t>	- manganese</a:t>
            </a:r>
          </a:p>
          <a:p>
            <a:pPr marL="0" indent="0">
              <a:lnSpc>
                <a:spcPct val="90000"/>
              </a:lnSpc>
              <a:buNone/>
            </a:pPr>
            <a:r>
              <a:rPr lang="en-US" altLang="en-US" dirty="0"/>
              <a:t>	- platinum group metals. </a:t>
            </a:r>
          </a:p>
          <a:p>
            <a:pPr>
              <a:lnSpc>
                <a:spcPct val="90000"/>
              </a:lnSpc>
            </a:pPr>
            <a:r>
              <a:rPr lang="en-US" altLang="en-US" dirty="0"/>
              <a:t>Why these 4?</a:t>
            </a:r>
          </a:p>
          <a:p>
            <a:pPr lvl="1"/>
            <a:r>
              <a:rPr lang="en-US" altLang="en-US" dirty="0"/>
              <a:t>US lacks reserves, must rely on imports from politically volatile regions. </a:t>
            </a:r>
          </a:p>
        </p:txBody>
      </p:sp>
      <p:sp>
        <p:nvSpPr>
          <p:cNvPr id="5427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42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7658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3"/>
          <p:cNvSpPr>
            <a:spLocks noGrp="1" noChangeArrowheads="1"/>
          </p:cNvSpPr>
          <p:nvPr>
            <p:ph type="title"/>
          </p:nvPr>
        </p:nvSpPr>
        <p:spPr>
          <a:xfrm>
            <a:off x="359595" y="308225"/>
            <a:ext cx="12192000" cy="1143000"/>
          </a:xfrm>
        </p:spPr>
        <p:txBody>
          <a:bodyPr>
            <a:normAutofit fontScale="90000"/>
          </a:bodyPr>
          <a:lstStyle/>
          <a:p>
            <a:r>
              <a:rPr lang="en-US" altLang="en-US" dirty="0"/>
              <a:t>Amount of Strategic Minerals Used in One Jet-Fighter Engine</a:t>
            </a:r>
          </a:p>
        </p:txBody>
      </p:sp>
      <p:graphicFrame>
        <p:nvGraphicFramePr>
          <p:cNvPr id="517174" name="Group 54"/>
          <p:cNvGraphicFramePr>
            <a:graphicFrameLocks noGrp="1"/>
          </p:cNvGraphicFramePr>
          <p:nvPr>
            <p:ph sz="half" idx="2"/>
            <p:extLst/>
          </p:nvPr>
        </p:nvGraphicFramePr>
        <p:xfrm>
          <a:off x="2057400" y="1600200"/>
          <a:ext cx="8153400" cy="4819652"/>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94488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Mineral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Amount Used</a:t>
                      </a:r>
                      <a:r>
                        <a:rPr kumimoji="0" lang="en-US" sz="2800" b="0" i="0" u="none" strike="noStrike" cap="none" normalizeH="0" baseline="0" dirty="0">
                          <a:ln>
                            <a:noFill/>
                          </a:ln>
                          <a:solidFill>
                            <a:schemeClr val="tx1"/>
                          </a:solidFill>
                          <a:effectLst/>
                          <a:latin typeface="Times New Roman" pitchFamily="18" charset="0"/>
                        </a:rPr>
                        <a:t> </a:t>
                      </a:r>
                      <a:r>
                        <a:rPr kumimoji="0" lang="en-US" sz="2800" b="1" i="0" u="none" strike="noStrike" cap="none" normalizeH="0" baseline="0" dirty="0">
                          <a:ln>
                            <a:noFill/>
                          </a:ln>
                          <a:solidFill>
                            <a:schemeClr val="tx1"/>
                          </a:solidFill>
                          <a:effectLst/>
                          <a:latin typeface="Times New Roman" pitchFamily="18" charset="0"/>
                        </a:rPr>
                        <a:t>(in tons)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Percent Imported</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Titanium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Nickel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Chromium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Cobalt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Aluminum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Colombium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30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Tantalum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 pounds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5298"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529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413768197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r>
              <a:rPr lang="en-US" altLang="en-US"/>
              <a:t>Defense and the Environment</a:t>
            </a:r>
          </a:p>
        </p:txBody>
      </p:sp>
      <p:sp>
        <p:nvSpPr>
          <p:cNvPr id="56325" name="Rectangle 3"/>
          <p:cNvSpPr>
            <a:spLocks noGrp="1" noChangeArrowheads="1"/>
          </p:cNvSpPr>
          <p:nvPr>
            <p:ph idx="1"/>
          </p:nvPr>
        </p:nvSpPr>
        <p:spPr bwMode="auto">
          <a:xfrm>
            <a:off x="420666" y="1690688"/>
            <a:ext cx="5675334"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debate over critical and strategic minerals also brought up the issue of mining on public lands. </a:t>
            </a:r>
          </a:p>
          <a:p>
            <a:endParaRPr lang="en-US" altLang="en-US" dirty="0"/>
          </a:p>
          <a:p>
            <a:r>
              <a:rPr lang="en-US" altLang="en-US" dirty="0"/>
              <a:t>E.g. Absaroka-</a:t>
            </a:r>
            <a:r>
              <a:rPr lang="en-US" altLang="en-US" dirty="0" err="1"/>
              <a:t>Beartooth</a:t>
            </a:r>
            <a:r>
              <a:rPr lang="en-US" altLang="en-US" dirty="0"/>
              <a:t> Wilderness in Montana </a:t>
            </a:r>
          </a:p>
          <a:p>
            <a:pPr lvl="1"/>
            <a:r>
              <a:rPr lang="en-US" altLang="en-US" dirty="0"/>
              <a:t>Chromium and platinum-palladium reserves</a:t>
            </a:r>
          </a:p>
          <a:p>
            <a:pPr lvl="1"/>
            <a:r>
              <a:rPr lang="en-US" altLang="en-US" dirty="0"/>
              <a:t>70% of domestic reserves of platinum group metals. </a:t>
            </a:r>
          </a:p>
        </p:txBody>
      </p:sp>
      <p:pic>
        <p:nvPicPr>
          <p:cNvPr id="6" name="Picture 4" descr="beartooth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762" y="204788"/>
            <a:ext cx="3094038" cy="4687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beartooths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959" y="3395663"/>
            <a:ext cx="5200650" cy="3314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DeBeers – An example of resource monopoly</a:t>
            </a:r>
            <a:endParaRPr lang="en-US" altLang="en-US" dirty="0"/>
          </a:p>
        </p:txBody>
      </p:sp>
      <p:sp>
        <p:nvSpPr>
          <p:cNvPr id="3686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DeBeers company </a:t>
            </a:r>
            <a:r>
              <a:rPr lang="en-US" altLang="en-US" dirty="0" smtClean="0"/>
              <a:t>was </a:t>
            </a:r>
            <a:r>
              <a:rPr lang="en-US" altLang="en-US" dirty="0"/>
              <a:t>founded in 1888 to establish control over the diamond market</a:t>
            </a:r>
            <a:r>
              <a:rPr lang="en-US" altLang="en-US" dirty="0" smtClean="0"/>
              <a:t>.</a:t>
            </a:r>
            <a:endParaRPr lang="en-US" altLang="en-US" dirty="0"/>
          </a:p>
          <a:p>
            <a:pPr lvl="1"/>
            <a:r>
              <a:rPr lang="en-US" altLang="en-US" dirty="0" smtClean="0"/>
              <a:t>Controlled supply - o</a:t>
            </a:r>
            <a:r>
              <a:rPr lang="en-US" altLang="en-US" dirty="0" smtClean="0"/>
              <a:t>nly released enough stones to </a:t>
            </a:r>
            <a:r>
              <a:rPr lang="en-US" altLang="en-US" dirty="0"/>
              <a:t>meet the demand</a:t>
            </a:r>
            <a:r>
              <a:rPr lang="en-US" altLang="en-US" dirty="0" smtClean="0"/>
              <a:t>.</a:t>
            </a:r>
          </a:p>
          <a:p>
            <a:pPr lvl="1"/>
            <a:endParaRPr lang="en-US" altLang="en-US" dirty="0"/>
          </a:p>
          <a:p>
            <a:r>
              <a:rPr lang="en-US" altLang="en-US" dirty="0" smtClean="0">
                <a:solidFill>
                  <a:srgbClr val="92D050"/>
                </a:solidFill>
              </a:rPr>
              <a:t>The price </a:t>
            </a:r>
            <a:r>
              <a:rPr lang="en-US" altLang="en-US" dirty="0">
                <a:solidFill>
                  <a:srgbClr val="92D050"/>
                </a:solidFill>
              </a:rPr>
              <a:t>of diamonds is </a:t>
            </a:r>
            <a:r>
              <a:rPr lang="en-US" altLang="en-US" dirty="0" smtClean="0">
                <a:solidFill>
                  <a:srgbClr val="92D050"/>
                </a:solidFill>
              </a:rPr>
              <a:t>largely arbitrary</a:t>
            </a:r>
          </a:p>
          <a:p>
            <a:pPr lvl="1"/>
            <a:r>
              <a:rPr lang="en-US" altLang="en-US" dirty="0" smtClean="0"/>
              <a:t>Don’t have the same intrinsic </a:t>
            </a:r>
            <a:r>
              <a:rPr lang="en-US" altLang="en-US" dirty="0"/>
              <a:t>value as other commodities like gold.</a:t>
            </a:r>
          </a:p>
          <a:p>
            <a:pPr>
              <a:buFontTx/>
              <a:buNone/>
            </a:pPr>
            <a:r>
              <a:rPr lang="en-US" dirty="0"/>
              <a:t> </a:t>
            </a:r>
            <a:endParaRPr lang="en-US" dirty="0" smtClean="0"/>
          </a:p>
          <a:p>
            <a:pPr>
              <a:buFontTx/>
              <a:buNone/>
            </a:pPr>
            <a:r>
              <a:rPr lang="en-US" dirty="0" smtClean="0"/>
              <a:t>Until </a:t>
            </a:r>
            <a:r>
              <a:rPr lang="en-US" dirty="0"/>
              <a:t>the start of the 21st century, De Beers effectively had total control over the diamond market as a </a:t>
            </a:r>
            <a:r>
              <a:rPr lang="en-US" dirty="0" smtClean="0"/>
              <a:t>monopoly. Competition has </a:t>
            </a:r>
            <a:r>
              <a:rPr lang="en-US" dirty="0"/>
              <a:t>since dismantled the complete monopoly</a:t>
            </a:r>
            <a:endParaRPr lang="en-US" altLang="en-US" dirty="0"/>
          </a:p>
        </p:txBody>
      </p:sp>
      <p:sp>
        <p:nvSpPr>
          <p:cNvPr id="3686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0528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a:t>Formation of </a:t>
            </a:r>
            <a:r>
              <a:rPr lang="en-US" altLang="en-US" dirty="0" smtClean="0"/>
              <a:t>OPEC - 1960</a:t>
            </a:r>
            <a:endParaRPr lang="en-US" altLang="en-US" dirty="0"/>
          </a:p>
        </p:txBody>
      </p:sp>
      <p:sp>
        <p:nvSpPr>
          <p:cNvPr id="21509" name="Rectangle 3"/>
          <p:cNvSpPr>
            <a:spLocks noGrp="1" noChangeArrowheads="1"/>
          </p:cNvSpPr>
          <p:nvPr>
            <p:ph idx="1"/>
          </p:nvPr>
        </p:nvSpPr>
        <p:spPr bwMode="auto">
          <a:xfrm>
            <a:off x="1981200" y="1587500"/>
            <a:ext cx="8229600" cy="527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smtClean="0"/>
              <a:t>Leading up to 1960, Multinational Oil Companies were slashing their posted prices for Venezuelan and Middle Eastern crude oil</a:t>
            </a:r>
          </a:p>
          <a:p>
            <a:pPr>
              <a:lnSpc>
                <a:spcPct val="90000"/>
              </a:lnSpc>
            </a:pPr>
            <a:r>
              <a:rPr lang="en-US" altLang="en-US" dirty="0" smtClean="0"/>
              <a:t>These affected countries formed OPEC to secure the best price available for their oil from the major oil corporations </a:t>
            </a:r>
          </a:p>
          <a:p>
            <a:pPr>
              <a:lnSpc>
                <a:spcPct val="90000"/>
              </a:lnSpc>
            </a:pPr>
            <a:endParaRPr lang="en-US" altLang="en-US" dirty="0"/>
          </a:p>
          <a:p>
            <a:r>
              <a:rPr lang="en-US" altLang="en-US" dirty="0" smtClean="0"/>
              <a:t>Goals: </a:t>
            </a:r>
          </a:p>
          <a:p>
            <a:pPr marL="457200" lvl="1" indent="0">
              <a:buNone/>
            </a:pPr>
            <a:r>
              <a:rPr lang="en-US" altLang="en-US" dirty="0" smtClean="0"/>
              <a:t>1) get a </a:t>
            </a:r>
            <a:r>
              <a:rPr lang="en-US" altLang="en-US" dirty="0"/>
              <a:t>larger share of the revenues produced by Western oil companies </a:t>
            </a:r>
            <a:endParaRPr lang="en-US" altLang="en-US" dirty="0" smtClean="0"/>
          </a:p>
          <a:p>
            <a:pPr marL="457200" lvl="1" indent="0">
              <a:buNone/>
            </a:pPr>
            <a:r>
              <a:rPr lang="en-US" altLang="en-US" dirty="0" smtClean="0"/>
              <a:t>2) get greater </a:t>
            </a:r>
            <a:r>
              <a:rPr lang="en-US" altLang="en-US" dirty="0"/>
              <a:t>control </a:t>
            </a:r>
            <a:r>
              <a:rPr lang="en-US" altLang="en-US" dirty="0" smtClean="0"/>
              <a:t>over production levels</a:t>
            </a:r>
            <a:endParaRPr lang="en-US" altLang="en-US" dirty="0"/>
          </a:p>
        </p:txBody>
      </p:sp>
      <p:sp>
        <p:nvSpPr>
          <p:cNvPr id="2150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23901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8"/>
          <p:cNvSpPr>
            <a:spLocks noGrp="1" noChangeArrowheads="1"/>
          </p:cNvSpPr>
          <p:nvPr>
            <p:ph type="title"/>
          </p:nvPr>
        </p:nvSpPr>
        <p:spPr>
          <a:xfrm>
            <a:off x="684212" y="0"/>
            <a:ext cx="11090445" cy="1325563"/>
          </a:xfrm>
        </p:spPr>
        <p:txBody>
          <a:bodyPr/>
          <a:lstStyle/>
          <a:p>
            <a:r>
              <a:rPr lang="en-US" altLang="en-US" dirty="0" smtClean="0"/>
              <a:t>The power of a successful marketing campaign…</a:t>
            </a:r>
            <a:endParaRPr lang="en-US" altLang="en-US" dirty="0"/>
          </a:p>
        </p:txBody>
      </p:sp>
      <p:pic>
        <p:nvPicPr>
          <p:cNvPr id="37893" name="Picture 4" descr="advert195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162175" y="1087438"/>
            <a:ext cx="3779838" cy="497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new"/>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30964" y="1150939"/>
            <a:ext cx="3806825"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789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66478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dirty="0" smtClean="0"/>
              <a:t>Kept expenses low</a:t>
            </a:r>
            <a:endParaRPr lang="en-US" altLang="en-US" dirty="0"/>
          </a:p>
        </p:txBody>
      </p:sp>
      <p:sp>
        <p:nvSpPr>
          <p:cNvPr id="38917" name="Rectangle 3"/>
          <p:cNvSpPr>
            <a:spLocks noGrp="1" noChangeArrowheads="1"/>
          </p:cNvSpPr>
          <p:nvPr>
            <p:ph idx="1"/>
          </p:nvPr>
        </p:nvSpPr>
        <p:spPr bwMode="auto">
          <a:xfrm>
            <a:off x="838200" y="169068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dirty="0" smtClean="0"/>
              <a:t>Exploitative </a:t>
            </a:r>
            <a:r>
              <a:rPr lang="en-US" altLang="en-US" sz="3200" dirty="0"/>
              <a:t>labor </a:t>
            </a:r>
            <a:r>
              <a:rPr lang="en-US" altLang="en-US" sz="3200" dirty="0" smtClean="0"/>
              <a:t>policies</a:t>
            </a:r>
          </a:p>
          <a:p>
            <a:pPr lvl="2"/>
            <a:r>
              <a:rPr lang="en-US" altLang="en-US" sz="2800" dirty="0" smtClean="0"/>
              <a:t>Strict worker control</a:t>
            </a:r>
          </a:p>
          <a:p>
            <a:pPr lvl="2"/>
            <a:r>
              <a:rPr lang="en-US" altLang="en-US" sz="2800" dirty="0" smtClean="0"/>
              <a:t>Migrant workers on limited contracts</a:t>
            </a:r>
          </a:p>
          <a:p>
            <a:pPr lvl="2"/>
            <a:r>
              <a:rPr lang="en-US" altLang="en-US" sz="2800" dirty="0" smtClean="0"/>
              <a:t>Poor working conditions</a:t>
            </a:r>
            <a:endParaRPr lang="en-US" altLang="en-US" sz="2800" dirty="0"/>
          </a:p>
        </p:txBody>
      </p:sp>
      <p:sp>
        <p:nvSpPr>
          <p:cNvPr id="38915" name="Footer Placeholder 4"/>
          <p:cNvSpPr>
            <a:spLocks noGrp="1"/>
          </p:cNvSpPr>
          <p:nvPr>
            <p:ph type="ftr" sz="quarter" idx="11"/>
          </p:nvPr>
        </p:nvSpPr>
        <p:spPr>
          <a:xfrm>
            <a:off x="393895" y="5206099"/>
            <a:ext cx="2352480" cy="8678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pPr algn="r"/>
            <a:r>
              <a:rPr lang="en-US" altLang="en-US" sz="2000" dirty="0" smtClean="0"/>
              <a:t>DeBeers Miner’s Housing</a:t>
            </a:r>
            <a:endParaRPr lang="en-US" altLang="en-US" sz="2000" dirty="0"/>
          </a:p>
        </p:txBody>
      </p:sp>
      <p:pic>
        <p:nvPicPr>
          <p:cNvPr id="6" name="Picture 4" descr="township"/>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0782" y="645361"/>
            <a:ext cx="3313018" cy="28336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koffiehousing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442" y="3957749"/>
            <a:ext cx="4392316" cy="24675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kidsd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6825" y="3738562"/>
            <a:ext cx="3736975" cy="280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50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 name="Rectangle 1"/>
          <p:cNvSpPr/>
          <p:nvPr/>
        </p:nvSpPr>
        <p:spPr>
          <a:xfrm>
            <a:off x="457422" y="1375786"/>
            <a:ext cx="4742212" cy="3970318"/>
          </a:xfrm>
          <a:prstGeom prst="rect">
            <a:avLst/>
          </a:prstGeom>
        </p:spPr>
        <p:txBody>
          <a:bodyPr wrap="square">
            <a:spAutoFit/>
          </a:bodyPr>
          <a:lstStyle/>
          <a:p>
            <a:pPr>
              <a:lnSpc>
                <a:spcPct val="90000"/>
              </a:lnSpc>
            </a:pPr>
            <a:r>
              <a:rPr lang="en-US" altLang="en-US" sz="2800" dirty="0" smtClean="0"/>
              <a:t>By the early 1970’s, member countries accounted for &gt;50% of worldwide oil production.</a:t>
            </a:r>
          </a:p>
          <a:p>
            <a:pPr>
              <a:lnSpc>
                <a:spcPct val="90000"/>
              </a:lnSpc>
            </a:pPr>
            <a:endParaRPr lang="en-US" altLang="en-US" sz="2800" dirty="0" smtClean="0"/>
          </a:p>
          <a:p>
            <a:pPr>
              <a:lnSpc>
                <a:spcPct val="90000"/>
              </a:lnSpc>
            </a:pPr>
            <a:endParaRPr lang="en-US" altLang="en-US" sz="2800" dirty="0"/>
          </a:p>
          <a:p>
            <a:pPr>
              <a:lnSpc>
                <a:spcPct val="90000"/>
              </a:lnSpc>
            </a:pPr>
            <a:r>
              <a:rPr lang="en-US" altLang="en-US" sz="2800" dirty="0" smtClean="0"/>
              <a:t>Today, OPEC consists of 15 nations, accounting for ~44% of oil production and ~82% of proven reserves</a:t>
            </a:r>
          </a:p>
          <a:p>
            <a:pPr>
              <a:lnSpc>
                <a:spcPct val="90000"/>
              </a:lnSpc>
            </a:pPr>
            <a:endParaRPr lang="en-US" altLang="en-US" sz="2800" dirty="0"/>
          </a:p>
        </p:txBody>
      </p:sp>
      <p:pic>
        <p:nvPicPr>
          <p:cNvPr id="1026" name="Picture 2" descr="Image result for opec member count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403" y="1375786"/>
            <a:ext cx="6631423" cy="386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92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r>
              <a:rPr lang="en-US" altLang="en-US" sz="4000" b="0" dirty="0"/>
              <a:t>The Yom Kippur </a:t>
            </a:r>
            <a:r>
              <a:rPr lang="en-US" altLang="en-US" sz="4000" b="0" dirty="0" smtClean="0"/>
              <a:t>War and the 1973 Oil Embargo</a:t>
            </a:r>
            <a:endParaRPr lang="en-US" altLang="en-US" sz="4000" b="0" dirty="0"/>
          </a:p>
        </p:txBody>
      </p:sp>
      <p:sp>
        <p:nvSpPr>
          <p:cNvPr id="24581" name="Rectangle 3"/>
          <p:cNvSpPr>
            <a:spLocks noGrp="1" noChangeArrowheads="1"/>
          </p:cNvSpPr>
          <p:nvPr>
            <p:ph idx="1"/>
          </p:nvPr>
        </p:nvSpPr>
        <p:spPr bwMode="auto">
          <a:xfrm>
            <a:off x="1838325" y="1690688"/>
            <a:ext cx="8229600" cy="532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Global and OPEC responses to the persistent Arab-Israeli </a:t>
            </a:r>
            <a:r>
              <a:rPr lang="en-US" altLang="en-US" dirty="0"/>
              <a:t>conflict </a:t>
            </a:r>
            <a:r>
              <a:rPr lang="en-US" altLang="en-US" dirty="0" smtClean="0"/>
              <a:t>transformed </a:t>
            </a:r>
            <a:r>
              <a:rPr lang="en-US" altLang="en-US" dirty="0"/>
              <a:t>OPEC from a mere cartel into a formidable political force. </a:t>
            </a:r>
            <a:endParaRPr lang="en-US" altLang="en-US" dirty="0" smtClean="0"/>
          </a:p>
          <a:p>
            <a:r>
              <a:rPr lang="en-US" altLang="en-US" dirty="0" smtClean="0"/>
              <a:t>Several western countries, including the US supported Israel in the Yom Kippur War</a:t>
            </a:r>
          </a:p>
          <a:p>
            <a:endParaRPr lang="en-US" altLang="en-US" dirty="0"/>
          </a:p>
          <a:p>
            <a:pPr marL="0" indent="0">
              <a:buNone/>
            </a:pPr>
            <a:r>
              <a:rPr lang="en-US" altLang="en-US" dirty="0" smtClean="0">
                <a:solidFill>
                  <a:schemeClr val="accent2"/>
                </a:solidFill>
                <a:sym typeface="Wingdings" panose="05000000000000000000" pitchFamily="2" charset="2"/>
              </a:rPr>
              <a:t> OAPEC (subgroup of OPEC of specifically Arab majority nations) enacted significant production cuts and an oil embargo against these Israel-friendly nations</a:t>
            </a:r>
            <a:endParaRPr lang="en-US" altLang="en-US" dirty="0">
              <a:solidFill>
                <a:schemeClr val="accent2"/>
              </a:solidFill>
            </a:endParaRPr>
          </a:p>
          <a:p>
            <a:endParaRPr lang="en-US" altLang="en-US" dirty="0"/>
          </a:p>
        </p:txBody>
      </p:sp>
      <p:sp>
        <p:nvSpPr>
          <p:cNvPr id="2457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29449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a:t>The </a:t>
            </a:r>
            <a:r>
              <a:rPr lang="en-US" altLang="en-US" dirty="0" smtClean="0"/>
              <a:t>Shah of Iran </a:t>
            </a:r>
            <a:r>
              <a:rPr lang="en-US" altLang="en-US" dirty="0"/>
              <a:t>speaks..</a:t>
            </a:r>
          </a:p>
        </p:txBody>
      </p:sp>
      <p:sp>
        <p:nvSpPr>
          <p:cNvPr id="27653" name="Rectangle 3"/>
          <p:cNvSpPr>
            <a:spLocks noGrp="1" noChangeArrowheads="1"/>
          </p:cNvSpPr>
          <p:nvPr>
            <p:ph idx="1"/>
          </p:nvPr>
        </p:nvSpPr>
        <p:spPr bwMode="auto">
          <a:xfrm>
            <a:off x="838200" y="1839912"/>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dirty="0" smtClean="0"/>
              <a:t>“The </a:t>
            </a:r>
            <a:r>
              <a:rPr lang="en-US" altLang="en-US" dirty="0"/>
              <a:t>world price of oil is going to rise," the Shah told the </a:t>
            </a:r>
            <a:r>
              <a:rPr lang="en-US" altLang="en-US" i="1" dirty="0"/>
              <a:t>New York Times</a:t>
            </a:r>
            <a:r>
              <a:rPr lang="en-US" altLang="en-US" dirty="0"/>
              <a:t> in 1973. You [Western nations] have increased the price of wheat you sell us by 300 percent.  You buy our crude oil and sell it back to us, redefined as petrochemicals, at a hundred times the price you've paid to us...; It's only fair that, from now on, you should pay more for oil. </a:t>
            </a:r>
          </a:p>
          <a:p>
            <a:endParaRPr lang="en-US" altLang="en-US" dirty="0"/>
          </a:p>
        </p:txBody>
      </p:sp>
      <p:sp>
        <p:nvSpPr>
          <p:cNvPr id="2765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98557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Results?</a:t>
            </a:r>
            <a:endParaRPr lang="en-US" altLang="en-US" dirty="0"/>
          </a:p>
        </p:txBody>
      </p:sp>
      <p:sp>
        <p:nvSpPr>
          <p:cNvPr id="28677" name="Rectangle 3"/>
          <p:cNvSpPr>
            <a:spLocks noGrp="1" noChangeArrowheads="1"/>
          </p:cNvSpPr>
          <p:nvPr>
            <p:ph idx="1"/>
          </p:nvPr>
        </p:nvSpPr>
        <p:spPr bwMode="auto">
          <a:xfrm>
            <a:off x="3709987" y="1690688"/>
            <a:ext cx="8229600" cy="570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Embargo lasted 5 months October </a:t>
            </a:r>
            <a:r>
              <a:rPr lang="en-US" altLang="en-US" dirty="0"/>
              <a:t>17, 1973, and ending on March 18, 1974</a:t>
            </a:r>
            <a:r>
              <a:rPr lang="en-US" altLang="en-US" dirty="0" smtClean="0"/>
              <a:t>.</a:t>
            </a:r>
          </a:p>
          <a:p>
            <a:pPr lvl="1"/>
            <a:r>
              <a:rPr lang="en-US" altLang="en-US" dirty="0" smtClean="0"/>
              <a:t>400% Rise in OPEC revenues</a:t>
            </a:r>
          </a:p>
          <a:p>
            <a:pPr lvl="1"/>
            <a:r>
              <a:rPr lang="en-US" altLang="en-US" dirty="0" smtClean="0"/>
              <a:t>Energy rationing and panic</a:t>
            </a:r>
          </a:p>
          <a:p>
            <a:pPr lvl="2"/>
            <a:r>
              <a:rPr lang="en-US" altLang="en-US" dirty="0" smtClean="0"/>
              <a:t>For a time, UK imposed an emergency 3-day workweek</a:t>
            </a:r>
          </a:p>
          <a:p>
            <a:pPr lvl="2"/>
            <a:r>
              <a:rPr lang="en-US" altLang="en-US" dirty="0" smtClean="0"/>
              <a:t>7 European countries banned non-essential Sunday driving</a:t>
            </a:r>
          </a:p>
          <a:p>
            <a:pPr lvl="2"/>
            <a:r>
              <a:rPr lang="en-US" altLang="en-US" dirty="0" smtClean="0"/>
              <a:t>US gas stations closed on Sundays and restricted days gas could be purchased</a:t>
            </a:r>
          </a:p>
          <a:p>
            <a:pPr lvl="1"/>
            <a:r>
              <a:rPr lang="en-US" altLang="en-US" dirty="0" smtClean="0"/>
              <a:t>Global economic recession</a:t>
            </a:r>
          </a:p>
          <a:p>
            <a:pPr lvl="1"/>
            <a:r>
              <a:rPr lang="en-US" altLang="en-US" dirty="0" smtClean="0"/>
              <a:t>Unemployment increased</a:t>
            </a:r>
          </a:p>
          <a:p>
            <a:pPr lvl="1"/>
            <a:r>
              <a:rPr lang="en-US" altLang="en-US" dirty="0" smtClean="0"/>
              <a:t>Inflation surged</a:t>
            </a:r>
          </a:p>
        </p:txBody>
      </p:sp>
      <p:sp>
        <p:nvSpPr>
          <p:cNvPr id="2867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86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1026" name="Picture 2" descr="refer to ca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9" y="1419449"/>
            <a:ext cx="3624968" cy="24663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Image:Energy crisis - oild sold o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9" y="4012365"/>
            <a:ext cx="3624968" cy="223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35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of western world?</a:t>
            </a:r>
            <a:endParaRPr lang="en-US" dirty="0"/>
          </a:p>
        </p:txBody>
      </p:sp>
      <p:sp>
        <p:nvSpPr>
          <p:cNvPr id="3" name="Content Placeholder 2"/>
          <p:cNvSpPr>
            <a:spLocks noGrp="1"/>
          </p:cNvSpPr>
          <p:nvPr>
            <p:ph idx="1"/>
          </p:nvPr>
        </p:nvSpPr>
        <p:spPr/>
        <p:txBody>
          <a:bodyPr/>
          <a:lstStyle/>
          <a:p>
            <a:r>
              <a:rPr lang="en-US" dirty="0" smtClean="0"/>
              <a:t>Effect on US and other nations was lasting</a:t>
            </a:r>
          </a:p>
          <a:p>
            <a:pPr lvl="1"/>
            <a:r>
              <a:rPr lang="en-US" dirty="0" smtClean="0"/>
              <a:t>International Energy Agency</a:t>
            </a:r>
          </a:p>
          <a:p>
            <a:pPr lvl="1"/>
            <a:r>
              <a:rPr lang="en-US" dirty="0" smtClean="0"/>
              <a:t>National emergency stockpiles to withstand future supply disruptions</a:t>
            </a:r>
          </a:p>
          <a:p>
            <a:pPr lvl="1"/>
            <a:r>
              <a:rPr lang="en-US" dirty="0" smtClean="0"/>
              <a:t>Oil conservation efforts</a:t>
            </a:r>
          </a:p>
          <a:p>
            <a:pPr lvl="2"/>
            <a:r>
              <a:rPr lang="en-US" dirty="0" smtClean="0"/>
              <a:t>Lower speed limits</a:t>
            </a:r>
          </a:p>
          <a:p>
            <a:pPr lvl="2"/>
            <a:r>
              <a:rPr lang="en-US" dirty="0" smtClean="0"/>
              <a:t>More energy efficient cars and appliances</a:t>
            </a:r>
          </a:p>
          <a:p>
            <a:pPr lvl="2"/>
            <a:r>
              <a:rPr lang="en-US" dirty="0" smtClean="0"/>
              <a:t>Better insulation</a:t>
            </a:r>
          </a:p>
          <a:p>
            <a:pPr lvl="2"/>
            <a:r>
              <a:rPr lang="en-US" dirty="0" smtClean="0"/>
              <a:t>Mass transit improvements</a:t>
            </a:r>
          </a:p>
          <a:p>
            <a:pPr lvl="2"/>
            <a:r>
              <a:rPr lang="en-US" dirty="0" smtClean="0"/>
              <a:t>Greater emphasis on other energies (coal, natural gas, ethanol, nuclear, alternatives)</a:t>
            </a:r>
          </a:p>
        </p:txBody>
      </p:sp>
    </p:spTree>
    <p:extLst>
      <p:ext uri="{BB962C8B-B14F-4D97-AF65-F5344CB8AC3E}">
        <p14:creationId xmlns:p14="http://schemas.microsoft.com/office/powerpoint/2010/main" val="9756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2050" name="Picture 2" descr="Image result for historical oil prices by mon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18" y="0"/>
            <a:ext cx="10517666" cy="691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3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838200" y="212725"/>
            <a:ext cx="10515600" cy="1325563"/>
          </a:xfrm>
        </p:spPr>
        <p:txBody>
          <a:bodyPr>
            <a:normAutofit/>
          </a:bodyPr>
          <a:lstStyle/>
          <a:p>
            <a:r>
              <a:rPr lang="en-US" altLang="en-US" sz="3600" dirty="0"/>
              <a:t>Line at a gas station, June 15, </a:t>
            </a:r>
            <a:r>
              <a:rPr lang="en-US" altLang="en-US" sz="3600" dirty="0" smtClean="0"/>
              <a:t>1979</a:t>
            </a:r>
            <a:r>
              <a:rPr lang="en-US" altLang="en-US" sz="3600" dirty="0"/>
              <a:t/>
            </a:r>
            <a:br>
              <a:rPr lang="en-US" altLang="en-US" sz="3600" dirty="0"/>
            </a:br>
            <a:r>
              <a:rPr lang="en-US" altLang="en-US" sz="3600" dirty="0" smtClean="0"/>
              <a:t>Price increase during Iran Revolution</a:t>
            </a:r>
            <a:endParaRPr lang="en-US" altLang="en-US" sz="3600" dirty="0"/>
          </a:p>
        </p:txBody>
      </p:sp>
      <p:sp>
        <p:nvSpPr>
          <p:cNvPr id="3072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30725" name="Picture 5" descr="Image:Line at a gas station, June 15, 1979.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38288"/>
            <a:ext cx="76200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779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893</Words>
  <Application>Microsoft Office PowerPoint</Application>
  <PresentationFormat>Widescreen</PresentationFormat>
  <Paragraphs>132</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Resource Cartels</vt:lpstr>
      <vt:lpstr>Formation of OPEC - 1960</vt:lpstr>
      <vt:lpstr>PowerPoint Presentation</vt:lpstr>
      <vt:lpstr>The Yom Kippur War and the 1973 Oil Embargo</vt:lpstr>
      <vt:lpstr>The Shah of Iran speaks..</vt:lpstr>
      <vt:lpstr>Results?</vt:lpstr>
      <vt:lpstr>Response of western world?</vt:lpstr>
      <vt:lpstr>PowerPoint Presentation</vt:lpstr>
      <vt:lpstr>Line at a gas station, June 15, 1979 Price increase during Iran Revolution</vt:lpstr>
      <vt:lpstr>Success of OPEC</vt:lpstr>
      <vt:lpstr>Strategic Reserves</vt:lpstr>
      <vt:lpstr>PowerPoint Presentation</vt:lpstr>
      <vt:lpstr>Strategic Petroleum Reserve</vt:lpstr>
      <vt:lpstr>Salt Storage</vt:lpstr>
      <vt:lpstr>How long would it last if our supplies of oil were cut off?</vt:lpstr>
      <vt:lpstr>Minerals Strategic Reserves - US Defense Needs</vt:lpstr>
      <vt:lpstr>Amount of Strategic Minerals Used in One Jet-Fighter Engine</vt:lpstr>
      <vt:lpstr>Defense and the Environment</vt:lpstr>
      <vt:lpstr>DeBeers – An example of resource monopoly</vt:lpstr>
      <vt:lpstr>The power of a successful marketing campaign…</vt:lpstr>
      <vt:lpstr>Kept expenses 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Cartels</dc:title>
  <dc:creator>Mary Katherine Fidler</dc:creator>
  <cp:lastModifiedBy>Mary Katherine Fidler</cp:lastModifiedBy>
  <cp:revision>9</cp:revision>
  <dcterms:created xsi:type="dcterms:W3CDTF">2018-10-01T13:30:48Z</dcterms:created>
  <dcterms:modified xsi:type="dcterms:W3CDTF">2018-10-01T14:49:14Z</dcterms:modified>
</cp:coreProperties>
</file>