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67" r:id="rId4"/>
    <p:sldId id="265" r:id="rId5"/>
    <p:sldId id="258" r:id="rId6"/>
    <p:sldId id="259" r:id="rId7"/>
    <p:sldId id="261" r:id="rId8"/>
    <p:sldId id="260" r:id="rId9"/>
    <p:sldId id="262" r:id="rId10"/>
    <p:sldId id="263" r:id="rId11"/>
    <p:sldId id="264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43"/>
  </p:normalViewPr>
  <p:slideViewPr>
    <p:cSldViewPr snapToGrid="0" snapToObjects="1">
      <p:cViewPr>
        <p:scale>
          <a:sx n="87" d="100"/>
          <a:sy n="87" d="100"/>
        </p:scale>
        <p:origin x="1824" y="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37178B-5783-6746-AF54-1DA05706E66C}" type="datetimeFigureOut">
              <a:rPr lang="en-US" smtClean="0"/>
              <a:t>1/20/17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4AD160-5F98-5E49-B9EF-8658491DC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885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AD160-5F98-5E49-B9EF-8658491DC13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231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AD160-5F98-5E49-B9EF-8658491DC13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752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over-TextureForeGroun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796303"/>
            <a:ext cx="7086600" cy="1847850"/>
          </a:xfrm>
        </p:spPr>
        <p:txBody>
          <a:bodyPr vert="horz" lIns="91440" tIns="45720" rIns="91440" bIns="45720" rtlCol="0" anchor="b" anchorCtr="0">
            <a:noAutofit/>
            <a:scene3d>
              <a:camera prst="orthographicFront"/>
              <a:lightRig rig="threePt" dir="t">
                <a:rot lat="0" lon="0" rev="10800000"/>
              </a:lightRig>
            </a:scene3d>
            <a:sp3d extrusionH="25400">
              <a:bevelT w="12700" h="12700" prst="relaxedInset"/>
              <a:bevelB w="12700" h="12700" prst="relaxedInset"/>
            </a:sp3d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kern="12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25400" dist="19050" dir="4200000" algn="ctr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66565"/>
            <a:ext cx="7086600" cy="1752600"/>
          </a:xfrm>
        </p:spPr>
        <p:txBody>
          <a:bodyPr vert="horz" lIns="91440" tIns="45720" rIns="91440" bIns="45720" rtlCol="0" anchor="t" anchorCtr="0">
            <a:noAutofit/>
            <a:scene3d>
              <a:camera prst="orthographicFront"/>
              <a:lightRig rig="threePt" dir="t">
                <a:rot lat="0" lon="0" rev="10800000"/>
              </a:lightRig>
            </a:scene3d>
            <a:sp3d extrusionH="25400">
              <a:bevelT w="12700" h="12700" prst="relaxedInset"/>
              <a:bevelB w="12700" h="12700" prst="relaxedInset"/>
            </a:sp3d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000" b="0" kern="12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25400" dist="19050" dir="4200000" algn="ctr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88423" y="6221506"/>
            <a:ext cx="2743200" cy="365125"/>
          </a:xfrm>
        </p:spPr>
        <p:txBody>
          <a:bodyPr/>
          <a:lstStyle/>
          <a:p>
            <a:fld id="{E90C4CEC-16D5-4229-B4DE-FDE9B679D7E2}" type="datetimeFigureOut">
              <a:rPr lang="en-US" smtClean="0"/>
              <a:t>1/20/17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95400" y="6221506"/>
            <a:ext cx="2743200" cy="36512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nterior-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9025" y="3765177"/>
            <a:ext cx="7272338" cy="1098176"/>
          </a:xfr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78013" y="777240"/>
            <a:ext cx="4294363" cy="2866913"/>
          </a:xfrm>
          <a:ln w="76200" cmpd="dbl">
            <a:solidFill>
              <a:schemeClr val="tx1"/>
            </a:solidFill>
            <a:miter lim="800000"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9025" y="4867836"/>
            <a:ext cx="7272338" cy="126402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000"/>
              </a:spcBef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C4CEC-16D5-4229-B4DE-FDE9B679D7E2}" type="datetimeFigureOut">
              <a:rPr lang="en-US" smtClean="0"/>
              <a:t>1/20/17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AE4E6-4D12-4A48-9B6B-6FA0B79BEE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nterior-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C4CEC-16D5-4229-B4DE-FDE9B679D7E2}" type="datetimeFigureOut">
              <a:rPr lang="en-US" smtClean="0"/>
              <a:t>1/20/17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AE4E6-4D12-4A48-9B6B-6FA0B79BEE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nterior-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6588" y="609600"/>
            <a:ext cx="1524000" cy="5516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89024" y="609600"/>
            <a:ext cx="5921376" cy="55165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C4CEC-16D5-4229-B4DE-FDE9B679D7E2}" type="datetimeFigureOut">
              <a:rPr lang="en-US" smtClean="0"/>
              <a:t>1/20/17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AE4E6-4D12-4A48-9B6B-6FA0B79BEE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nterior-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C4CEC-16D5-4229-B4DE-FDE9B679D7E2}" type="datetimeFigureOut">
              <a:rPr lang="en-US" smtClean="0"/>
              <a:t>1/20/17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AE4E6-4D12-4A48-9B6B-6FA0B79BEE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nterior-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792224"/>
            <a:ext cx="7086600" cy="1847088"/>
          </a:xfrm>
        </p:spPr>
        <p:txBody>
          <a:bodyPr vert="horz" lIns="91440" tIns="45720" rIns="91440" bIns="45720" rtlCol="0" anchor="b" anchorCtr="0">
            <a:noAutofit/>
            <a:scene3d>
              <a:camera prst="orthographicFront"/>
              <a:lightRig rig="threePt" dir="t">
                <a:rot lat="0" lon="0" rev="10800000"/>
              </a:lightRig>
            </a:scene3d>
            <a:sp3d extrusionH="25400">
              <a:bevelT w="12700" h="12700" prst="relaxedInset"/>
              <a:bevelB w="12700" h="12700" prst="relaxedInset"/>
            </a:sp3d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b="1" kern="12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25400" dist="19050" dir="4200000" algn="ctr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3666744"/>
            <a:ext cx="7086600" cy="1755648"/>
          </a:xfrm>
        </p:spPr>
        <p:txBody>
          <a:bodyPr vert="horz" lIns="91440" tIns="45720" rIns="91440" bIns="45720" rtlCol="0" anchor="t" anchorCtr="0">
            <a:noAutofit/>
            <a:scene3d>
              <a:camera prst="orthographicFront"/>
              <a:lightRig rig="threePt" dir="t">
                <a:rot lat="0" lon="0" rev="10800000"/>
              </a:lightRig>
            </a:scene3d>
            <a:sp3d extrusionH="25400">
              <a:bevelT w="12700" h="12700" prst="relaxedInset"/>
              <a:bevelB w="12700" h="12700" prst="relaxedInset"/>
            </a:sp3d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defRPr sz="2000" b="0" kern="12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25400" dist="19050" dir="4200000" algn="ctr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C4CEC-16D5-4229-B4DE-FDE9B679D7E2}" type="datetimeFigureOut">
              <a:rPr lang="en-US" smtClean="0"/>
              <a:t>1/20/17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AE4E6-4D12-4A48-9B6B-6FA0B79BEE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nterior-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9024" y="274637"/>
            <a:ext cx="7272339" cy="133900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9023" y="1816100"/>
            <a:ext cx="3429000" cy="43100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32363" y="1816100"/>
            <a:ext cx="3429000" cy="43100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C4CEC-16D5-4229-B4DE-FDE9B679D7E2}" type="datetimeFigureOut">
              <a:rPr lang="en-US" smtClean="0"/>
              <a:t>1/20/17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AE4E6-4D12-4A48-9B6B-6FA0B79BEE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Interior-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9024" y="274637"/>
            <a:ext cx="7272339" cy="1339009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9024" y="1688679"/>
            <a:ext cx="3429000" cy="827088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9024" y="2590800"/>
            <a:ext cx="3429000" cy="35353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32363" y="1688679"/>
            <a:ext cx="3429000" cy="827088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32363" y="2590800"/>
            <a:ext cx="3429000" cy="35353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C4CEC-16D5-4229-B4DE-FDE9B679D7E2}" type="datetimeFigureOut">
              <a:rPr lang="en-US" smtClean="0"/>
              <a:t>1/20/17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AE4E6-4D12-4A48-9B6B-6FA0B79BEE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Interior-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C4CEC-16D5-4229-B4DE-FDE9B679D7E2}" type="datetimeFigureOut">
              <a:rPr lang="en-US" smtClean="0"/>
              <a:t>1/20/17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AE4E6-4D12-4A48-9B6B-6FA0B79BEE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nterior-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C4CEC-16D5-4229-B4DE-FDE9B679D7E2}" type="datetimeFigureOut">
              <a:rPr lang="en-US" smtClean="0"/>
              <a:t>1/20/17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AE4E6-4D12-4A48-9B6B-6FA0B79BEE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nterior-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729" y="381000"/>
            <a:ext cx="3429000" cy="1649506"/>
          </a:xfrm>
        </p:spPr>
        <p:txBody>
          <a:bodyPr anchor="b"/>
          <a:lstStyle>
            <a:lvl1pPr algn="ctr">
              <a:lnSpc>
                <a:spcPct val="100000"/>
              </a:lnSpc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30588" y="381000"/>
            <a:ext cx="3429000" cy="57451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4729" y="2057401"/>
            <a:ext cx="3429000" cy="36576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C4CEC-16D5-4229-B4DE-FDE9B679D7E2}" type="datetimeFigureOut">
              <a:rPr lang="en-US" smtClean="0"/>
              <a:t>1/20/17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AE4E6-4D12-4A48-9B6B-6FA0B79BEE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nterior-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2363" y="739588"/>
            <a:ext cx="3429000" cy="1290380"/>
          </a:xfr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88136" y="779929"/>
            <a:ext cx="3429000" cy="4935071"/>
          </a:xfrm>
          <a:ln w="76200" cmpd="dbl">
            <a:solidFill>
              <a:schemeClr val="tx1"/>
            </a:solidFill>
            <a:miter lim="800000"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32363" y="2057400"/>
            <a:ext cx="3429000" cy="3657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600"/>
              </a:spcBef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000"/>
              </a:spcBef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C4CEC-16D5-4229-B4DE-FDE9B679D7E2}" type="datetimeFigureOut">
              <a:rPr lang="en-US" smtClean="0"/>
              <a:t>1/20/17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AE4E6-4D12-4A48-9B6B-6FA0B79BEE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9024" y="274637"/>
            <a:ext cx="7272339" cy="13390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9024" y="1801906"/>
            <a:ext cx="7272339" cy="4324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02187" y="6356350"/>
            <a:ext cx="24294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90C4CEC-16D5-4229-B4DE-FDE9B679D7E2}" type="datetimeFigureOut">
              <a:rPr lang="en-US" smtClean="0"/>
              <a:t>1/20/17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420393" y="6356350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BAE4E6-4D12-4A48-9B6B-6FA0B79BEE9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lnSpc>
          <a:spcPts val="5200"/>
        </a:lnSpc>
        <a:spcBef>
          <a:spcPct val="0"/>
        </a:spcBef>
        <a:buNone/>
        <a:defRPr sz="4800" b="1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82575" indent="-282575" algn="l" defTabSz="914400" rtl="0" eaLnBrk="1" latinLnBrk="0" hangingPunct="1">
        <a:spcBef>
          <a:spcPts val="2000"/>
        </a:spcBef>
        <a:buFont typeface="Wingdings" pitchFamily="2" charset="2"/>
        <a:buChar char="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77850" indent="-295275" algn="l" defTabSz="914400" rtl="0" eaLnBrk="1" latinLnBrk="0" hangingPunct="1">
        <a:spcBef>
          <a:spcPts val="600"/>
        </a:spcBef>
        <a:buFont typeface="Wingdings" pitchFamily="2" charset="2"/>
        <a:buChar char="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60425" indent="-282575" algn="l" defTabSz="914400" rtl="0" eaLnBrk="1" latinLnBrk="0" hangingPunct="1">
        <a:spcBef>
          <a:spcPts val="600"/>
        </a:spcBef>
        <a:buFont typeface="Wingdings" pitchFamily="2" charset="2"/>
        <a:buChar char="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143000" indent="-282575" algn="l" defTabSz="914400" rtl="0" eaLnBrk="1" latinLnBrk="0" hangingPunct="1">
        <a:spcBef>
          <a:spcPts val="600"/>
        </a:spcBef>
        <a:buFont typeface="Wingdings" pitchFamily="2" charset="2"/>
        <a:buChar char="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425575" indent="-282575" algn="l" defTabSz="914400" rtl="0" eaLnBrk="1" latinLnBrk="0" hangingPunct="1">
        <a:spcBef>
          <a:spcPts val="600"/>
        </a:spcBef>
        <a:buFont typeface="Wingdings" pitchFamily="2" charset="2"/>
        <a:buChar char="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711325" indent="-288925" algn="l" defTabSz="914400" rtl="0" eaLnBrk="1" latinLnBrk="0" hangingPunct="1">
        <a:spcBef>
          <a:spcPct val="20000"/>
        </a:spcBef>
        <a:buFont typeface="Wingdings" pitchFamily="2" charset="2"/>
        <a:buChar char="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00250" indent="-288925" algn="l" defTabSz="914400" rtl="0" eaLnBrk="1" latinLnBrk="0" hangingPunct="1">
        <a:spcBef>
          <a:spcPct val="20000"/>
        </a:spcBef>
        <a:buFont typeface="Wingdings" pitchFamily="2" charset="2"/>
        <a:buChar char="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90763" indent="-288925" algn="l" defTabSz="914400" rtl="0" eaLnBrk="1" latinLnBrk="0" hangingPunct="1">
        <a:spcBef>
          <a:spcPct val="20000"/>
        </a:spcBef>
        <a:buFont typeface="Wingdings" pitchFamily="2" charset="2"/>
        <a:buChar char="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71750" indent="-288925" algn="l" defTabSz="914400" rtl="0" eaLnBrk="1" latinLnBrk="0" hangingPunct="1">
        <a:spcBef>
          <a:spcPct val="20000"/>
        </a:spcBef>
        <a:buFont typeface="Wingdings" pitchFamily="2" charset="2"/>
        <a:buChar char="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CPSC 1020</a:t>
            </a:r>
            <a:br>
              <a:rPr lang="en-US" dirty="0" smtClean="0"/>
            </a:br>
            <a:r>
              <a:rPr lang="en-US" dirty="0" smtClean="0"/>
              <a:t>Bit Operation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564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Ones Complement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Complement ( ~ ) is a unary (does not require but one value) operator.  It </a:t>
            </a:r>
            <a:r>
              <a:rPr lang="en-US" smtClean="0"/>
              <a:t>simply flips </a:t>
            </a:r>
            <a:r>
              <a:rPr lang="en-US" dirty="0" smtClean="0"/>
              <a:t>the value of each bit.  </a:t>
            </a:r>
          </a:p>
          <a:p>
            <a:pPr marL="282575" lvl="1" indent="0">
              <a:buNone/>
            </a:pPr>
            <a:endParaRPr lang="en-US" dirty="0" smtClean="0"/>
          </a:p>
          <a:p>
            <a:pPr marL="282575" lvl="1" indent="0">
              <a:buNone/>
            </a:pPr>
            <a:r>
              <a:rPr lang="en-US" dirty="0" smtClean="0"/>
              <a:t>Example:  ~ 10101010 </a:t>
            </a:r>
          </a:p>
          <a:p>
            <a:pPr marL="282575" lvl="1" indent="0">
              <a:buNone/>
            </a:pPr>
            <a:r>
              <a:rPr lang="en-US" dirty="0"/>
              <a:t>	</a:t>
            </a:r>
            <a:r>
              <a:rPr lang="en-US" dirty="0" smtClean="0"/>
              <a:t>          = 01010101</a:t>
            </a:r>
          </a:p>
          <a:p>
            <a:pPr marL="282575" lvl="1" indent="0">
              <a:buNone/>
            </a:pPr>
            <a:endParaRPr lang="en-US" dirty="0"/>
          </a:p>
          <a:p>
            <a:pPr marL="282575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586357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Left Shift Operator &lt;&lt; and </a:t>
            </a:r>
            <a:br>
              <a:rPr lang="en-US" dirty="0" smtClean="0"/>
            </a:br>
            <a:r>
              <a:rPr lang="en-US" dirty="0" smtClean="0"/>
              <a:t>Right Shift Operator &gt;&gt;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When the left shift operator is applied to a value, the bits are literally shifted to the left by the number of bits specified. </a:t>
            </a:r>
          </a:p>
          <a:p>
            <a:r>
              <a:rPr lang="en-US" dirty="0" smtClean="0"/>
              <a:t>The same is for the right shift operator.  </a:t>
            </a:r>
            <a:endParaRPr lang="en-US" dirty="0"/>
          </a:p>
          <a:p>
            <a:pPr marL="282575" lvl="1" indent="0">
              <a:buNone/>
            </a:pPr>
            <a:endParaRPr lang="en-US" dirty="0" smtClean="0"/>
          </a:p>
          <a:p>
            <a:pPr marL="282575" lvl="1" indent="0">
              <a:buNone/>
            </a:pPr>
            <a:r>
              <a:rPr lang="en-US" dirty="0" smtClean="0"/>
              <a:t>Ex:  val1 = 0011 </a:t>
            </a:r>
          </a:p>
          <a:p>
            <a:pPr marL="282575" lvl="1" indent="0">
              <a:buNone/>
            </a:pPr>
            <a:r>
              <a:rPr lang="en-US" dirty="0"/>
              <a:t> </a:t>
            </a:r>
            <a:r>
              <a:rPr lang="en-US" dirty="0" smtClean="0"/>
              <a:t> val1 &lt;&lt; 2 left shift</a:t>
            </a:r>
            <a:endParaRPr lang="en-US" dirty="0"/>
          </a:p>
          <a:p>
            <a:pPr marL="282575" lvl="1" indent="0">
              <a:buNone/>
            </a:pPr>
            <a:r>
              <a:rPr lang="en-US" dirty="0" smtClean="0"/>
              <a:t>What is the answer?</a:t>
            </a:r>
          </a:p>
          <a:p>
            <a:pPr marL="282575" lvl="1" indent="0">
              <a:buNone/>
            </a:pPr>
            <a:r>
              <a:rPr lang="en-US" dirty="0" smtClean="0"/>
              <a:t>Ex:  val2 = 1100</a:t>
            </a:r>
          </a:p>
          <a:p>
            <a:pPr marL="282575" lvl="1" indent="0">
              <a:buNone/>
            </a:pPr>
            <a:r>
              <a:rPr lang="en-US" dirty="0" smtClean="0"/>
              <a:t>val2 &gt;&gt; 2  What is the new value.</a:t>
            </a:r>
          </a:p>
          <a:p>
            <a:pPr marL="282575" lvl="1" indent="0">
              <a:buNone/>
            </a:pPr>
            <a:r>
              <a:rPr lang="en-US" dirty="0" err="1" smtClean="0"/>
              <a:t>leftshift.c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719930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Precedence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order of evaluation for bitwise operators</a:t>
            </a:r>
          </a:p>
          <a:p>
            <a:r>
              <a:rPr lang="en-US" dirty="0" smtClean="0"/>
              <a:t>~</a:t>
            </a:r>
          </a:p>
          <a:p>
            <a:r>
              <a:rPr lang="en-US" dirty="0" smtClean="0"/>
              <a:t>&lt;&lt;</a:t>
            </a:r>
          </a:p>
          <a:p>
            <a:r>
              <a:rPr lang="en-US" dirty="0" smtClean="0"/>
              <a:t> &gt;&gt;</a:t>
            </a:r>
          </a:p>
          <a:p>
            <a:r>
              <a:rPr lang="en-US" dirty="0" smtClean="0"/>
              <a:t>&amp;</a:t>
            </a:r>
          </a:p>
          <a:p>
            <a:r>
              <a:rPr lang="en-US" dirty="0" smtClean="0"/>
              <a:t>^</a:t>
            </a:r>
            <a:endParaRPr lang="en-US" dirty="0"/>
          </a:p>
          <a:p>
            <a:r>
              <a:rPr lang="en-US" dirty="0" smtClean="0"/>
              <a:t>|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221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Ultimately a computers only understands 1’s and 0’s</a:t>
            </a:r>
          </a:p>
          <a:p>
            <a:r>
              <a:rPr lang="en-US" dirty="0" smtClean="0"/>
              <a:t>S0000, we are going to do a quick overview of Binary numbers and some common operations on them  </a:t>
            </a:r>
          </a:p>
          <a:p>
            <a:r>
              <a:rPr lang="en-US" dirty="0" smtClean="0"/>
              <a:t>Size of data types usually given in bytes. </a:t>
            </a:r>
          </a:p>
          <a:p>
            <a:pPr lvl="1"/>
            <a:r>
              <a:rPr lang="en-US" dirty="0" smtClean="0"/>
              <a:t>1 Byte = 8 bits (10101010)</a:t>
            </a:r>
          </a:p>
          <a:p>
            <a:pPr lvl="1"/>
            <a:r>
              <a:rPr lang="en-US" dirty="0" smtClean="0"/>
              <a:t> a char is usually size one byte</a:t>
            </a:r>
          </a:p>
          <a:p>
            <a:pPr lvl="1"/>
            <a:r>
              <a:rPr lang="en-US" dirty="0" smtClean="0"/>
              <a:t> the range of values for one byte is (unsigned is 0 - 255 or signed is -127 - 127)</a:t>
            </a:r>
          </a:p>
          <a:p>
            <a:pPr lvl="1"/>
            <a:r>
              <a:rPr lang="en-US" dirty="0" err="1"/>
              <a:t>s</a:t>
            </a:r>
            <a:r>
              <a:rPr lang="en-US" dirty="0" err="1" smtClean="0"/>
              <a:t>izeOf.c</a:t>
            </a:r>
            <a:endParaRPr lang="en-US" dirty="0" smtClean="0"/>
          </a:p>
          <a:p>
            <a:r>
              <a:rPr lang="en-US" dirty="0" smtClean="0"/>
              <a:t>Conversion examples </a:t>
            </a:r>
          </a:p>
          <a:p>
            <a:pPr lvl="1"/>
            <a:r>
              <a:rPr lang="en-US" dirty="0" smtClean="0"/>
              <a:t>Decimal to binary</a:t>
            </a:r>
          </a:p>
          <a:p>
            <a:pPr lvl="2"/>
            <a:r>
              <a:rPr lang="en-US" dirty="0" smtClean="0"/>
              <a:t>grouping </a:t>
            </a:r>
          </a:p>
          <a:p>
            <a:pPr lvl="2"/>
            <a:r>
              <a:rPr lang="en-US" dirty="0" smtClean="0"/>
              <a:t>division</a:t>
            </a:r>
          </a:p>
          <a:p>
            <a:pPr lvl="1"/>
            <a:r>
              <a:rPr lang="en-US" dirty="0" smtClean="0"/>
              <a:t>Binary to Decimal</a:t>
            </a:r>
          </a:p>
          <a:p>
            <a:r>
              <a:rPr lang="en-US" dirty="0" smtClean="0"/>
              <a:t>These steps can also be used with any bases</a:t>
            </a:r>
          </a:p>
          <a:p>
            <a:pPr marL="282575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84175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Binary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add binary numbers just like we do decimal numbers.</a:t>
            </a:r>
          </a:p>
          <a:p>
            <a:r>
              <a:rPr lang="en-US" dirty="0" smtClean="0"/>
              <a:t>Decimal 			Binary</a:t>
            </a:r>
          </a:p>
          <a:p>
            <a:pPr marL="282575" lvl="1" indent="0">
              <a:spcBef>
                <a:spcPts val="0"/>
              </a:spcBef>
              <a:buNone/>
            </a:pPr>
            <a:r>
              <a:rPr lang="en-US" dirty="0" smtClean="0"/>
              <a:t>   19				10011</a:t>
            </a:r>
          </a:p>
          <a:p>
            <a:pPr marL="282575" lvl="1" indent="0">
              <a:spcBef>
                <a:spcPts val="0"/>
              </a:spcBef>
              <a:buNone/>
            </a:pPr>
            <a:r>
              <a:rPr lang="en-US" dirty="0" smtClean="0"/>
              <a:t>+   3			           +	00011</a:t>
            </a:r>
          </a:p>
          <a:p>
            <a:pPr marL="282575" lvl="1" indent="0">
              <a:spcBef>
                <a:spcPts val="0"/>
              </a:spcBef>
              <a:buNone/>
            </a:pPr>
            <a:r>
              <a:rPr lang="en-US" dirty="0" smtClean="0"/>
              <a:t>---------			            --------------</a:t>
            </a:r>
          </a:p>
        </p:txBody>
      </p:sp>
    </p:spTree>
    <p:extLst>
      <p:ext uri="{BB962C8B-B14F-4D97-AF65-F5344CB8AC3E}">
        <p14:creationId xmlns:p14="http://schemas.microsoft.com/office/powerpoint/2010/main" val="1896295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1 - 15 in bases 10, 8, 16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9848695"/>
              </p:ext>
            </p:extLst>
          </p:nvPr>
        </p:nvGraphicFramePr>
        <p:xfrm>
          <a:off x="1089025" y="1801813"/>
          <a:ext cx="7272336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1356"/>
                <a:gridCol w="826728"/>
                <a:gridCol w="909042"/>
                <a:gridCol w="767944"/>
                <a:gridCol w="1100667"/>
                <a:gridCol w="858515"/>
                <a:gridCol w="909042"/>
                <a:gridCol w="90904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Decimal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Octal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Binary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Decimal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Octal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Binary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Hex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11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12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13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14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15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1954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Bitwise Operators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2507034"/>
              </p:ext>
            </p:extLst>
          </p:nvPr>
        </p:nvGraphicFramePr>
        <p:xfrm>
          <a:off x="2467655" y="1335455"/>
          <a:ext cx="422101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4693"/>
                <a:gridCol w="277631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Symbol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Operation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&amp;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Bitwise</a:t>
                      </a:r>
                      <a:r>
                        <a:rPr lang="en-US" baseline="0" dirty="0" smtClean="0"/>
                        <a:t> AND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|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Bitwise</a:t>
                      </a:r>
                      <a:r>
                        <a:rPr lang="en-US" baseline="0" dirty="0" smtClean="0"/>
                        <a:t> OR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^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Bitwise XOR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~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Ones Complement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&lt;&lt;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Left Shift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&gt;&gt;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Right Shift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451429" y="4135717"/>
            <a:ext cx="625323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bit wise operation can be performed on any type of integer value -- </a:t>
            </a:r>
            <a:r>
              <a:rPr lang="en-US" dirty="0" err="1" smtClean="0"/>
              <a:t>int</a:t>
            </a:r>
            <a:r>
              <a:rPr lang="en-US" dirty="0" smtClean="0"/>
              <a:t>, short, long, long long, signed and unsigned</a:t>
            </a:r>
          </a:p>
          <a:p>
            <a:r>
              <a:rPr lang="en-US" dirty="0" smtClean="0"/>
              <a:t>Can not be performed on a floating-point value.</a:t>
            </a:r>
          </a:p>
          <a:p>
            <a:r>
              <a:rPr lang="en-US" dirty="0" smtClean="0"/>
              <a:t>Don’t confuses these with the logical operators &amp;&amp; and || that you learned in CPSC 1010. They are similar but logical operators evaluate to TRUE/FALSE, whereas , Bitwise determines the value of individual bit.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231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Bitwise AND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2 values are </a:t>
            </a:r>
            <a:r>
              <a:rPr lang="en-US" dirty="0" err="1" smtClean="0"/>
              <a:t>ANDed</a:t>
            </a:r>
            <a:r>
              <a:rPr lang="en-US" dirty="0" smtClean="0"/>
              <a:t> (&amp;) their values are compared bit by bit.  If both bits are 1’s then the resulting value is  1, otherwise it is  0.  </a:t>
            </a:r>
          </a:p>
          <a:p>
            <a:pPr lvl="1"/>
            <a:r>
              <a:rPr lang="en-US" dirty="0" smtClean="0"/>
              <a:t>Ex.</a:t>
            </a:r>
          </a:p>
          <a:p>
            <a:pPr marL="577850" lvl="2" indent="0">
              <a:lnSpc>
                <a:spcPct val="50000"/>
              </a:lnSpc>
              <a:buNone/>
            </a:pPr>
            <a:r>
              <a:rPr lang="en-US" sz="2800" dirty="0" smtClean="0"/>
              <a:t>   1 1 0 1</a:t>
            </a:r>
          </a:p>
          <a:p>
            <a:pPr marL="577850" lvl="2" indent="0">
              <a:lnSpc>
                <a:spcPct val="50000"/>
              </a:lnSpc>
              <a:buNone/>
            </a:pPr>
            <a:r>
              <a:rPr lang="en-US" sz="2400" u="sng" dirty="0" smtClean="0"/>
              <a:t>&amp;</a:t>
            </a:r>
            <a:r>
              <a:rPr lang="en-US" sz="2800" u="sng" dirty="0" smtClean="0"/>
              <a:t>0 1 1 1</a:t>
            </a:r>
          </a:p>
          <a:p>
            <a:pPr marL="577850" lvl="2" indent="0">
              <a:lnSpc>
                <a:spcPct val="50000"/>
              </a:lnSpc>
              <a:buNone/>
            </a:pPr>
            <a:endParaRPr lang="en-US" sz="2800" u="sng" dirty="0"/>
          </a:p>
          <a:p>
            <a:pPr marL="577850" lvl="2" indent="0">
              <a:lnSpc>
                <a:spcPct val="50000"/>
              </a:lnSpc>
              <a:buNone/>
            </a:pPr>
            <a:endParaRPr lang="en-US" sz="2800" u="sng" dirty="0"/>
          </a:p>
          <a:p>
            <a:pPr marL="577850" lvl="2" indent="0">
              <a:lnSpc>
                <a:spcPct val="50000"/>
              </a:lnSpc>
              <a:buNone/>
            </a:pPr>
            <a:r>
              <a:rPr lang="en-US" sz="2400" dirty="0" smtClean="0"/>
              <a:t>What is the Answer?  </a:t>
            </a:r>
          </a:p>
          <a:p>
            <a:pPr marL="577850" lvl="2" indent="0">
              <a:lnSpc>
                <a:spcPct val="50000"/>
              </a:lnSpc>
              <a:buNone/>
            </a:pPr>
            <a:endParaRPr lang="en-US" sz="2400" dirty="0"/>
          </a:p>
          <a:p>
            <a:pPr marL="577850" lvl="2" indent="0">
              <a:lnSpc>
                <a:spcPct val="50000"/>
              </a:lnSpc>
              <a:buNone/>
            </a:pPr>
            <a:endParaRPr lang="en-US" sz="2400" dirty="0" smtClean="0"/>
          </a:p>
          <a:p>
            <a:pPr marL="577850" lvl="2" indent="0">
              <a:lnSpc>
                <a:spcPct val="50000"/>
              </a:lnSpc>
              <a:buNone/>
            </a:pPr>
            <a:r>
              <a:rPr lang="en-US" sz="2400" dirty="0" err="1" smtClean="0"/>
              <a:t>andEx.c</a:t>
            </a:r>
            <a:endParaRPr lang="en-US" sz="2400" dirty="0" smtClean="0"/>
          </a:p>
          <a:p>
            <a:pPr marL="577850" lvl="2" indent="0">
              <a:lnSpc>
                <a:spcPct val="50000"/>
              </a:lnSpc>
              <a:buNone/>
            </a:pPr>
            <a:endParaRPr lang="en-US" sz="2400" dirty="0"/>
          </a:p>
          <a:p>
            <a:pPr marL="577850" lvl="2" indent="0">
              <a:lnSpc>
                <a:spcPct val="50000"/>
              </a:lnSpc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243278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Masking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&amp; is often used for masking operations!??!</a:t>
            </a:r>
          </a:p>
          <a:p>
            <a:pPr lvl="1"/>
            <a:r>
              <a:rPr lang="en-US" dirty="0" smtClean="0"/>
              <a:t>Masking is commonly used to determine the value of individual bits in a set of bits.  </a:t>
            </a:r>
          </a:p>
          <a:p>
            <a:pPr lvl="1"/>
            <a:r>
              <a:rPr lang="en-US" dirty="0" smtClean="0"/>
              <a:t>Suppose I want to determine the last two bits of a particular byte (remember a byte is 8 bits)</a:t>
            </a:r>
          </a:p>
          <a:p>
            <a:pPr marL="577850" lvl="2" indent="0">
              <a:buNone/>
            </a:pPr>
            <a:endParaRPr lang="en-US" dirty="0"/>
          </a:p>
          <a:p>
            <a:pPr marL="577850" lvl="2" indent="0">
              <a:buNone/>
            </a:pPr>
            <a:r>
              <a:rPr lang="en-US" dirty="0" smtClean="0"/>
              <a:t>Ex: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last_two</a:t>
            </a:r>
            <a:r>
              <a:rPr lang="en-US" dirty="0" smtClean="0"/>
              <a:t> = 0b00001010 &amp; 3;  will give us what?</a:t>
            </a:r>
          </a:p>
          <a:p>
            <a:pPr marL="577850" lvl="2" indent="0">
              <a:buNone/>
            </a:pPr>
            <a:endParaRPr lang="en-US" dirty="0"/>
          </a:p>
          <a:p>
            <a:pPr marL="577850" lvl="2" indent="0">
              <a:lnSpc>
                <a:spcPct val="50000"/>
              </a:lnSpc>
              <a:buNone/>
            </a:pPr>
            <a:r>
              <a:rPr lang="en-US" dirty="0" smtClean="0"/>
              <a:t>00001010</a:t>
            </a:r>
          </a:p>
          <a:p>
            <a:pPr marL="577850" lvl="2" indent="0">
              <a:lnSpc>
                <a:spcPct val="50000"/>
              </a:lnSpc>
              <a:buNone/>
            </a:pPr>
            <a:r>
              <a:rPr lang="en-US" u="sng" dirty="0" smtClean="0"/>
              <a:t>00000011</a:t>
            </a:r>
            <a:r>
              <a:rPr lang="en-US" dirty="0" smtClean="0"/>
              <a:t>   This is the mask which equals 3;</a:t>
            </a:r>
          </a:p>
          <a:p>
            <a:pPr marL="577850" lvl="2" indent="0">
              <a:buNone/>
            </a:pPr>
            <a:endParaRPr lang="en-US" dirty="0" smtClean="0"/>
          </a:p>
          <a:p>
            <a:pPr marL="577850" lvl="2" indent="0">
              <a:buNone/>
            </a:pPr>
            <a:r>
              <a:rPr lang="en-US" dirty="0" err="1" smtClean="0"/>
              <a:t>mask.c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16659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Bitwise OR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2 values are bitwise </a:t>
            </a:r>
            <a:r>
              <a:rPr lang="en-US" dirty="0" err="1" smtClean="0"/>
              <a:t>ORed</a:t>
            </a:r>
            <a:r>
              <a:rPr lang="en-US" dirty="0" smtClean="0"/>
              <a:t> ( | ) in ‘C’, there values are compared bit by bit.  If either of the bits are equal to 1 the </a:t>
            </a:r>
            <a:r>
              <a:rPr lang="en-US" dirty="0" err="1" smtClean="0"/>
              <a:t>ORed</a:t>
            </a:r>
            <a:r>
              <a:rPr lang="en-US" dirty="0" smtClean="0"/>
              <a:t> value is 1, otherwise the value is 0.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Example </a:t>
            </a:r>
          </a:p>
          <a:p>
            <a:pPr marL="0" indent="0">
              <a:lnSpc>
                <a:spcPct val="50000"/>
              </a:lnSpc>
              <a:spcBef>
                <a:spcPts val="80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   1100</a:t>
            </a:r>
          </a:p>
          <a:p>
            <a:pPr marL="0" indent="0">
              <a:lnSpc>
                <a:spcPct val="50000"/>
              </a:lnSpc>
              <a:spcBef>
                <a:spcPts val="80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|  </a:t>
            </a:r>
            <a:r>
              <a:rPr lang="en-US" u="sng" dirty="0" smtClean="0"/>
              <a:t>1010</a:t>
            </a:r>
            <a:r>
              <a:rPr lang="en-US" dirty="0" smtClean="0"/>
              <a:t> </a:t>
            </a:r>
            <a:endParaRPr lang="en-US" dirty="0"/>
          </a:p>
          <a:p>
            <a:pPr marL="0" indent="0">
              <a:lnSpc>
                <a:spcPct val="50000"/>
              </a:lnSpc>
              <a:spcBef>
                <a:spcPts val="800"/>
              </a:spcBef>
              <a:buNone/>
            </a:pPr>
            <a:endParaRPr lang="en-US" dirty="0" smtClean="0"/>
          </a:p>
          <a:p>
            <a:pPr marL="0" indent="0">
              <a:lnSpc>
                <a:spcPct val="50000"/>
              </a:lnSpc>
              <a:spcBef>
                <a:spcPts val="80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What is the answer?</a:t>
            </a:r>
          </a:p>
          <a:p>
            <a:pPr marL="0" indent="0">
              <a:lnSpc>
                <a:spcPct val="50000"/>
              </a:lnSpc>
              <a:spcBef>
                <a:spcPts val="800"/>
              </a:spcBef>
              <a:buNone/>
            </a:pPr>
            <a:endParaRPr lang="en-US" dirty="0"/>
          </a:p>
          <a:p>
            <a:pPr marL="0" indent="0">
              <a:lnSpc>
                <a:spcPct val="50000"/>
              </a:lnSpc>
              <a:spcBef>
                <a:spcPts val="800"/>
              </a:spcBef>
              <a:buNone/>
            </a:pPr>
            <a:r>
              <a:rPr lang="en-US" dirty="0" err="1" smtClean="0"/>
              <a:t>orEx.c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067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Bitwise Exclusive OR (XOR)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2 values are </a:t>
            </a:r>
            <a:r>
              <a:rPr lang="en-US" dirty="0" err="1" smtClean="0"/>
              <a:t>XORed</a:t>
            </a:r>
            <a:r>
              <a:rPr lang="en-US" dirty="0" smtClean="0"/>
              <a:t>  (^) the two values are compared bit by bit.  </a:t>
            </a:r>
            <a:r>
              <a:rPr lang="en-US" dirty="0"/>
              <a:t>I</a:t>
            </a:r>
            <a:r>
              <a:rPr lang="en-US" dirty="0" smtClean="0"/>
              <a:t>f either bit is 1 -- but not both -- then the value is 1, otherwise the value is 0.  </a:t>
            </a:r>
          </a:p>
          <a:p>
            <a:pPr marL="0" indent="0">
              <a:buNone/>
            </a:pPr>
            <a:r>
              <a:rPr lang="en-US" dirty="0" smtClean="0"/>
              <a:t>	Ex:</a:t>
            </a:r>
          </a:p>
          <a:p>
            <a:pPr marL="0" indent="0">
              <a:lnSpc>
                <a:spcPct val="50000"/>
              </a:lnSpc>
              <a:spcBef>
                <a:spcPts val="60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   0101</a:t>
            </a:r>
          </a:p>
          <a:p>
            <a:pPr marL="0" indent="0">
              <a:lnSpc>
                <a:spcPct val="50000"/>
              </a:lnSpc>
              <a:spcBef>
                <a:spcPts val="60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^ </a:t>
            </a:r>
            <a:r>
              <a:rPr lang="en-US" u="sng" dirty="0" smtClean="0"/>
              <a:t>0110</a:t>
            </a:r>
          </a:p>
          <a:p>
            <a:pPr marL="0" indent="0">
              <a:lnSpc>
                <a:spcPct val="50000"/>
              </a:lnSpc>
              <a:spcBef>
                <a:spcPts val="600"/>
              </a:spcBef>
              <a:buNone/>
            </a:pPr>
            <a:endParaRPr lang="en-US" u="sng" dirty="0"/>
          </a:p>
          <a:p>
            <a:pPr marL="0" indent="0">
              <a:lnSpc>
                <a:spcPct val="50000"/>
              </a:lnSpc>
              <a:spcBef>
                <a:spcPts val="600"/>
              </a:spcBef>
              <a:buNone/>
            </a:pPr>
            <a:endParaRPr lang="en-US" u="sng" dirty="0" smtClean="0"/>
          </a:p>
          <a:p>
            <a:pPr marL="0" indent="0">
              <a:lnSpc>
                <a:spcPct val="50000"/>
              </a:lnSpc>
              <a:spcBef>
                <a:spcPts val="600"/>
              </a:spcBef>
              <a:buNone/>
            </a:pPr>
            <a:r>
              <a:rPr lang="en-US" dirty="0" smtClean="0"/>
              <a:t>	What is the answer? </a:t>
            </a:r>
          </a:p>
          <a:p>
            <a:pPr marL="0" indent="0">
              <a:lnSpc>
                <a:spcPct val="50000"/>
              </a:lnSpc>
              <a:spcBef>
                <a:spcPts val="600"/>
              </a:spcBef>
              <a:buNone/>
            </a:pPr>
            <a:endParaRPr lang="en-US" dirty="0"/>
          </a:p>
          <a:p>
            <a:pPr marL="0" indent="0">
              <a:lnSpc>
                <a:spcPct val="50000"/>
              </a:lnSpc>
              <a:spcBef>
                <a:spcPts val="600"/>
              </a:spcBef>
              <a:buNone/>
            </a:pPr>
            <a:r>
              <a:rPr lang="en-US" dirty="0" err="1" smtClean="0"/>
              <a:t>xor.c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4078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Tradition">
  <a:themeElements>
    <a:clrScheme name="Tradition">
      <a:dk1>
        <a:srgbClr val="000000"/>
      </a:dk1>
      <a:lt1>
        <a:srgbClr val="FFFFFF"/>
      </a:lt1>
      <a:dk2>
        <a:srgbClr val="59480D"/>
      </a:dk2>
      <a:lt2>
        <a:srgbClr val="D28E11"/>
      </a:lt2>
      <a:accent1>
        <a:srgbClr val="6B4A0B"/>
      </a:accent1>
      <a:accent2>
        <a:srgbClr val="790A14"/>
      </a:accent2>
      <a:accent3>
        <a:srgbClr val="908342"/>
      </a:accent3>
      <a:accent4>
        <a:srgbClr val="423E5C"/>
      </a:accent4>
      <a:accent5>
        <a:srgbClr val="641345"/>
      </a:accent5>
      <a:accent6>
        <a:srgbClr val="748A2F"/>
      </a:accent6>
      <a:hlink>
        <a:srgbClr val="DD7E0E"/>
      </a:hlink>
      <a:folHlink>
        <a:srgbClr val="7F6F6F"/>
      </a:folHlink>
    </a:clrScheme>
    <a:fontScheme name="Tradition">
      <a:majorFont>
        <a:latin typeface="Candara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andara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Tradition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10000"/>
                <a:satMod val="150000"/>
              </a:schemeClr>
              <a:schemeClr val="phClr">
                <a:tint val="90000"/>
                <a:satMod val="30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10000"/>
                <a:satMod val="150000"/>
              </a:schemeClr>
              <a:schemeClr val="phClr">
                <a:tint val="90000"/>
                <a:satMod val="300000"/>
              </a:schemeClr>
            </a:duotone>
          </a:blip>
          <a:stretch/>
        </a:blipFill>
      </a:fillStyleLst>
      <a:lnStyleLst>
        <a:ln w="1587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38100" cap="flat" cmpd="sng" algn="ctr">
          <a:solidFill>
            <a:schemeClr val="phClr">
              <a:shade val="90000"/>
            </a:schemeClr>
          </a:solidFill>
          <a:prstDash val="solid"/>
          <a:miter/>
        </a:ln>
        <a:ln w="76200" cap="flat" cmpd="dbl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>
            <a:innerShdw blurRad="127000">
              <a:srgbClr val="FFFFFF">
                <a:alpha val="35000"/>
              </a:srgbClr>
            </a:innerShdw>
          </a:effectLst>
          <a:scene3d>
            <a:camera prst="orthographicFront">
              <a:rot lat="0" lon="0" rev="0"/>
            </a:camera>
            <a:lightRig rig="chilly" dir="tl">
              <a:rot lat="0" lon="0" rev="5400000"/>
            </a:lightRig>
          </a:scene3d>
          <a:sp3d prstMaterial="softEdge">
            <a:bevelT w="0" h="0"/>
          </a:sp3d>
        </a:effectStyle>
        <a:effectStyle>
          <a:effectLst>
            <a:outerShdw blurRad="63500" dist="25400" dir="5400000" algn="br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3600000"/>
            </a:lightRig>
          </a:scene3d>
          <a:sp3d>
            <a:bevelT w="889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3">
            <a:duotone>
              <a:schemeClr val="phClr">
                <a:shade val="10000"/>
                <a:satMod val="175000"/>
              </a:schemeClr>
              <a:schemeClr val="phClr">
                <a:satMod val="3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Tradition.thmx</Template>
  <TotalTime>1127</TotalTime>
  <Words>625</Words>
  <Application>Microsoft Macintosh PowerPoint</Application>
  <PresentationFormat>On-screen Show (4:3)</PresentationFormat>
  <Paragraphs>178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</vt:lpstr>
      <vt:lpstr>Candara</vt:lpstr>
      <vt:lpstr>Wingdings</vt:lpstr>
      <vt:lpstr>Tradition</vt:lpstr>
      <vt:lpstr>CPSC 1020 Bit Operation</vt:lpstr>
      <vt:lpstr>Binary Review</vt:lpstr>
      <vt:lpstr>Adding Binary Numbers</vt:lpstr>
      <vt:lpstr>1 - 15 in bases 10, 8, 16</vt:lpstr>
      <vt:lpstr>Bitwise Operators</vt:lpstr>
      <vt:lpstr>Bitwise AND Operator</vt:lpstr>
      <vt:lpstr>Masking</vt:lpstr>
      <vt:lpstr>Bitwise OR operator</vt:lpstr>
      <vt:lpstr>Bitwise Exclusive OR (XOR)</vt:lpstr>
      <vt:lpstr>Ones Complement Operator</vt:lpstr>
      <vt:lpstr>Left Shift Operator &lt;&lt; and  Right Shift Operator &gt;&gt;</vt:lpstr>
      <vt:lpstr>Precedence</vt:lpstr>
    </vt:vector>
  </TitlesOfParts>
  <Company>Clemson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CPSC 1020</dc:title>
  <dc:creator>Yvon Feaster</dc:creator>
  <cp:lastModifiedBy>Microsoft Office User</cp:lastModifiedBy>
  <cp:revision>39</cp:revision>
  <dcterms:created xsi:type="dcterms:W3CDTF">2016-01-06T18:32:15Z</dcterms:created>
  <dcterms:modified xsi:type="dcterms:W3CDTF">2017-01-20T13:58:21Z</dcterms:modified>
</cp:coreProperties>
</file>