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80" r:id="rId3"/>
    <p:sldId id="281" r:id="rId4"/>
    <p:sldId id="282" r:id="rId5"/>
    <p:sldId id="297" r:id="rId6"/>
    <p:sldId id="256" r:id="rId7"/>
    <p:sldId id="303" r:id="rId8"/>
    <p:sldId id="257" r:id="rId9"/>
    <p:sldId id="284" r:id="rId10"/>
    <p:sldId id="286" r:id="rId11"/>
    <p:sldId id="304" r:id="rId12"/>
    <p:sldId id="287" r:id="rId13"/>
    <p:sldId id="309" r:id="rId14"/>
    <p:sldId id="276" r:id="rId15"/>
    <p:sldId id="298" r:id="rId16"/>
    <p:sldId id="307" r:id="rId17"/>
    <p:sldId id="289" r:id="rId18"/>
    <p:sldId id="277" r:id="rId19"/>
    <p:sldId id="288" r:id="rId20"/>
    <p:sldId id="299" r:id="rId21"/>
    <p:sldId id="259" r:id="rId22"/>
    <p:sldId id="278" r:id="rId23"/>
    <p:sldId id="260" r:id="rId24"/>
    <p:sldId id="301" r:id="rId25"/>
    <p:sldId id="261" r:id="rId26"/>
    <p:sldId id="305" r:id="rId27"/>
    <p:sldId id="262" r:id="rId28"/>
    <p:sldId id="263" r:id="rId29"/>
    <p:sldId id="266" r:id="rId30"/>
    <p:sldId id="291" r:id="rId31"/>
    <p:sldId id="300" r:id="rId32"/>
    <p:sldId id="308" r:id="rId33"/>
    <p:sldId id="290" r:id="rId34"/>
    <p:sldId id="265" r:id="rId35"/>
    <p:sldId id="279" r:id="rId36"/>
    <p:sldId id="267" r:id="rId37"/>
    <p:sldId id="293" r:id="rId38"/>
    <p:sldId id="292" r:id="rId39"/>
    <p:sldId id="306" r:id="rId40"/>
    <p:sldId id="269" r:id="rId41"/>
    <p:sldId id="295" r:id="rId42"/>
    <p:sldId id="270" r:id="rId43"/>
    <p:sldId id="294" r:id="rId44"/>
    <p:sldId id="271" r:id="rId45"/>
    <p:sldId id="272" r:id="rId46"/>
    <p:sldId id="296" r:id="rId47"/>
    <p:sldId id="27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4CDF-BD7E-481D-BF99-0C49DBCCAFAA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0EC-C988-425C-BBD0-018B0F9C4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4CDF-BD7E-481D-BF99-0C49DBCCAFAA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0EC-C988-425C-BBD0-018B0F9C4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4CDF-BD7E-481D-BF99-0C49DBCCAFAA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0EC-C988-425C-BBD0-018B0F9C4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4CDF-BD7E-481D-BF99-0C49DBCCAFAA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0EC-C988-425C-BBD0-018B0F9C4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4CDF-BD7E-481D-BF99-0C49DBCCAFAA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0EC-C988-425C-BBD0-018B0F9C4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4CDF-BD7E-481D-BF99-0C49DBCCAFAA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0EC-C988-425C-BBD0-018B0F9C4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4CDF-BD7E-481D-BF99-0C49DBCCAFAA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0EC-C988-425C-BBD0-018B0F9C4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4CDF-BD7E-481D-BF99-0C49DBCCAFAA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0EC-C988-425C-BBD0-018B0F9C4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4CDF-BD7E-481D-BF99-0C49DBCCAFAA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0EC-C988-425C-BBD0-018B0F9C4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4CDF-BD7E-481D-BF99-0C49DBCCAFAA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0EC-C988-425C-BBD0-018B0F9C4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4CDF-BD7E-481D-BF99-0C49DBCCAFAA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C0EC-C988-425C-BBD0-018B0F9C4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E4CDF-BD7E-481D-BF99-0C49DBCCAFAA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C0EC-C988-425C-BBD0-018B0F9C4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7- Hadean &amp; </a:t>
            </a:r>
            <a:r>
              <a:rPr lang="en-US" dirty="0" err="1" smtClean="0"/>
              <a:t>Archean</a:t>
            </a:r>
            <a:r>
              <a:rPr lang="en-US" dirty="0" smtClean="0"/>
              <a:t> Eons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 1- Forming Our Solar System</a:t>
            </a:r>
          </a:p>
          <a:p>
            <a:r>
              <a:rPr lang="en-US" dirty="0" smtClean="0"/>
              <a:t>PT 2- The Hadean Eon</a:t>
            </a:r>
          </a:p>
          <a:p>
            <a:r>
              <a:rPr lang="en-US" dirty="0" smtClean="0"/>
              <a:t>PT 3- The </a:t>
            </a:r>
            <a:r>
              <a:rPr lang="en-US" dirty="0" err="1" smtClean="0"/>
              <a:t>Archean</a:t>
            </a:r>
            <a:r>
              <a:rPr lang="en-US" dirty="0" smtClean="0"/>
              <a:t> Eon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4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Density Stratification of the Earth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Theia </a:t>
            </a:r>
            <a:r>
              <a:rPr lang="en-US" dirty="0" smtClean="0"/>
              <a:t>Impact </a:t>
            </a:r>
            <a:r>
              <a:rPr lang="en-US" dirty="0" smtClean="0"/>
              <a:t>produced enough heat to melt most of Earth’s solid, rocky material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Iron Catastrophe (IC)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Creates Earth’s distinct chemical layers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Impact explains some geochemical similarities </a:t>
            </a:r>
            <a:r>
              <a:rPr lang="en-US" dirty="0" smtClean="0"/>
              <a:t>between </a:t>
            </a:r>
            <a:r>
              <a:rPr lang="en-US" dirty="0" smtClean="0"/>
              <a:t>the Earth and moon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4" name="Picture 5" descr="C:\Users\acoulso\Desktop\early_magma_oce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659313"/>
            <a:ext cx="3429000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IC &amp; </a:t>
            </a:r>
            <a:r>
              <a:rPr lang="en-US" dirty="0" err="1" smtClean="0"/>
              <a:t>Theia</a:t>
            </a:r>
            <a:r>
              <a:rPr lang="en-US" dirty="0" smtClean="0"/>
              <a:t> Questions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Some evidence implies the </a:t>
            </a:r>
            <a:r>
              <a:rPr lang="en-US" dirty="0" smtClean="0"/>
              <a:t>Iron Catastrophe </a:t>
            </a:r>
            <a:r>
              <a:rPr lang="en-US" dirty="0" smtClean="0"/>
              <a:t>started before or after the impact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a 500 </a:t>
            </a:r>
            <a:r>
              <a:rPr lang="en-US" dirty="0" smtClean="0"/>
              <a:t>My </a:t>
            </a:r>
            <a:r>
              <a:rPr lang="en-US" dirty="0" smtClean="0"/>
              <a:t>after Earth </a:t>
            </a:r>
            <a:r>
              <a:rPr lang="en-US" dirty="0" err="1" smtClean="0"/>
              <a:t>frm</a:t>
            </a:r>
            <a:r>
              <a:rPr lang="en-US" dirty="0"/>
              <a:t> </a:t>
            </a:r>
            <a:r>
              <a:rPr lang="en-US" dirty="0" smtClean="0"/>
              <a:t>in 1 study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Theia</a:t>
            </a:r>
            <a:r>
              <a:rPr lang="en-US" dirty="0" smtClean="0"/>
              <a:t> hypothesis doesn’t explain some geochemical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signals TOO similar to Earth; where’s the </a:t>
            </a:r>
            <a:r>
              <a:rPr lang="en-US" dirty="0" err="1" smtClean="0"/>
              <a:t>Theian</a:t>
            </a:r>
            <a:r>
              <a:rPr lang="en-US" dirty="0" smtClean="0"/>
              <a:t> material?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475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of the Cryptic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Primary atmosphere of H-He </a:t>
            </a:r>
          </a:p>
          <a:p>
            <a:r>
              <a:rPr lang="en-US" dirty="0" smtClean="0"/>
              <a:t>Destroyed via solar winds, Theia Impact</a:t>
            </a:r>
          </a:p>
        </p:txBody>
      </p:sp>
      <p:pic>
        <p:nvPicPr>
          <p:cNvPr id="1026" name="Picture 2" descr="C:\Users\acoulso\Desktop\f0ae291c401cface26731401564cba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41910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of the Cryptic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Secondary atmosphere formed ~4.4 Ga </a:t>
            </a:r>
          </a:p>
          <a:p>
            <a:r>
              <a:rPr lang="en-US" dirty="0" err="1" smtClean="0"/>
              <a:t>Outgassing</a:t>
            </a:r>
            <a:r>
              <a:rPr lang="en-US" dirty="0" smtClean="0"/>
              <a:t> + volcanism</a:t>
            </a:r>
          </a:p>
          <a:p>
            <a:r>
              <a:rPr lang="en-US" dirty="0" smtClean="0"/>
              <a:t>Dense (250 bars @ surface)</a:t>
            </a:r>
          </a:p>
          <a:p>
            <a:r>
              <a:rPr lang="en-US" dirty="0" smtClean="0"/>
              <a:t>Main gases: Methane, CO</a:t>
            </a:r>
            <a:r>
              <a:rPr lang="en-US" baseline="-25000" dirty="0" smtClean="0"/>
              <a:t>2</a:t>
            </a:r>
            <a:r>
              <a:rPr lang="en-US" dirty="0" smtClean="0"/>
              <a:t>, ammonia, water vapor, nitrogen, noble gases (neon)</a:t>
            </a:r>
          </a:p>
          <a:p>
            <a:pPr lvl="1"/>
            <a:r>
              <a:rPr lang="en-US" dirty="0" smtClean="0"/>
              <a:t>No oxygen</a:t>
            </a:r>
          </a:p>
          <a:p>
            <a:r>
              <a:rPr lang="en-US" dirty="0" smtClean="0"/>
              <a:t>Water vapor condensation formed early oceans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Water During the Cryptic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Water vapor present on Earth by end of the Cryptic</a:t>
            </a:r>
          </a:p>
          <a:p>
            <a:pPr lvl="1"/>
            <a:r>
              <a:rPr lang="en-US" dirty="0" err="1" smtClean="0"/>
              <a:t>Outgassing</a:t>
            </a:r>
            <a:r>
              <a:rPr lang="en-US" dirty="0" smtClean="0"/>
              <a:t> of water vapor</a:t>
            </a:r>
          </a:p>
          <a:p>
            <a:pPr lvl="1"/>
            <a:r>
              <a:rPr lang="en-US" dirty="0" smtClean="0"/>
              <a:t>Comet bombardment</a:t>
            </a:r>
          </a:p>
          <a:p>
            <a:pPr lvl="1"/>
            <a:r>
              <a:rPr lang="en-US" dirty="0" smtClean="0"/>
              <a:t>Hydrous mineral </a:t>
            </a:r>
            <a:r>
              <a:rPr lang="en-US" dirty="0" smtClean="0"/>
              <a:t>dissolution</a:t>
            </a:r>
          </a:p>
          <a:p>
            <a:pPr lvl="2"/>
            <a:r>
              <a:rPr lang="en-US" dirty="0" smtClean="0"/>
              <a:t>Some minerals contain water in their crystal structure</a:t>
            </a:r>
          </a:p>
          <a:p>
            <a:pPr lvl="2"/>
            <a:r>
              <a:rPr lang="en-US" dirty="0" err="1" smtClean="0"/>
              <a:t>ie</a:t>
            </a:r>
            <a:r>
              <a:rPr lang="en-US" dirty="0" smtClean="0"/>
              <a:t> Gypsum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acoulso\Desktop\com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1548" y="4648200"/>
            <a:ext cx="3928533" cy="2209800"/>
          </a:xfrm>
          <a:prstGeom prst="rect">
            <a:avLst/>
          </a:prstGeom>
          <a:noFill/>
        </p:spPr>
      </p:pic>
      <p:pic>
        <p:nvPicPr>
          <p:cNvPr id="2051" name="Picture 3" descr="C:\Users\acoulso\Desktop\mauna-loa-erupting-hawaii-volcanoes-national-park-united-states+1152_12975305669-tpfil02aw-293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319" y="4610894"/>
            <a:ext cx="3657600" cy="22702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Water During the Cryptic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Liquid water may have been present by 4.4 </a:t>
            </a:r>
            <a:r>
              <a:rPr lang="en-US" dirty="0" err="1" smtClean="0"/>
              <a:t>Ga</a:t>
            </a:r>
            <a:endParaRPr lang="en-US" dirty="0" smtClean="0"/>
          </a:p>
          <a:p>
            <a:pPr lvl="1"/>
            <a:r>
              <a:rPr lang="en-US" dirty="0" smtClean="0"/>
              <a:t>West </a:t>
            </a:r>
            <a:r>
              <a:rPr lang="en-US" dirty="0" smtClean="0"/>
              <a:t>Australia zircons = 4.3-4.4 Ga. Their oxygen isotopes indicate liquid water </a:t>
            </a:r>
            <a:r>
              <a:rPr lang="en-US" dirty="0" smtClean="0"/>
              <a:t>exposure</a:t>
            </a:r>
          </a:p>
          <a:p>
            <a:pPr lvl="2"/>
            <a:r>
              <a:rPr lang="en-US" dirty="0" smtClean="0"/>
              <a:t>Zircon are little brown silicate minerals found in different rocks</a:t>
            </a:r>
          </a:p>
          <a:p>
            <a:pPr lvl="2"/>
            <a:r>
              <a:rPr lang="en-US" dirty="0" smtClean="0"/>
              <a:t>“Holy Grail Minerals” for radiometric and geochemical dating. </a:t>
            </a:r>
          </a:p>
          <a:p>
            <a:pPr lvl="2"/>
            <a:r>
              <a:rPr lang="en-US" dirty="0" smtClean="0"/>
              <a:t>Resilient closed systems </a:t>
            </a:r>
            <a:endParaRPr lang="en-US" dirty="0" smtClean="0"/>
          </a:p>
          <a:p>
            <a:pPr lvl="1"/>
            <a:r>
              <a:rPr lang="en-US" dirty="0" smtClean="0"/>
              <a:t>Thus, possible ocean </a:t>
            </a:r>
            <a:r>
              <a:rPr lang="en-US" dirty="0" smtClean="0"/>
              <a:t>form </a:t>
            </a:r>
            <a:r>
              <a:rPr lang="en-US" dirty="0" smtClean="0"/>
              <a:t>by 4.4 Ga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Hadean Eon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Review:</a:t>
            </a:r>
          </a:p>
          <a:p>
            <a:r>
              <a:rPr lang="en-US" dirty="0" smtClean="0"/>
              <a:t>4.56 Ga – 3.8 Ga </a:t>
            </a:r>
          </a:p>
          <a:p>
            <a:r>
              <a:rPr lang="en-US" dirty="0" smtClean="0"/>
              <a:t>Divided into 4 eras: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1- Cryptic Era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2- Basin Groups Era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3- </a:t>
            </a:r>
            <a:r>
              <a:rPr lang="en-US" dirty="0" err="1" smtClean="0">
                <a:solidFill>
                  <a:srgbClr val="000000"/>
                </a:solidFill>
              </a:rPr>
              <a:t>Nectarian</a:t>
            </a:r>
            <a:r>
              <a:rPr lang="en-US" dirty="0" smtClean="0">
                <a:solidFill>
                  <a:srgbClr val="000000"/>
                </a:solidFill>
              </a:rPr>
              <a:t> Era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4- </a:t>
            </a:r>
            <a:r>
              <a:rPr lang="en-US" dirty="0" err="1" smtClean="0">
                <a:solidFill>
                  <a:srgbClr val="000000"/>
                </a:solidFill>
              </a:rPr>
              <a:t>Imbrian</a:t>
            </a:r>
            <a:r>
              <a:rPr lang="en-US" dirty="0" smtClean="0">
                <a:solidFill>
                  <a:srgbClr val="000000"/>
                </a:solidFill>
              </a:rPr>
              <a:t> Era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of the Cryptic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Earliest life may have also been present ~ 4.4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smtClean="0"/>
              <a:t>Geochemical evidence only, no fossils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Rocks of the Cryptic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Water means possible continental crust by 4.4-4.3 </a:t>
            </a:r>
            <a:r>
              <a:rPr lang="en-US" sz="3200" dirty="0" err="1" smtClean="0"/>
              <a:t>Ga</a:t>
            </a:r>
            <a:r>
              <a:rPr lang="en-US" sz="3200" dirty="0" smtClean="0"/>
              <a:t> </a:t>
            </a:r>
          </a:p>
          <a:p>
            <a:r>
              <a:rPr lang="en-US" dirty="0" smtClean="0"/>
              <a:t>1- Zircons assoc w/ granite</a:t>
            </a:r>
          </a:p>
          <a:p>
            <a:r>
              <a:rPr lang="en-US" dirty="0" smtClean="0"/>
              <a:t>2- Water helps form granitic material (via wet partial melting in </a:t>
            </a:r>
            <a:r>
              <a:rPr lang="en-US" dirty="0" err="1" smtClean="0"/>
              <a:t>subduction</a:t>
            </a:r>
            <a:r>
              <a:rPr lang="en-US" dirty="0" smtClean="0"/>
              <a:t> zones)</a:t>
            </a:r>
          </a:p>
          <a:p>
            <a:r>
              <a:rPr lang="en-US" dirty="0" smtClean="0"/>
              <a:t>Thus, patches of continental crust &amp; associated </a:t>
            </a:r>
            <a:r>
              <a:rPr lang="en-US" dirty="0" err="1" smtClean="0"/>
              <a:t>subduction</a:t>
            </a:r>
            <a:r>
              <a:rPr lang="en-US" dirty="0" smtClean="0"/>
              <a:t> zones possibly present by this point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Rocks of the Cryptic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Melting of upper mantle may have created magma seas on Earth’s surface</a:t>
            </a:r>
          </a:p>
          <a:p>
            <a:r>
              <a:rPr lang="en-US" dirty="0" smtClean="0"/>
              <a:t>Cooling magma formed </a:t>
            </a:r>
            <a:r>
              <a:rPr lang="en-US" dirty="0" err="1" smtClean="0">
                <a:solidFill>
                  <a:srgbClr val="FF0000"/>
                </a:solidFill>
              </a:rPr>
              <a:t>komatiites</a:t>
            </a:r>
            <a:r>
              <a:rPr lang="en-US" dirty="0" smtClean="0"/>
              <a:t>- dense, basaltic proto-crust</a:t>
            </a:r>
          </a:p>
          <a:p>
            <a:pPr lvl="1"/>
            <a:r>
              <a:rPr lang="en-US" dirty="0" smtClean="0"/>
              <a:t>Fe-Mg silicates</a:t>
            </a:r>
          </a:p>
          <a:p>
            <a:endParaRPr lang="en-US" dirty="0"/>
          </a:p>
        </p:txBody>
      </p:sp>
      <p:pic>
        <p:nvPicPr>
          <p:cNvPr id="3074" name="Picture 2" descr="C:\Users\acoulso\Desktop\Komatiit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700" y="4181515"/>
            <a:ext cx="4686300" cy="2676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PT 1- Forming the Solar 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56388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&gt; 6 bya: No solar system, just a nebula of H atoms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Nebula</a:t>
            </a:r>
            <a:r>
              <a:rPr lang="en-US" sz="2800" smtClean="0"/>
              <a:t>- giant cloud of rotating gas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Nebular Hypothesis</a:t>
            </a:r>
            <a:r>
              <a:rPr lang="en-US" sz="2800" smtClean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A- Gravity pulled atoms together, forming a dense, hot core (100k yrs)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B- gas around core forms a flattened, rotating disk (</a:t>
            </a:r>
            <a:r>
              <a:rPr lang="en-US" sz="2800" smtClean="0">
                <a:solidFill>
                  <a:srgbClr val="FF0000"/>
                </a:solidFill>
              </a:rPr>
              <a:t>Solar Disk Model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pic>
        <p:nvPicPr>
          <p:cNvPr id="8196" name="Picture 5" descr="6_9e1c3aab8f24d964cf24588309b13847.jpg"/>
          <p:cNvPicPr>
            <a:picLocks noChangeAspect="1"/>
          </p:cNvPicPr>
          <p:nvPr/>
        </p:nvPicPr>
        <p:blipFill>
          <a:blip r:embed="rId2" cstate="print"/>
          <a:srcRect t="3558" r="12000" b="57487"/>
          <a:stretch>
            <a:fillRect/>
          </a:stretch>
        </p:blipFill>
        <p:spPr bwMode="auto">
          <a:xfrm>
            <a:off x="5715000" y="2209800"/>
            <a:ext cx="34226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Rocks of the Cryptic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Early plate tectonic system started</a:t>
            </a:r>
          </a:p>
          <a:p>
            <a:pPr lvl="1"/>
            <a:r>
              <a:rPr lang="en-US" dirty="0" smtClean="0"/>
              <a:t>Dense </a:t>
            </a:r>
            <a:r>
              <a:rPr lang="en-US" dirty="0" err="1" smtClean="0"/>
              <a:t>komatiites</a:t>
            </a:r>
            <a:r>
              <a:rPr lang="en-US" dirty="0" smtClean="0"/>
              <a:t> sank easily into hot, lower-density mantle</a:t>
            </a:r>
          </a:p>
          <a:p>
            <a:r>
              <a:rPr lang="en-US" dirty="0" err="1" smtClean="0"/>
              <a:t>Isua</a:t>
            </a:r>
            <a:r>
              <a:rPr lang="en-US" dirty="0" smtClean="0"/>
              <a:t>, Greenland- 4.3 </a:t>
            </a:r>
            <a:r>
              <a:rPr lang="en-US" dirty="0" err="1" smtClean="0"/>
              <a:t>Ga</a:t>
            </a:r>
            <a:r>
              <a:rPr lang="en-US" dirty="0" smtClean="0"/>
              <a:t> minerals in the </a:t>
            </a:r>
            <a:r>
              <a:rPr lang="en-US" dirty="0" err="1" smtClean="0"/>
              <a:t>rks</a:t>
            </a:r>
            <a:r>
              <a:rPr lang="en-US" dirty="0" smtClean="0"/>
              <a:t> indicate early plate tectonic activity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acoulso\Desktop\gl2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318000"/>
            <a:ext cx="3810000" cy="25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Basin Groups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4.15-3.95 </a:t>
            </a:r>
            <a:r>
              <a:rPr lang="en-US" dirty="0" err="1" smtClean="0"/>
              <a:t>Ga</a:t>
            </a:r>
            <a:r>
              <a:rPr lang="en-US" dirty="0" smtClean="0"/>
              <a:t> (=200 my)</a:t>
            </a:r>
          </a:p>
          <a:p>
            <a:pPr lvl="1"/>
            <a:r>
              <a:rPr lang="en-US" dirty="0" smtClean="0"/>
              <a:t>extended back to ~ 4.5 Ga by some (Why?)</a:t>
            </a:r>
          </a:p>
          <a:p>
            <a:r>
              <a:rPr lang="en-US" dirty="0" err="1" smtClean="0"/>
              <a:t>Frm</a:t>
            </a:r>
            <a:r>
              <a:rPr lang="en-US" dirty="0" smtClean="0"/>
              <a:t> of oldest known lunar features</a:t>
            </a:r>
          </a:p>
          <a:p>
            <a:endParaRPr lang="en-US" dirty="0"/>
          </a:p>
        </p:txBody>
      </p:sp>
      <p:pic>
        <p:nvPicPr>
          <p:cNvPr id="1026" name="Picture 2" descr="C:\Users\acoulso\Desktop\moonmap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702558"/>
            <a:ext cx="3124200" cy="31554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Continental </a:t>
            </a:r>
            <a:r>
              <a:rPr lang="en-US" dirty="0" err="1"/>
              <a:t>C</a:t>
            </a:r>
            <a:r>
              <a:rPr lang="en-US" dirty="0" err="1" smtClean="0"/>
              <a:t>ratons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Craton</a:t>
            </a:r>
            <a:r>
              <a:rPr lang="en-US" dirty="0"/>
              <a:t> </a:t>
            </a:r>
            <a:r>
              <a:rPr lang="en-US" dirty="0" smtClean="0"/>
              <a:t>= continental nucleus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Shield</a:t>
            </a:r>
            <a:r>
              <a:rPr lang="en-US" dirty="0" smtClean="0"/>
              <a:t> (exposed) + </a:t>
            </a:r>
            <a:r>
              <a:rPr lang="en-US" dirty="0" smtClean="0">
                <a:solidFill>
                  <a:srgbClr val="FF0000"/>
                </a:solidFill>
              </a:rPr>
              <a:t>platform</a:t>
            </a:r>
            <a:r>
              <a:rPr lang="en-US" dirty="0" smtClean="0"/>
              <a:t> (buried)</a:t>
            </a:r>
          </a:p>
          <a:p>
            <a:r>
              <a:rPr lang="en-US" dirty="0" smtClean="0"/>
              <a:t>Some cont. crust definitely forming by ~ 4.0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err="1" smtClean="0"/>
              <a:t>cratonic</a:t>
            </a:r>
            <a:r>
              <a:rPr lang="en-US" dirty="0" smtClean="0"/>
              <a:t> deformation is </a:t>
            </a:r>
            <a:r>
              <a:rPr lang="en-US" dirty="0" smtClean="0">
                <a:solidFill>
                  <a:srgbClr val="FF0000"/>
                </a:solidFill>
              </a:rPr>
              <a:t>Precambrian</a:t>
            </a:r>
          </a:p>
          <a:p>
            <a:endParaRPr lang="en-US" dirty="0"/>
          </a:p>
        </p:txBody>
      </p:sp>
      <p:pic>
        <p:nvPicPr>
          <p:cNvPr id="3074" name="Picture 2" descr="C:\Users\acoulso\Desktop\F1.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200922"/>
            <a:ext cx="4087813" cy="26570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3- </a:t>
            </a:r>
            <a:r>
              <a:rPr lang="en-US" dirty="0" err="1" smtClean="0"/>
              <a:t>Nectarian</a:t>
            </a:r>
            <a:r>
              <a:rPr lang="en-US" dirty="0" smtClean="0"/>
              <a:t>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3.95-3.85 </a:t>
            </a:r>
            <a:r>
              <a:rPr lang="en-US" dirty="0" err="1" smtClean="0"/>
              <a:t>Ga</a:t>
            </a:r>
            <a:r>
              <a:rPr lang="en-US" dirty="0" smtClean="0"/>
              <a:t> (=100 my)</a:t>
            </a:r>
          </a:p>
          <a:p>
            <a:r>
              <a:rPr lang="en-US" dirty="0" smtClean="0"/>
              <a:t>Lunar cataclysm occurred, aka </a:t>
            </a:r>
            <a:r>
              <a:rPr lang="en-US" dirty="0" smtClean="0">
                <a:solidFill>
                  <a:srgbClr val="FF0000"/>
                </a:solidFill>
              </a:rPr>
              <a:t>Late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eavy Bombardment (LHB)</a:t>
            </a:r>
            <a:endParaRPr lang="en-US" dirty="0" smtClean="0"/>
          </a:p>
          <a:p>
            <a:r>
              <a:rPr lang="en-US" dirty="0" smtClean="0"/>
              <a:t>Many lunar craters (~ 9 basins) are this age (disputed)</a:t>
            </a:r>
          </a:p>
          <a:p>
            <a:pPr lvl="1"/>
            <a:r>
              <a:rPr lang="en-US" dirty="0" smtClean="0"/>
              <a:t>Sampling bias</a:t>
            </a:r>
          </a:p>
          <a:p>
            <a:pPr lvl="1"/>
            <a:r>
              <a:rPr lang="en-US" dirty="0" smtClean="0"/>
              <a:t>Radiometric re-setting</a:t>
            </a:r>
          </a:p>
          <a:p>
            <a:endParaRPr lang="en-US" dirty="0"/>
          </a:p>
        </p:txBody>
      </p:sp>
      <p:pic>
        <p:nvPicPr>
          <p:cNvPr id="5122" name="Picture 2" descr="C:\Users\acoulso\Desktop\ss13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6320" y="3276600"/>
            <a:ext cx="429768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LHB Cause &amp; Consequence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Nice Model- </a:t>
            </a:r>
            <a:r>
              <a:rPr lang="en-US" dirty="0" smtClean="0"/>
              <a:t>gas giant orbital migration disrupted the asteroid belt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Planet model- </a:t>
            </a:r>
            <a:r>
              <a:rPr lang="en-US" dirty="0" smtClean="0"/>
              <a:t>Planet beyond Mars changed orbit</a:t>
            </a:r>
          </a:p>
          <a:p>
            <a:r>
              <a:rPr lang="en-US" dirty="0" smtClean="0"/>
              <a:t>LHB is thought to have destroyed much of what existed on Earth’s surface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</a:t>
            </a:r>
            <a:r>
              <a:rPr lang="en-US" dirty="0" err="1" smtClean="0"/>
              <a:t>Imbrian</a:t>
            </a:r>
            <a:r>
              <a:rPr lang="en-US" dirty="0" smtClean="0"/>
              <a:t>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~3.85-3.80 </a:t>
            </a:r>
            <a:r>
              <a:rPr lang="en-US" dirty="0" err="1" smtClean="0"/>
              <a:t>Ga</a:t>
            </a:r>
            <a:r>
              <a:rPr lang="en-US" dirty="0" smtClean="0"/>
              <a:t> (=50 my)</a:t>
            </a:r>
          </a:p>
          <a:p>
            <a:r>
              <a:rPr lang="en-US" dirty="0" smtClean="0"/>
              <a:t>Early </a:t>
            </a:r>
            <a:r>
              <a:rPr lang="en-US" dirty="0" err="1" smtClean="0"/>
              <a:t>Imbrian</a:t>
            </a:r>
            <a:r>
              <a:rPr lang="en-US" dirty="0" smtClean="0"/>
              <a:t>- LHB concludes </a:t>
            </a:r>
          </a:p>
          <a:p>
            <a:r>
              <a:rPr lang="en-US" dirty="0" smtClean="0"/>
              <a:t>2 large lunar craters, ejecta 1000+ km from crater rim</a:t>
            </a:r>
          </a:p>
          <a:p>
            <a:r>
              <a:rPr lang="en-US" dirty="0" smtClean="0"/>
              <a:t>3.8 Ga- Earth strata survive, so we leave lunar chronology behind and begin the </a:t>
            </a:r>
            <a:r>
              <a:rPr lang="en-US" dirty="0"/>
              <a:t>A</a:t>
            </a:r>
            <a:r>
              <a:rPr lang="en-US" dirty="0" smtClean="0"/>
              <a:t>rchean Eon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 3- </a:t>
            </a:r>
            <a:r>
              <a:rPr lang="en-US" dirty="0" err="1" smtClean="0"/>
              <a:t>Archean</a:t>
            </a:r>
            <a:r>
              <a:rPr lang="en-US" dirty="0" smtClean="0"/>
              <a:t> 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Divided into 4 eras:</a:t>
            </a:r>
          </a:p>
          <a:p>
            <a:pPr lvl="1"/>
            <a:r>
              <a:rPr lang="en-US" dirty="0" smtClean="0"/>
              <a:t>1- </a:t>
            </a:r>
            <a:r>
              <a:rPr lang="en-US" dirty="0" err="1" smtClean="0"/>
              <a:t>Eoarchean</a:t>
            </a:r>
            <a:r>
              <a:rPr lang="en-US" dirty="0" smtClean="0"/>
              <a:t> Era</a:t>
            </a:r>
          </a:p>
          <a:p>
            <a:pPr lvl="1"/>
            <a:r>
              <a:rPr lang="en-US" dirty="0" smtClean="0"/>
              <a:t>2- </a:t>
            </a:r>
            <a:r>
              <a:rPr lang="en-US" dirty="0" err="1" smtClean="0"/>
              <a:t>Paleoarchean</a:t>
            </a:r>
            <a:r>
              <a:rPr lang="en-US" dirty="0" smtClean="0"/>
              <a:t> Era</a:t>
            </a:r>
          </a:p>
          <a:p>
            <a:pPr lvl="1"/>
            <a:r>
              <a:rPr lang="en-US" dirty="0" smtClean="0"/>
              <a:t>3- </a:t>
            </a:r>
            <a:r>
              <a:rPr lang="en-US" dirty="0" err="1" smtClean="0"/>
              <a:t>Mesoarchean</a:t>
            </a:r>
            <a:r>
              <a:rPr lang="en-US" dirty="0" smtClean="0"/>
              <a:t> Era</a:t>
            </a:r>
          </a:p>
          <a:p>
            <a:pPr lvl="1"/>
            <a:r>
              <a:rPr lang="en-US" dirty="0" smtClean="0"/>
              <a:t>4- </a:t>
            </a:r>
            <a:r>
              <a:rPr lang="en-US" dirty="0" err="1" smtClean="0"/>
              <a:t>Neoarchean</a:t>
            </a:r>
            <a:r>
              <a:rPr lang="en-US" dirty="0" smtClean="0"/>
              <a:t> Era</a:t>
            </a:r>
          </a:p>
          <a:p>
            <a:r>
              <a:rPr lang="en-US" dirty="0" smtClean="0"/>
              <a:t>Note the prefixes!</a:t>
            </a:r>
          </a:p>
        </p:txBody>
      </p:sp>
    </p:spTree>
    <p:extLst>
      <p:ext uri="{BB962C8B-B14F-4D97-AF65-F5344CB8AC3E}">
        <p14:creationId xmlns:p14="http://schemas.microsoft.com/office/powerpoint/2010/main" val="30998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Archean</a:t>
            </a:r>
            <a:r>
              <a:rPr lang="en-US" dirty="0" smtClean="0"/>
              <a:t> Eon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3.8-2.5 Ga </a:t>
            </a:r>
            <a:endParaRPr lang="en-US" dirty="0"/>
          </a:p>
          <a:p>
            <a:r>
              <a:rPr lang="en-US" dirty="0" smtClean="0"/>
              <a:t>Earth’s surviving rock record begins</a:t>
            </a:r>
          </a:p>
          <a:p>
            <a:r>
              <a:rPr lang="en-US" dirty="0" smtClean="0"/>
              <a:t>Era divisions are based on absolute dating, not </a:t>
            </a:r>
            <a:r>
              <a:rPr lang="en-US" dirty="0" err="1" smtClean="0">
                <a:solidFill>
                  <a:srgbClr val="FF0000"/>
                </a:solidFill>
              </a:rPr>
              <a:t>stratotypes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acoulso\Desktop\hadean\beartooth-mts-archena-gnei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194029"/>
            <a:ext cx="4046538" cy="26639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</a:t>
            </a:r>
            <a:r>
              <a:rPr lang="en-US" dirty="0" err="1" smtClean="0"/>
              <a:t>Eoarchean</a:t>
            </a:r>
            <a:r>
              <a:rPr lang="en-US" dirty="0" smtClean="0"/>
              <a:t> Era- Atmosphere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3.8-3.6 Ga (= 200 my)</a:t>
            </a:r>
          </a:p>
          <a:p>
            <a:r>
              <a:rPr lang="en-US" dirty="0" smtClean="0"/>
              <a:t>Secondary atmosphere still present</a:t>
            </a:r>
          </a:p>
          <a:p>
            <a:r>
              <a:rPr lang="en-US" dirty="0" smtClean="0"/>
              <a:t>Lack of O</a:t>
            </a:r>
            <a:r>
              <a:rPr lang="en-US" baseline="-25000" dirty="0" smtClean="0"/>
              <a:t>2</a:t>
            </a:r>
            <a:r>
              <a:rPr lang="en-US" dirty="0" smtClean="0"/>
              <a:t> = reducing atmospheric conditions</a:t>
            </a:r>
          </a:p>
          <a:p>
            <a:pPr lvl="1"/>
            <a:r>
              <a:rPr lang="en-US" dirty="0" smtClean="0"/>
              <a:t>Pyrite (</a:t>
            </a:r>
            <a:r>
              <a:rPr lang="en-US" dirty="0" err="1" smtClean="0"/>
              <a:t>FeS</a:t>
            </a:r>
            <a:r>
              <a:rPr lang="en-US" dirty="0" smtClean="0"/>
              <a:t>) &amp; </a:t>
            </a:r>
            <a:r>
              <a:rPr lang="en-US" dirty="0" err="1" smtClean="0"/>
              <a:t>uraninite</a:t>
            </a:r>
            <a:r>
              <a:rPr lang="en-US" dirty="0" smtClean="0"/>
              <a:t> (UO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frm</a:t>
            </a:r>
            <a:endParaRPr lang="en-US" dirty="0" smtClean="0"/>
          </a:p>
          <a:p>
            <a:r>
              <a:rPr lang="en-US" dirty="0" smtClean="0"/>
              <a:t>Some atmospheric oxygen buildup begins (possibly earlier)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Photochemical dissociation</a:t>
            </a:r>
          </a:p>
          <a:p>
            <a:pPr lvl="1"/>
            <a:r>
              <a:rPr lang="en-US" dirty="0" smtClean="0"/>
              <a:t>Ultraviolet radiation + water vapor = H + O</a:t>
            </a:r>
          </a:p>
          <a:p>
            <a:r>
              <a:rPr lang="en-US" dirty="0" smtClean="0"/>
              <a:t>Ozone </a:t>
            </a:r>
            <a:r>
              <a:rPr lang="en-US" dirty="0" err="1" smtClean="0"/>
              <a:t>frm</a:t>
            </a:r>
            <a:r>
              <a:rPr lang="en-US" dirty="0" smtClean="0"/>
              <a:t> commences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Eoarchean</a:t>
            </a:r>
            <a:r>
              <a:rPr lang="en-US" dirty="0" smtClean="0"/>
              <a:t>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3.8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rks</a:t>
            </a:r>
            <a:r>
              <a:rPr lang="en-US" dirty="0" smtClean="0"/>
              <a:t> in Greenland contain chemical evidence of life (still no true fossils)</a:t>
            </a:r>
          </a:p>
          <a:p>
            <a:r>
              <a:rPr lang="en-US" dirty="0" smtClean="0"/>
              <a:t>Requirements for life:</a:t>
            </a:r>
          </a:p>
          <a:p>
            <a:pPr lvl="1"/>
            <a:r>
              <a:rPr lang="en-US" dirty="0" smtClean="0"/>
              <a:t>1- Organic building blocks (C H O N)</a:t>
            </a:r>
          </a:p>
          <a:p>
            <a:pPr lvl="1"/>
            <a:r>
              <a:rPr lang="en-US" dirty="0" smtClean="0"/>
              <a:t>2- Energy (lightning, ultraviolet radiation,  volcanism)</a:t>
            </a:r>
          </a:p>
          <a:p>
            <a:r>
              <a:rPr lang="en-US" dirty="0" smtClean="0"/>
              <a:t>Photosynthesis possibly commences (still disputed)</a:t>
            </a:r>
          </a:p>
          <a:p>
            <a:pPr lvl="1"/>
            <a:r>
              <a:rPr lang="en-US" dirty="0" smtClean="0"/>
              <a:t>Implications for free oxygen buildup at Earth’s surface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Forming the SS con’t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54102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C- 6 </a:t>
            </a:r>
            <a:r>
              <a:rPr lang="en-US" sz="2800" dirty="0" err="1" smtClean="0"/>
              <a:t>bya</a:t>
            </a:r>
            <a:r>
              <a:rPr lang="en-US" sz="2800" dirty="0" smtClean="0"/>
              <a:t>: core reached millions of degrees, becomes a </a:t>
            </a:r>
            <a:r>
              <a:rPr lang="en-US" sz="2800" dirty="0" err="1" smtClean="0">
                <a:solidFill>
                  <a:srgbClr val="FF0000"/>
                </a:solidFill>
              </a:rPr>
              <a:t>protostar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Early stage of sun formation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Needs at least 1 million years to become a star, as it needs to be about a million degrees Celsius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 fusion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D- (1 </a:t>
            </a:r>
            <a:r>
              <a:rPr lang="en-US" sz="2800" dirty="0" err="1" smtClean="0"/>
              <a:t>myrs</a:t>
            </a:r>
            <a:r>
              <a:rPr lang="en-US" sz="2800" dirty="0" smtClean="0"/>
              <a:t>) fusion of H atoms began, forming heavier </a:t>
            </a:r>
            <a:r>
              <a:rPr lang="en-US" sz="2800" dirty="0" smtClean="0"/>
              <a:t>elements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Surrounding disk begins to cool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9220" name="Picture 5" descr="6_9e1c3aab8f24d964cf24588309b13847.jpg"/>
          <p:cNvPicPr>
            <a:picLocks noChangeAspect="1"/>
          </p:cNvPicPr>
          <p:nvPr/>
        </p:nvPicPr>
        <p:blipFill>
          <a:blip r:embed="rId2" cstate="print"/>
          <a:srcRect t="41170" r="12000" b="21220"/>
          <a:stretch>
            <a:fillRect/>
          </a:stretch>
        </p:blipFill>
        <p:spPr bwMode="auto">
          <a:xfrm>
            <a:off x="5205413" y="2133600"/>
            <a:ext cx="393858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Eoarchean</a:t>
            </a:r>
            <a:r>
              <a:rPr lang="en-US" dirty="0" smtClean="0"/>
              <a:t> Rocks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Boninites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mafic </a:t>
            </a:r>
            <a:r>
              <a:rPr lang="en-US" dirty="0" err="1" smtClean="0"/>
              <a:t>extrusives</a:t>
            </a:r>
            <a:r>
              <a:rPr lang="en-US" dirty="0" smtClean="0"/>
              <a:t> in </a:t>
            </a:r>
            <a:r>
              <a:rPr lang="en-US" dirty="0" err="1" smtClean="0"/>
              <a:t>subduction</a:t>
            </a:r>
            <a:r>
              <a:rPr lang="en-US" dirty="0" smtClean="0"/>
              <a:t> zones</a:t>
            </a:r>
          </a:p>
          <a:p>
            <a:r>
              <a:rPr lang="en-US" b="1" dirty="0" smtClean="0"/>
              <a:t>Q: what’s an example of a mafic extrusive?</a:t>
            </a:r>
          </a:p>
          <a:p>
            <a:r>
              <a:rPr lang="en-US" dirty="0" err="1" smtClean="0"/>
              <a:t>Isua</a:t>
            </a:r>
            <a:r>
              <a:rPr lang="en-US" dirty="0" smtClean="0"/>
              <a:t> Greenstone Belt (Greenland) 3.8-3.7 </a:t>
            </a:r>
            <a:r>
              <a:rPr lang="en-US" dirty="0" err="1" smtClean="0"/>
              <a:t>Ga</a:t>
            </a:r>
            <a:r>
              <a:rPr lang="en-US" dirty="0" smtClean="0"/>
              <a:t> shows evidence of modern plate tectonic processes</a:t>
            </a:r>
          </a:p>
          <a:p>
            <a:endParaRPr lang="en-US" dirty="0"/>
          </a:p>
        </p:txBody>
      </p:sp>
      <p:pic>
        <p:nvPicPr>
          <p:cNvPr id="4099" name="Picture 3" descr="C:\Users\acoulso\Desktop\pic3_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395" y="3733800"/>
            <a:ext cx="4705121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Granulites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common rock type of </a:t>
            </a:r>
            <a:r>
              <a:rPr lang="en-US" dirty="0" err="1" smtClean="0"/>
              <a:t>Archean</a:t>
            </a:r>
            <a:r>
              <a:rPr lang="en-US" dirty="0" smtClean="0"/>
              <a:t> age</a:t>
            </a:r>
          </a:p>
          <a:p>
            <a:r>
              <a:rPr lang="en-US" dirty="0" smtClean="0"/>
              <a:t>High temp gneisses w/ granitic parent rocks</a:t>
            </a:r>
          </a:p>
          <a:p>
            <a:r>
              <a:rPr lang="en-US" dirty="0" smtClean="0"/>
              <a:t>Associated with greenstone belts</a:t>
            </a:r>
          </a:p>
          <a:p>
            <a:endParaRPr lang="en-US" dirty="0"/>
          </a:p>
        </p:txBody>
      </p:sp>
      <p:pic>
        <p:nvPicPr>
          <p:cNvPr id="4098" name="Picture 2" descr="C:\Users\acoulso\Desktop\Granul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24400"/>
            <a:ext cx="3197722" cy="2133600"/>
          </a:xfrm>
          <a:prstGeom prst="rect">
            <a:avLst/>
          </a:prstGeom>
          <a:noFill/>
        </p:spPr>
      </p:pic>
      <p:pic>
        <p:nvPicPr>
          <p:cNvPr id="4099" name="Picture 3" descr="C:\Users\acoulso\Desktop\flatraketgranul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200" y="4724400"/>
            <a:ext cx="28448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Archean</a:t>
            </a:r>
            <a:r>
              <a:rPr lang="en-US" dirty="0" smtClean="0"/>
              <a:t> Eon Review: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Divided into 4 eras:</a:t>
            </a:r>
          </a:p>
          <a:p>
            <a:pPr lvl="1"/>
            <a:r>
              <a:rPr lang="en-US" dirty="0" smtClean="0"/>
              <a:t>1- </a:t>
            </a:r>
            <a:r>
              <a:rPr lang="en-US" dirty="0" err="1" smtClean="0"/>
              <a:t>Eoarchean</a:t>
            </a:r>
            <a:r>
              <a:rPr lang="en-US" dirty="0" smtClean="0"/>
              <a:t> Era</a:t>
            </a:r>
          </a:p>
          <a:p>
            <a:pPr lvl="1"/>
            <a:r>
              <a:rPr lang="en-US" dirty="0" smtClean="0"/>
              <a:t>2- </a:t>
            </a:r>
            <a:r>
              <a:rPr lang="en-US" dirty="0" err="1" smtClean="0"/>
              <a:t>Paleoarchean</a:t>
            </a:r>
            <a:r>
              <a:rPr lang="en-US" dirty="0" smtClean="0"/>
              <a:t> Era</a:t>
            </a:r>
          </a:p>
          <a:p>
            <a:pPr lvl="1"/>
            <a:r>
              <a:rPr lang="en-US" dirty="0" smtClean="0"/>
              <a:t>3- </a:t>
            </a:r>
            <a:r>
              <a:rPr lang="en-US" dirty="0" err="1" smtClean="0"/>
              <a:t>Mesoarchean</a:t>
            </a:r>
            <a:r>
              <a:rPr lang="en-US" dirty="0" smtClean="0"/>
              <a:t> Era</a:t>
            </a:r>
          </a:p>
          <a:p>
            <a:pPr lvl="1"/>
            <a:r>
              <a:rPr lang="en-US" dirty="0" smtClean="0"/>
              <a:t>4- </a:t>
            </a:r>
            <a:r>
              <a:rPr lang="en-US" dirty="0" err="1" smtClean="0"/>
              <a:t>Neoarchean</a:t>
            </a:r>
            <a:r>
              <a:rPr lang="en-US" dirty="0" smtClean="0"/>
              <a:t> Era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Greenstone Belts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Green = chlorite, </a:t>
            </a:r>
            <a:r>
              <a:rPr lang="en-US" dirty="0" err="1" smtClean="0"/>
              <a:t>epidote</a:t>
            </a:r>
            <a:r>
              <a:rPr lang="en-US" dirty="0" smtClean="0"/>
              <a:t>, </a:t>
            </a:r>
            <a:r>
              <a:rPr lang="en-US" dirty="0" err="1" smtClean="0"/>
              <a:t>actinolite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= a low-grade met. assemblages (synclinal)</a:t>
            </a:r>
          </a:p>
          <a:p>
            <a:r>
              <a:rPr lang="en-US" dirty="0" err="1" smtClean="0"/>
              <a:t>Ultramafic</a:t>
            </a:r>
            <a:r>
              <a:rPr lang="en-US" dirty="0" smtClean="0"/>
              <a:t> eruptions- T &gt; 1600 </a:t>
            </a:r>
            <a:r>
              <a:rPr lang="en-US" dirty="0" smtClean="0">
                <a:sym typeface="Symbol"/>
              </a:rPr>
              <a:t></a:t>
            </a:r>
            <a:r>
              <a:rPr lang="en-US" dirty="0" smtClean="0"/>
              <a:t>C </a:t>
            </a:r>
          </a:p>
          <a:p>
            <a:pPr lvl="1"/>
            <a:r>
              <a:rPr lang="en-US" dirty="0" smtClean="0"/>
              <a:t>Hot, early Earth</a:t>
            </a:r>
          </a:p>
          <a:p>
            <a:pPr lvl="1"/>
            <a:r>
              <a:rPr lang="en-US" dirty="0" smtClean="0"/>
              <a:t>No younger ones, hottest surface eruptions ~ 1350 </a:t>
            </a:r>
            <a:r>
              <a:rPr lang="en-US" dirty="0" smtClean="0">
                <a:sym typeface="Symbol"/>
              </a:rPr>
              <a:t></a:t>
            </a:r>
            <a:r>
              <a:rPr lang="en-US" dirty="0" smtClean="0"/>
              <a:t>C</a:t>
            </a:r>
          </a:p>
          <a:p>
            <a:endParaRPr lang="en-US" dirty="0"/>
          </a:p>
        </p:txBody>
      </p:sp>
      <p:pic>
        <p:nvPicPr>
          <p:cNvPr id="6" name="Picture 2" descr="C:\Users\acoulso\Desktop\ah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309533"/>
            <a:ext cx="3276600" cy="25484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Greenstone Belt Structure/Comp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Volcanic (pillow basalts) near base</a:t>
            </a:r>
          </a:p>
          <a:p>
            <a:r>
              <a:rPr lang="en-US" dirty="0" smtClean="0"/>
              <a:t>Sedimentary near top</a:t>
            </a:r>
          </a:p>
          <a:p>
            <a:pPr lvl="1"/>
            <a:r>
              <a:rPr lang="en-US" dirty="0" err="1" smtClean="0"/>
              <a:t>Graywacke</a:t>
            </a:r>
            <a:r>
              <a:rPr lang="en-US" dirty="0" smtClean="0"/>
              <a:t> + argillite</a:t>
            </a:r>
          </a:p>
          <a:p>
            <a:r>
              <a:rPr lang="en-US" dirty="0" smtClean="0"/>
              <a:t>Cross-bedding + graded bedding = </a:t>
            </a:r>
            <a:r>
              <a:rPr lang="en-US" dirty="0" err="1" smtClean="0"/>
              <a:t>turbidites</a:t>
            </a:r>
            <a:endParaRPr lang="en-US" dirty="0" smtClean="0"/>
          </a:p>
          <a:p>
            <a:r>
              <a:rPr lang="en-US" b="1" dirty="0" smtClean="0"/>
              <a:t>Q: what area did these form in?</a:t>
            </a:r>
          </a:p>
          <a:p>
            <a:endParaRPr lang="en-US" dirty="0"/>
          </a:p>
        </p:txBody>
      </p:sp>
      <p:pic>
        <p:nvPicPr>
          <p:cNvPr id="4" name="Picture 3" descr="GreenstoneBel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267200"/>
            <a:ext cx="7402286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Greenstone Belt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Possibly in several tectonic settings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Back-arc model</a:t>
            </a:r>
            <a:r>
              <a:rPr lang="en-US" dirty="0" smtClean="0"/>
              <a:t>- form in back-arc basins, deformed when basin closes, intruded by granitic magmas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Continental Rift emplacement- </a:t>
            </a:r>
            <a:r>
              <a:rPr lang="en-US" dirty="0" err="1" smtClean="0"/>
              <a:t>seds</a:t>
            </a:r>
            <a:r>
              <a:rPr lang="en-US" dirty="0" smtClean="0"/>
              <a:t> deposited over cooled mantle plumes, Rift closure = deformation &amp; new intrusions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4"/>
            <a:ext cx="8229600" cy="1143000"/>
          </a:xfrm>
        </p:spPr>
        <p:txBody>
          <a:bodyPr/>
          <a:lstStyle/>
          <a:p>
            <a:r>
              <a:rPr lang="en-US" dirty="0" smtClean="0"/>
              <a:t>2- </a:t>
            </a:r>
            <a:r>
              <a:rPr lang="en-US" dirty="0" err="1" smtClean="0"/>
              <a:t>Paleoarchean</a:t>
            </a:r>
            <a:r>
              <a:rPr lang="en-US" dirty="0" smtClean="0"/>
              <a:t>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3.6-3.2 </a:t>
            </a:r>
            <a:r>
              <a:rPr lang="en-US" dirty="0" err="1" smtClean="0"/>
              <a:t>Ga</a:t>
            </a:r>
            <a:r>
              <a:rPr lang="en-US" dirty="0" smtClean="0"/>
              <a:t> (= 400 my)</a:t>
            </a:r>
          </a:p>
          <a:p>
            <a:r>
              <a:rPr lang="en-US" dirty="0" smtClean="0"/>
              <a:t>3.5 </a:t>
            </a:r>
            <a:r>
              <a:rPr lang="en-US" dirty="0" err="1" smtClean="0"/>
              <a:t>Ga</a:t>
            </a:r>
            <a:r>
              <a:rPr lang="en-US" dirty="0" smtClean="0"/>
              <a:t>: oldest true fossils of prokaryotes (</a:t>
            </a:r>
            <a:r>
              <a:rPr lang="en-US" dirty="0" err="1" smtClean="0"/>
              <a:t>Archea</a:t>
            </a:r>
            <a:r>
              <a:rPr lang="en-US" dirty="0" smtClean="0"/>
              <a:t> &amp; Bacteria Kingdoms) </a:t>
            </a:r>
          </a:p>
          <a:p>
            <a:pPr lvl="1"/>
            <a:r>
              <a:rPr lang="en-US" dirty="0" smtClean="0"/>
              <a:t>Australia 3.46 </a:t>
            </a:r>
            <a:r>
              <a:rPr lang="en-US" dirty="0" err="1" smtClean="0"/>
              <a:t>Ga</a:t>
            </a:r>
            <a:endParaRPr lang="en-US" dirty="0" smtClean="0"/>
          </a:p>
          <a:p>
            <a:pPr lvl="1"/>
            <a:r>
              <a:rPr lang="en-US" dirty="0" smtClean="0"/>
              <a:t>anaerobic</a:t>
            </a:r>
          </a:p>
        </p:txBody>
      </p:sp>
      <p:pic>
        <p:nvPicPr>
          <p:cNvPr id="9218" name="Picture 2" descr="C:\Users\acoulso\Desktop\micro_prokar1_240x1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114800"/>
            <a:ext cx="36576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Paleoarchean</a:t>
            </a:r>
            <a:r>
              <a:rPr lang="en-US" dirty="0" smtClean="0"/>
              <a:t> Era Atmosphere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Photosynthesis likely evolved by now</a:t>
            </a:r>
          </a:p>
          <a:p>
            <a:r>
              <a:rPr lang="en-US" dirty="0" smtClean="0"/>
              <a:t> Organisms no longer dependent on external energy sources</a:t>
            </a:r>
          </a:p>
          <a:p>
            <a:r>
              <a:rPr lang="en-US" dirty="0" smtClean="0"/>
              <a:t>Photosynthesis generates free oxygen</a:t>
            </a:r>
          </a:p>
          <a:p>
            <a:r>
              <a:rPr lang="en-US" dirty="0" smtClean="0"/>
              <a:t>Significant atmospheric O</a:t>
            </a:r>
            <a:r>
              <a:rPr lang="en-US" baseline="-25000" dirty="0" smtClean="0"/>
              <a:t>2</a:t>
            </a:r>
            <a:r>
              <a:rPr lang="en-US" dirty="0" smtClean="0"/>
              <a:t> buildup possible but debated</a:t>
            </a:r>
          </a:p>
          <a:p>
            <a:r>
              <a:rPr lang="en-US" dirty="0" smtClean="0"/>
              <a:t>Oxygenation probably minor until much more recently (ca 2.5 Ga, = 1 billion years later)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Paleoarchean</a:t>
            </a:r>
            <a:r>
              <a:rPr lang="en-US" dirty="0" smtClean="0"/>
              <a:t> Crust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Greenstone belts in S Africa = 3.6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Vaalbara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Earth’s first ‘supercontinent’ formed</a:t>
            </a:r>
          </a:p>
          <a:p>
            <a:r>
              <a:rPr lang="en-US" dirty="0" smtClean="0"/>
              <a:t>Small by later standards, but included most known </a:t>
            </a:r>
            <a:r>
              <a:rPr lang="en-US" dirty="0" err="1" smtClean="0"/>
              <a:t>Paleoarchean</a:t>
            </a:r>
            <a:r>
              <a:rPr lang="en-US" dirty="0" smtClean="0"/>
              <a:t> continental crust </a:t>
            </a:r>
          </a:p>
          <a:p>
            <a:r>
              <a:rPr lang="en-US" dirty="0" err="1" smtClean="0"/>
              <a:t>Frm</a:t>
            </a:r>
            <a:r>
              <a:rPr lang="en-US" dirty="0" smtClean="0"/>
              <a:t> may have begun in </a:t>
            </a:r>
            <a:r>
              <a:rPr lang="en-US" dirty="0" err="1" smtClean="0"/>
              <a:t>Eoarchean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Vaalbara</a:t>
            </a:r>
            <a:r>
              <a:rPr lang="en-US" dirty="0" smtClean="0"/>
              <a:t>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ormed from the merger of 2 </a:t>
            </a:r>
            <a:r>
              <a:rPr lang="en-US" dirty="0" err="1" smtClean="0"/>
              <a:t>cratons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1- </a:t>
            </a:r>
            <a:r>
              <a:rPr lang="en-US" dirty="0" err="1" smtClean="0"/>
              <a:t>Kaap</a:t>
            </a:r>
            <a:r>
              <a:rPr lang="en-US" u="sng" dirty="0" err="1" smtClean="0"/>
              <a:t>vaal</a:t>
            </a:r>
            <a:r>
              <a:rPr lang="en-US" dirty="0" smtClean="0"/>
              <a:t> (S Africa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2- Pil</a:t>
            </a:r>
            <a:r>
              <a:rPr lang="en-US" u="sng" dirty="0" smtClean="0"/>
              <a:t>bara</a:t>
            </a:r>
            <a:r>
              <a:rPr lang="en-US" dirty="0" smtClean="0"/>
              <a:t> (Australia)</a:t>
            </a:r>
            <a:endParaRPr lang="en-US" dirty="0"/>
          </a:p>
          <a:p>
            <a:r>
              <a:rPr lang="en-US" dirty="0" smtClean="0"/>
              <a:t>Linked via </a:t>
            </a:r>
            <a:r>
              <a:rPr lang="en-US" dirty="0" err="1" smtClean="0"/>
              <a:t>magnetostratigraphy</a:t>
            </a:r>
            <a:r>
              <a:rPr lang="en-US" dirty="0" smtClean="0"/>
              <a:t>, structural features (faulting), and impact features</a:t>
            </a:r>
            <a:endParaRPr lang="en-US" dirty="0"/>
          </a:p>
        </p:txBody>
      </p:sp>
      <p:pic>
        <p:nvPicPr>
          <p:cNvPr id="3074" name="Picture 2" descr="C:\Users\acoulso\Desktop\220px-Map_of_Kaapvaal_crat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19600"/>
            <a:ext cx="3083034" cy="2438400"/>
          </a:xfrm>
          <a:prstGeom prst="rect">
            <a:avLst/>
          </a:prstGeom>
          <a:noFill/>
        </p:spPr>
      </p:pic>
      <p:pic>
        <p:nvPicPr>
          <p:cNvPr id="3075" name="Picture 3" descr="C:\Users\acoulso\Desktop\500px-IBRA_6.1_Pilba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408628"/>
            <a:ext cx="3124200" cy="2449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27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Forming the Earth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Dust grains stick together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Planetary accretion-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By 4.56 Ga earth was mostly assembled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pic>
        <p:nvPicPr>
          <p:cNvPr id="10244" name="Picture 2" descr="C:\Users\acoulso\Desktop\kansas-meteor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173538"/>
            <a:ext cx="2667000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3- </a:t>
            </a:r>
            <a:r>
              <a:rPr lang="en-US" dirty="0" err="1" smtClean="0"/>
              <a:t>Mesoarchean</a:t>
            </a:r>
            <a:r>
              <a:rPr lang="en-US" dirty="0" smtClean="0"/>
              <a:t>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3.2-2.8 </a:t>
            </a:r>
            <a:r>
              <a:rPr lang="en-US" dirty="0" err="1" smtClean="0"/>
              <a:t>Ga</a:t>
            </a:r>
            <a:r>
              <a:rPr lang="en-US" dirty="0" smtClean="0"/>
              <a:t> (400 my)</a:t>
            </a:r>
          </a:p>
          <a:p>
            <a:r>
              <a:rPr lang="en-US" dirty="0" smtClean="0"/>
              <a:t>Metamorphism of older rocks formed </a:t>
            </a:r>
            <a:r>
              <a:rPr lang="en-US" dirty="0" err="1" smtClean="0"/>
              <a:t>cratons</a:t>
            </a:r>
            <a:r>
              <a:rPr lang="en-US" dirty="0" smtClean="0"/>
              <a:t> that eventually become part of the </a:t>
            </a:r>
            <a:r>
              <a:rPr lang="en-US" dirty="0"/>
              <a:t>C</a:t>
            </a:r>
            <a:r>
              <a:rPr lang="en-US" dirty="0" smtClean="0"/>
              <a:t>anadian Shield</a:t>
            </a:r>
          </a:p>
          <a:p>
            <a:r>
              <a:rPr lang="en-US" dirty="0" err="1" smtClean="0"/>
              <a:t>Granulite</a:t>
            </a:r>
            <a:r>
              <a:rPr lang="en-US" dirty="0" smtClean="0"/>
              <a:t> </a:t>
            </a:r>
            <a:r>
              <a:rPr lang="en-US" dirty="0" err="1" smtClean="0"/>
              <a:t>facies</a:t>
            </a:r>
            <a:r>
              <a:rPr lang="en-US" dirty="0" smtClean="0"/>
              <a:t>- high T</a:t>
            </a:r>
          </a:p>
          <a:p>
            <a:endParaRPr lang="en-US" dirty="0"/>
          </a:p>
        </p:txBody>
      </p:sp>
      <p:pic>
        <p:nvPicPr>
          <p:cNvPr id="5122" name="Picture 2" descr="C:\Users\acoulso\Desktop\geological-regions-26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656319"/>
            <a:ext cx="3810000" cy="3201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Mesoarchean</a:t>
            </a:r>
            <a:r>
              <a:rPr lang="en-US" dirty="0" smtClean="0"/>
              <a:t> Continents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Ur</a:t>
            </a:r>
            <a:r>
              <a:rPr lang="en-US" dirty="0" smtClean="0"/>
              <a:t> forms ~ 3.0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smtClean="0"/>
              <a:t>Parts of Africa, Australia, India</a:t>
            </a:r>
          </a:p>
          <a:p>
            <a:r>
              <a:rPr lang="en-US" dirty="0" err="1" smtClean="0"/>
              <a:t>Vaalbara</a:t>
            </a:r>
            <a:r>
              <a:rPr lang="en-US" dirty="0" smtClean="0"/>
              <a:t> begins breaking up by ~2.8-2.7 </a:t>
            </a:r>
            <a:r>
              <a:rPr lang="en-US" dirty="0" err="1" smtClean="0"/>
              <a:t>Ga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U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4114800"/>
            <a:ext cx="4382429" cy="2743200"/>
          </a:xfrm>
          <a:prstGeom prst="rect">
            <a:avLst/>
          </a:prstGeom>
        </p:spPr>
      </p:pic>
      <p:pic>
        <p:nvPicPr>
          <p:cNvPr id="11266" name="Picture 2" descr="C:\Users\acoulso\Desktop\continents.jpg"/>
          <p:cNvPicPr>
            <a:picLocks noChangeAspect="1" noChangeArrowheads="1"/>
          </p:cNvPicPr>
          <p:nvPr/>
        </p:nvPicPr>
        <p:blipFill>
          <a:blip r:embed="rId3" cstate="print"/>
          <a:srcRect r="40000" b="81547"/>
          <a:stretch>
            <a:fillRect/>
          </a:stretch>
        </p:blipFill>
        <p:spPr bwMode="auto">
          <a:xfrm>
            <a:off x="4295718" y="4267200"/>
            <a:ext cx="4848282" cy="259080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343400" y="6248400"/>
            <a:ext cx="1981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Mesoarchean</a:t>
            </a:r>
            <a:r>
              <a:rPr lang="en-US" dirty="0" smtClean="0"/>
              <a:t>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Oldest confirmed </a:t>
            </a:r>
            <a:r>
              <a:rPr lang="en-US" dirty="0" err="1" smtClean="0">
                <a:solidFill>
                  <a:srgbClr val="FF0000"/>
                </a:solidFill>
              </a:rPr>
              <a:t>stromatolites</a:t>
            </a:r>
            <a:r>
              <a:rPr lang="en-US" dirty="0" smtClean="0"/>
              <a:t>- reef-like structures formed when sediments stick to </a:t>
            </a:r>
            <a:r>
              <a:rPr lang="en-US" dirty="0" err="1" smtClean="0"/>
              <a:t>cyanobacterial</a:t>
            </a:r>
            <a:r>
              <a:rPr lang="en-US" dirty="0" smtClean="0"/>
              <a:t> mats </a:t>
            </a:r>
          </a:p>
          <a:p>
            <a:pPr lvl="1"/>
            <a:r>
              <a:rPr lang="en-US" dirty="0" smtClean="0"/>
              <a:t>Australia </a:t>
            </a:r>
          </a:p>
          <a:p>
            <a:endParaRPr lang="en-US" dirty="0"/>
          </a:p>
        </p:txBody>
      </p:sp>
      <p:pic>
        <p:nvPicPr>
          <p:cNvPr id="2050" name="Picture 2" descr="C:\Users\acoulso\Desktop\paleo_stromatol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885897"/>
            <a:ext cx="3962400" cy="2972103"/>
          </a:xfrm>
          <a:prstGeom prst="rect">
            <a:avLst/>
          </a:prstGeom>
          <a:noFill/>
        </p:spPr>
      </p:pic>
      <p:pic>
        <p:nvPicPr>
          <p:cNvPr id="2051" name="Picture 3" descr="C:\Users\acoulso\Desktop\0611200603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38600"/>
            <a:ext cx="28575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Mesoarchean</a:t>
            </a:r>
            <a:r>
              <a:rPr lang="en-US" dirty="0" smtClean="0"/>
              <a:t> </a:t>
            </a:r>
            <a:r>
              <a:rPr lang="en-US" dirty="0" err="1" smtClean="0"/>
              <a:t>Cryosphere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5105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2.9 </a:t>
            </a:r>
            <a:r>
              <a:rPr lang="en-US" dirty="0" err="1" smtClean="0"/>
              <a:t>Ga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Pongola </a:t>
            </a:r>
            <a:r>
              <a:rPr lang="en-US" dirty="0" err="1" smtClean="0">
                <a:solidFill>
                  <a:srgbClr val="FF0000"/>
                </a:solidFill>
              </a:rPr>
              <a:t>Glaciation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 Africa Pongola </a:t>
            </a:r>
            <a:r>
              <a:rPr lang="en-US" dirty="0" err="1" smtClean="0"/>
              <a:t>Supergroup</a:t>
            </a:r>
            <a:r>
              <a:rPr lang="en-US" dirty="0" smtClean="0"/>
              <a:t> w/ glacial sedimentary features (</a:t>
            </a:r>
            <a:r>
              <a:rPr lang="en-US" dirty="0" err="1" smtClean="0"/>
              <a:t>erratics</a:t>
            </a:r>
            <a:r>
              <a:rPr lang="en-US" dirty="0" smtClean="0"/>
              <a:t>, striated bedrock)</a:t>
            </a:r>
          </a:p>
          <a:p>
            <a:r>
              <a:rPr lang="en-US" dirty="0" smtClean="0"/>
              <a:t>Possible cause- methane buildup creating ‘organic haze’ which increased Earth’s albedo</a:t>
            </a:r>
            <a:endParaRPr lang="en-US" dirty="0"/>
          </a:p>
        </p:txBody>
      </p:sp>
      <p:pic>
        <p:nvPicPr>
          <p:cNvPr id="6146" name="Picture 2" descr="C:\Users\acoulso\Desktop\F1.smal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731770"/>
            <a:ext cx="4343400" cy="4126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4- </a:t>
            </a:r>
            <a:r>
              <a:rPr lang="en-US" dirty="0" err="1" smtClean="0"/>
              <a:t>Neoarchean</a:t>
            </a:r>
            <a:r>
              <a:rPr lang="en-US" dirty="0" smtClean="0"/>
              <a:t>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2.8-2.5 </a:t>
            </a:r>
            <a:r>
              <a:rPr lang="en-US" dirty="0" err="1" smtClean="0"/>
              <a:t>Ga</a:t>
            </a:r>
            <a:r>
              <a:rPr lang="en-US" dirty="0" smtClean="0"/>
              <a:t> (= 300 my)</a:t>
            </a:r>
          </a:p>
          <a:p>
            <a:r>
              <a:rPr lang="en-US" dirty="0" smtClean="0"/>
              <a:t>Oxygenic photosynthesis definitely started by this point (finally!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r>
              <a:rPr lang="en-US" dirty="0" smtClean="0">
                <a:sym typeface="Wingdings" pitchFamily="2" charset="2"/>
              </a:rPr>
              <a:t>Atmospheric oxygen buildup still took a long time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Lots of material in the oceans to oxidize before free oxygen can accumulate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Neoarchean</a:t>
            </a:r>
            <a:r>
              <a:rPr lang="en-US" dirty="0" smtClean="0"/>
              <a:t> Continents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Kenorland</a:t>
            </a:r>
            <a:r>
              <a:rPr lang="en-US" dirty="0" smtClean="0"/>
              <a:t> begins forming ~2.7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smtClean="0"/>
              <a:t>Accretion + new crust still forming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Located @ low latitudes</a:t>
            </a:r>
          </a:p>
          <a:p>
            <a:r>
              <a:rPr lang="en-US" dirty="0" err="1" smtClean="0"/>
              <a:t>Cratonic</a:t>
            </a:r>
            <a:r>
              <a:rPr lang="en-US" dirty="0" smtClean="0"/>
              <a:t> sections:</a:t>
            </a:r>
          </a:p>
          <a:p>
            <a:pPr lvl="1"/>
            <a:r>
              <a:rPr lang="en-US" dirty="0" smtClean="0"/>
              <a:t>North America (</a:t>
            </a:r>
            <a:r>
              <a:rPr lang="en-US" dirty="0" err="1" smtClean="0"/>
              <a:t>Laurentia</a:t>
            </a:r>
            <a:r>
              <a:rPr lang="en-US" dirty="0" smtClean="0"/>
              <a:t>; L)</a:t>
            </a:r>
          </a:p>
          <a:p>
            <a:pPr lvl="1"/>
            <a:r>
              <a:rPr lang="en-US" dirty="0" smtClean="0"/>
              <a:t>Scandinavia (</a:t>
            </a:r>
            <a:r>
              <a:rPr lang="en-US" dirty="0" err="1" smtClean="0"/>
              <a:t>Baltica</a:t>
            </a:r>
            <a:r>
              <a:rPr lang="en-US" dirty="0" smtClean="0"/>
              <a:t>; B)</a:t>
            </a:r>
          </a:p>
          <a:p>
            <a:pPr lvl="1"/>
            <a:r>
              <a:rPr lang="en-US" dirty="0" smtClean="0"/>
              <a:t>W. Australia (Au)</a:t>
            </a:r>
          </a:p>
          <a:p>
            <a:pPr lvl="1"/>
            <a:r>
              <a:rPr lang="en-US" dirty="0" smtClean="0"/>
              <a:t>South </a:t>
            </a:r>
            <a:r>
              <a:rPr lang="en-US" dirty="0" err="1" smtClean="0"/>
              <a:t>Afica</a:t>
            </a:r>
            <a:r>
              <a:rPr lang="en-US" dirty="0" smtClean="0"/>
              <a:t> (</a:t>
            </a:r>
            <a:r>
              <a:rPr lang="en-US" dirty="0" err="1" smtClean="0"/>
              <a:t>Kalaharia</a:t>
            </a:r>
            <a:r>
              <a:rPr lang="en-US" dirty="0" smtClean="0"/>
              <a:t>; K)</a:t>
            </a:r>
          </a:p>
        </p:txBody>
      </p:sp>
      <p:pic>
        <p:nvPicPr>
          <p:cNvPr id="1026" name="Picture 2" descr="C:\Users\acoulso\Desktop\super.jpg"/>
          <p:cNvPicPr>
            <a:picLocks noChangeAspect="1" noChangeArrowheads="1"/>
          </p:cNvPicPr>
          <p:nvPr/>
        </p:nvPicPr>
        <p:blipFill>
          <a:blip r:embed="rId2" cstate="print"/>
          <a:srcRect r="49304" b="55575"/>
          <a:stretch>
            <a:fillRect/>
          </a:stretch>
        </p:blipFill>
        <p:spPr bwMode="auto">
          <a:xfrm>
            <a:off x="6054003" y="3581400"/>
            <a:ext cx="3089997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Neoarchean</a:t>
            </a:r>
            <a:r>
              <a:rPr lang="en-US" dirty="0" smtClean="0"/>
              <a:t> Continents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Canadian shield formation continues until ~ 2.6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Arctica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continent forms ~2.5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smtClean="0"/>
              <a:t>Canadian + Siberian shields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 descr="C:\Users\acoulso\Desktop\Provinc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57600"/>
            <a:ext cx="3257404" cy="3200400"/>
          </a:xfrm>
          <a:prstGeom prst="rect">
            <a:avLst/>
          </a:prstGeom>
          <a:noFill/>
        </p:spPr>
      </p:pic>
      <p:pic>
        <p:nvPicPr>
          <p:cNvPr id="5" name="Picture 2" descr="C:\Users\acoulso\Desktop\continents.jpg"/>
          <p:cNvPicPr>
            <a:picLocks noChangeAspect="1" noChangeArrowheads="1"/>
          </p:cNvPicPr>
          <p:nvPr/>
        </p:nvPicPr>
        <p:blipFill>
          <a:blip r:embed="rId3" cstate="print"/>
          <a:srcRect t="14766" r="54375" b="55881"/>
          <a:stretch>
            <a:fillRect/>
          </a:stretch>
        </p:blipFill>
        <p:spPr bwMode="auto">
          <a:xfrm>
            <a:off x="5943600" y="3280567"/>
            <a:ext cx="3200400" cy="35774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</a:t>
            </a:r>
            <a:r>
              <a:rPr lang="en-US" dirty="0" err="1" smtClean="0"/>
              <a:t>Archean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~30-40% of Earth’s continental crust had formed by the end of the Archean</a:t>
            </a:r>
          </a:p>
          <a:p>
            <a:r>
              <a:rPr lang="en-US" dirty="0" smtClean="0"/>
              <a:t>Today: ~22% of exposed Precambrian crust is </a:t>
            </a:r>
            <a:r>
              <a:rPr lang="en-US" dirty="0" err="1" smtClean="0"/>
              <a:t>Archean</a:t>
            </a:r>
            <a:endParaRPr lang="en-US" dirty="0" smtClean="0"/>
          </a:p>
          <a:p>
            <a:r>
              <a:rPr lang="en-US" dirty="0" smtClean="0"/>
              <a:t>Atmospheric O</a:t>
            </a:r>
            <a:r>
              <a:rPr lang="en-US" baseline="-25000" dirty="0" smtClean="0"/>
              <a:t>2</a:t>
            </a:r>
            <a:r>
              <a:rPr lang="en-US" dirty="0" smtClean="0"/>
              <a:t> levels still low (~1% of current levels) by end of </a:t>
            </a:r>
            <a:r>
              <a:rPr lang="en-US" dirty="0" err="1" smtClean="0"/>
              <a:t>Archean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Earth history is divided into 4 eons:</a:t>
            </a:r>
          </a:p>
          <a:p>
            <a:pPr lvl="1"/>
            <a:r>
              <a:rPr lang="en-US" dirty="0" smtClean="0"/>
              <a:t>1- Hadean </a:t>
            </a:r>
            <a:r>
              <a:rPr lang="en-US" dirty="0"/>
              <a:t>4.56 </a:t>
            </a:r>
            <a:r>
              <a:rPr lang="en-US" dirty="0" smtClean="0"/>
              <a:t>Ga-3.8 Ga</a:t>
            </a:r>
            <a:r>
              <a:rPr lang="en-US" dirty="0" smtClean="0"/>
              <a:t>*</a:t>
            </a:r>
          </a:p>
          <a:p>
            <a:pPr lvl="2"/>
            <a:r>
              <a:rPr lang="en-US" dirty="0" smtClean="0"/>
              <a:t>Boundary </a:t>
            </a:r>
            <a:r>
              <a:rPr lang="en-US" dirty="0"/>
              <a:t>is </a:t>
            </a:r>
            <a:r>
              <a:rPr lang="en-US" dirty="0" smtClean="0"/>
              <a:t>debated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scales set it at 4.0 </a:t>
            </a:r>
            <a:r>
              <a:rPr lang="en-US" dirty="0" smtClean="0"/>
              <a:t>Ga</a:t>
            </a:r>
            <a:endParaRPr lang="en-US" dirty="0"/>
          </a:p>
          <a:p>
            <a:pPr lvl="1"/>
            <a:r>
              <a:rPr lang="en-US" dirty="0" smtClean="0"/>
              <a:t>2- Archean </a:t>
            </a:r>
            <a:r>
              <a:rPr lang="en-US" dirty="0"/>
              <a:t> ~</a:t>
            </a:r>
            <a:r>
              <a:rPr lang="en-US" dirty="0" smtClean="0"/>
              <a:t>3.9</a:t>
            </a:r>
            <a:r>
              <a:rPr lang="en-US" dirty="0" smtClean="0"/>
              <a:t> Ga - 2.5 </a:t>
            </a:r>
            <a:r>
              <a:rPr lang="en-US" dirty="0"/>
              <a:t>Ga</a:t>
            </a:r>
          </a:p>
          <a:p>
            <a:pPr lvl="1"/>
            <a:r>
              <a:rPr lang="en-US" dirty="0" smtClean="0"/>
              <a:t>3- Proterozoic 2.5 </a:t>
            </a:r>
            <a:r>
              <a:rPr lang="en-US" dirty="0" smtClean="0"/>
              <a:t>Ga - 542 </a:t>
            </a:r>
            <a:r>
              <a:rPr lang="en-US" dirty="0" smtClean="0"/>
              <a:t>Ma</a:t>
            </a:r>
          </a:p>
          <a:p>
            <a:pPr lvl="1"/>
            <a:r>
              <a:rPr lang="en-US" dirty="0" smtClean="0"/>
              <a:t>4- Phanerozoic </a:t>
            </a:r>
            <a:r>
              <a:rPr lang="en-US" dirty="0"/>
              <a:t>542 </a:t>
            </a:r>
            <a:r>
              <a:rPr lang="en-US" dirty="0" smtClean="0"/>
              <a:t>Ma - 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 2- The Hadean Eon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4.56 Ga</a:t>
            </a:r>
            <a:r>
              <a:rPr lang="en-US" dirty="0"/>
              <a:t> </a:t>
            </a:r>
            <a:r>
              <a:rPr lang="en-US" dirty="0" smtClean="0"/>
              <a:t>– 3.8 Ga</a:t>
            </a:r>
          </a:p>
          <a:p>
            <a:r>
              <a:rPr lang="en-US" b="1" dirty="0"/>
              <a:t>Q: How many years are </a:t>
            </a:r>
            <a:r>
              <a:rPr lang="en-US" b="1" dirty="0" smtClean="0"/>
              <a:t>included</a:t>
            </a:r>
            <a:r>
              <a:rPr lang="en-US" b="1" dirty="0" smtClean="0"/>
              <a:t>?</a:t>
            </a:r>
          </a:p>
          <a:p>
            <a:pPr lvl="1"/>
            <a:r>
              <a:rPr lang="en-US" b="1" dirty="0" smtClean="0"/>
              <a:t>Around 700,000,000 million years</a:t>
            </a:r>
            <a:endParaRPr lang="en-US" b="1" dirty="0" smtClean="0"/>
          </a:p>
          <a:p>
            <a:r>
              <a:rPr lang="en-US" dirty="0" smtClean="0"/>
              <a:t>Divided into 4 eras: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1- Cryptic Era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2- Basin Groups Era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3- </a:t>
            </a:r>
            <a:r>
              <a:rPr lang="en-US" dirty="0" err="1" smtClean="0">
                <a:solidFill>
                  <a:srgbClr val="000000"/>
                </a:solidFill>
              </a:rPr>
              <a:t>Nectarian</a:t>
            </a:r>
            <a:r>
              <a:rPr lang="en-US" dirty="0" smtClean="0">
                <a:solidFill>
                  <a:srgbClr val="000000"/>
                </a:solidFill>
              </a:rPr>
              <a:t> Era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4- </a:t>
            </a:r>
            <a:r>
              <a:rPr lang="en-US" dirty="0" err="1" smtClean="0">
                <a:solidFill>
                  <a:srgbClr val="000000"/>
                </a:solidFill>
              </a:rPr>
              <a:t>Imbrian</a:t>
            </a:r>
            <a:r>
              <a:rPr lang="en-US" dirty="0" smtClean="0">
                <a:solidFill>
                  <a:srgbClr val="000000"/>
                </a:solidFill>
              </a:rPr>
              <a:t> Era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Hadean Fun Facts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Earth initially rotated faster (&lt; 10-hour day)</a:t>
            </a:r>
          </a:p>
          <a:p>
            <a:pPr lvl="1"/>
            <a:r>
              <a:rPr lang="en-US" dirty="0"/>
              <a:t>Adding 1 sec/50,000 </a:t>
            </a:r>
            <a:r>
              <a:rPr lang="en-US" dirty="0" err="1"/>
              <a:t>yrs</a:t>
            </a:r>
            <a:endParaRPr lang="en-US" dirty="0"/>
          </a:p>
          <a:p>
            <a:r>
              <a:rPr lang="en-US" dirty="0" smtClean="0"/>
              <a:t>Not recognized by the ICS (Intl’ </a:t>
            </a:r>
            <a:r>
              <a:rPr lang="en-US" dirty="0" err="1" smtClean="0"/>
              <a:t>Commis</a:t>
            </a:r>
            <a:r>
              <a:rPr lang="en-US" dirty="0" smtClean="0"/>
              <a:t>. </a:t>
            </a:r>
            <a:r>
              <a:rPr lang="en-US" dirty="0" err="1" smtClean="0"/>
              <a:t>Strat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ICS = 3 eons,  extends </a:t>
            </a:r>
            <a:r>
              <a:rPr lang="en-US" dirty="0" err="1"/>
              <a:t>A</a:t>
            </a:r>
            <a:r>
              <a:rPr lang="en-US" dirty="0" err="1" smtClean="0"/>
              <a:t>rchean</a:t>
            </a:r>
            <a:r>
              <a:rPr lang="en-US" dirty="0" smtClean="0"/>
              <a:t> back to 4.56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b="1" dirty="0" smtClean="0"/>
              <a:t>Q: Why is an entire Eon not recognized by ICS</a:t>
            </a:r>
            <a:r>
              <a:rPr lang="en-US" b="1" dirty="0" smtClean="0"/>
              <a:t>?</a:t>
            </a:r>
          </a:p>
          <a:p>
            <a:pPr lvl="1"/>
            <a:r>
              <a:rPr lang="en-US" b="1" dirty="0" smtClean="0"/>
              <a:t>Extremely little rock material preserved from Hadean</a:t>
            </a:r>
          </a:p>
          <a:p>
            <a:pPr lvl="1"/>
            <a:r>
              <a:rPr lang="en-US" b="1" dirty="0" smtClean="0"/>
              <a:t>Nothing really distinctive about Hadean Era from stratigraphic perspective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15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</a:t>
            </a:r>
            <a:r>
              <a:rPr lang="en-US" dirty="0"/>
              <a:t>T</a:t>
            </a:r>
            <a:r>
              <a:rPr lang="en-US" dirty="0" smtClean="0"/>
              <a:t>he Cryptic Era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4.56-4.15 </a:t>
            </a:r>
            <a:r>
              <a:rPr lang="en-US" dirty="0" err="1" smtClean="0"/>
              <a:t>Ga</a:t>
            </a:r>
            <a:r>
              <a:rPr lang="en-US" dirty="0" smtClean="0"/>
              <a:t> (= 410 My)</a:t>
            </a:r>
          </a:p>
          <a:p>
            <a:r>
              <a:rPr lang="en-US" dirty="0" smtClean="0"/>
              <a:t>Represented by meteorites, a few sites on </a:t>
            </a:r>
            <a:r>
              <a:rPr lang="en-US" dirty="0" smtClean="0"/>
              <a:t>Earth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acoulso\Desktop\4306638102_0dd79d37be_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962401"/>
            <a:ext cx="4422875" cy="2895600"/>
          </a:xfrm>
          <a:prstGeom prst="rect">
            <a:avLst/>
          </a:prstGeom>
          <a:noFill/>
        </p:spPr>
      </p:pic>
      <p:pic>
        <p:nvPicPr>
          <p:cNvPr id="1028" name="Picture 4" descr="C:\Users\acoulso\Desktop\Acasta_gnei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0577" y="4114800"/>
            <a:ext cx="4663423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Theia</a:t>
            </a:r>
            <a:r>
              <a:rPr lang="en-US" dirty="0" smtClean="0">
                <a:solidFill>
                  <a:srgbClr val="FF0000"/>
                </a:solidFill>
              </a:rPr>
              <a:t> Impact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Impacts produced heat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4.53-4.48 Ga: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within </a:t>
            </a:r>
            <a:r>
              <a:rPr lang="en-US" sz="2800" dirty="0" smtClean="0"/>
              <a:t>30-80 </a:t>
            </a:r>
            <a:r>
              <a:rPr lang="en-US" sz="2800" dirty="0" smtClean="0"/>
              <a:t>My </a:t>
            </a:r>
            <a:r>
              <a:rPr lang="en-US" sz="2800" dirty="0" smtClean="0"/>
              <a:t>of Earth’s formation, Theia collides with earth</a:t>
            </a:r>
          </a:p>
          <a:p>
            <a:r>
              <a:rPr lang="en-US" sz="2800" dirty="0" smtClean="0"/>
              <a:t>Adds 10% mass</a:t>
            </a:r>
          </a:p>
          <a:p>
            <a:r>
              <a:rPr lang="en-US" sz="2800" dirty="0" smtClean="0"/>
              <a:t>Theia remnants form the moon</a:t>
            </a:r>
          </a:p>
          <a:p>
            <a:pPr lvl="1"/>
            <a:r>
              <a:rPr lang="en-US" sz="2400" dirty="0" smtClean="0"/>
              <a:t>Initially </a:t>
            </a:r>
            <a:r>
              <a:rPr lang="en-US" sz="2400" dirty="0" smtClean="0"/>
              <a:t>only </a:t>
            </a:r>
            <a:r>
              <a:rPr lang="en-US" sz="2400" dirty="0" smtClean="0"/>
              <a:t>16,000 km from Earth (now &gt; 384,000 km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Often challenged hypothesis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12292" name="Picture 4" descr="C:\Users\acoulso\Desktop\gal_moon_col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5650" y="4749800"/>
            <a:ext cx="203835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acoulso\Desktop\earth_impact_mo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800601"/>
            <a:ext cx="2859917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1685</Words>
  <Application>Microsoft Office PowerPoint</Application>
  <PresentationFormat>On-screen Show (4:3)</PresentationFormat>
  <Paragraphs>261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Symbol</vt:lpstr>
      <vt:lpstr>Wingdings</vt:lpstr>
      <vt:lpstr>Office Theme</vt:lpstr>
      <vt:lpstr>Lecture 7- Hadean &amp; Archean Eons</vt:lpstr>
      <vt:lpstr>PT 1- Forming the Solar System</vt:lpstr>
      <vt:lpstr>Forming the SS con’t</vt:lpstr>
      <vt:lpstr>Forming the Earth</vt:lpstr>
      <vt:lpstr>Eons</vt:lpstr>
      <vt:lpstr>PT 2- The Hadean Eon</vt:lpstr>
      <vt:lpstr>Hadean Fun Facts</vt:lpstr>
      <vt:lpstr>1- The Cryptic Era</vt:lpstr>
      <vt:lpstr>Theia Impact</vt:lpstr>
      <vt:lpstr>Density Stratification of the Earth</vt:lpstr>
      <vt:lpstr>IC &amp; Theia Questions</vt:lpstr>
      <vt:lpstr>Atmosphere of the Cryptic Era</vt:lpstr>
      <vt:lpstr>Atmosphere of the Cryptic Era</vt:lpstr>
      <vt:lpstr>Water During the Cryptic Era</vt:lpstr>
      <vt:lpstr>Water During the Cryptic Era</vt:lpstr>
      <vt:lpstr>Hadean Eon continued</vt:lpstr>
      <vt:lpstr>Life of the Cryptic Era</vt:lpstr>
      <vt:lpstr>Rocks of the Cryptic Era</vt:lpstr>
      <vt:lpstr>Rocks of the Cryptic Era</vt:lpstr>
      <vt:lpstr>Rocks of the Cryptic Era</vt:lpstr>
      <vt:lpstr>2- Basin Groups Era</vt:lpstr>
      <vt:lpstr>Continental Cratons</vt:lpstr>
      <vt:lpstr>3- Nectarian Era</vt:lpstr>
      <vt:lpstr>LHB Cause &amp; Consequence</vt:lpstr>
      <vt:lpstr>4- Imbrian Era</vt:lpstr>
      <vt:lpstr>PT 3- Archean Eon</vt:lpstr>
      <vt:lpstr>The Archean Eon</vt:lpstr>
      <vt:lpstr>1- Eoarchean Era- Atmosphere</vt:lpstr>
      <vt:lpstr>Eoarchean Life</vt:lpstr>
      <vt:lpstr>Eoarchean Rocks</vt:lpstr>
      <vt:lpstr>Granulites</vt:lpstr>
      <vt:lpstr>Archean Eon Review:</vt:lpstr>
      <vt:lpstr>Greenstone Belts</vt:lpstr>
      <vt:lpstr>Greenstone Belt Structure/Comp</vt:lpstr>
      <vt:lpstr>Greenstone Belt Formation</vt:lpstr>
      <vt:lpstr>2- Paleoarchean Era</vt:lpstr>
      <vt:lpstr>Paleoarchean Era Atmosphere</vt:lpstr>
      <vt:lpstr>Paleoarchean Crust</vt:lpstr>
      <vt:lpstr>Vaalbara Formation</vt:lpstr>
      <vt:lpstr>3- Mesoarchean Era</vt:lpstr>
      <vt:lpstr>Mesoarchean Continents</vt:lpstr>
      <vt:lpstr>Mesoarchean Life</vt:lpstr>
      <vt:lpstr>Mesoarchean Cryosphere</vt:lpstr>
      <vt:lpstr>4- Neoarchean Era</vt:lpstr>
      <vt:lpstr>Neoarchean Continents</vt:lpstr>
      <vt:lpstr>Neoarchean Continents</vt:lpstr>
      <vt:lpstr>End of the Archean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Hadean Eon</dc:title>
  <dc:creator>acoulso</dc:creator>
  <cp:lastModifiedBy>Dylan Mumm</cp:lastModifiedBy>
  <cp:revision>129</cp:revision>
  <dcterms:created xsi:type="dcterms:W3CDTF">2011-11-21T14:58:35Z</dcterms:created>
  <dcterms:modified xsi:type="dcterms:W3CDTF">2017-02-13T22:46:11Z</dcterms:modified>
</cp:coreProperties>
</file>