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256" r:id="rId3"/>
    <p:sldId id="257" r:id="rId4"/>
    <p:sldId id="289" r:id="rId5"/>
    <p:sldId id="258" r:id="rId6"/>
    <p:sldId id="317" r:id="rId7"/>
    <p:sldId id="308" r:id="rId8"/>
    <p:sldId id="260" r:id="rId9"/>
    <p:sldId id="294" r:id="rId10"/>
    <p:sldId id="309" r:id="rId11"/>
    <p:sldId id="319" r:id="rId12"/>
    <p:sldId id="320" r:id="rId13"/>
    <p:sldId id="295" r:id="rId14"/>
    <p:sldId id="321" r:id="rId15"/>
    <p:sldId id="296" r:id="rId16"/>
    <p:sldId id="291" r:id="rId17"/>
    <p:sldId id="310" r:id="rId18"/>
    <p:sldId id="290" r:id="rId19"/>
    <p:sldId id="297" r:id="rId20"/>
    <p:sldId id="262" r:id="rId21"/>
    <p:sldId id="263" r:id="rId22"/>
    <p:sldId id="293" r:id="rId23"/>
    <p:sldId id="318" r:id="rId24"/>
    <p:sldId id="264" r:id="rId25"/>
    <p:sldId id="265" r:id="rId26"/>
    <p:sldId id="259" r:id="rId27"/>
    <p:sldId id="303" r:id="rId28"/>
    <p:sldId id="266" r:id="rId29"/>
    <p:sldId id="298" r:id="rId30"/>
    <p:sldId id="261" r:id="rId31"/>
    <p:sldId id="267" r:id="rId32"/>
    <p:sldId id="268" r:id="rId33"/>
    <p:sldId id="270" r:id="rId34"/>
    <p:sldId id="269" r:id="rId35"/>
    <p:sldId id="292" r:id="rId36"/>
    <p:sldId id="322" r:id="rId37"/>
    <p:sldId id="311" r:id="rId38"/>
    <p:sldId id="273" r:id="rId39"/>
    <p:sldId id="274" r:id="rId40"/>
    <p:sldId id="275" r:id="rId41"/>
    <p:sldId id="299" r:id="rId42"/>
    <p:sldId id="276" r:id="rId43"/>
    <p:sldId id="278" r:id="rId44"/>
    <p:sldId id="312" r:id="rId45"/>
    <p:sldId id="280" r:id="rId46"/>
    <p:sldId id="281" r:id="rId47"/>
    <p:sldId id="323" r:id="rId48"/>
    <p:sldId id="300" r:id="rId49"/>
    <p:sldId id="324" r:id="rId50"/>
    <p:sldId id="301" r:id="rId51"/>
    <p:sldId id="282" r:id="rId52"/>
    <p:sldId id="283" r:id="rId53"/>
    <p:sldId id="313" r:id="rId54"/>
    <p:sldId id="325" r:id="rId55"/>
    <p:sldId id="304" r:id="rId56"/>
    <p:sldId id="314" r:id="rId57"/>
    <p:sldId id="315" r:id="rId58"/>
    <p:sldId id="305" r:id="rId59"/>
    <p:sldId id="306" r:id="rId60"/>
    <p:sldId id="302" r:id="rId61"/>
    <p:sldId id="30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7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ED9F-399C-4330-AF54-27C491D446B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0A38-1132-4D0F-A1DA-1AFB2DD1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8- Proterozoic 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 1- </a:t>
            </a:r>
            <a:r>
              <a:rPr lang="en-US" dirty="0" err="1" smtClean="0"/>
              <a:t>Paleoproterozoic</a:t>
            </a:r>
            <a:r>
              <a:rPr lang="en-US" dirty="0" smtClean="0"/>
              <a:t> Era</a:t>
            </a:r>
          </a:p>
          <a:p>
            <a:r>
              <a:rPr lang="en-US" dirty="0" smtClean="0"/>
              <a:t>PT 2- </a:t>
            </a:r>
            <a:r>
              <a:rPr lang="en-US" dirty="0" err="1" smtClean="0"/>
              <a:t>Mesoproterozoic</a:t>
            </a:r>
            <a:r>
              <a:rPr lang="en-US" dirty="0" smtClean="0"/>
              <a:t> Era</a:t>
            </a:r>
          </a:p>
          <a:p>
            <a:r>
              <a:rPr lang="en-US" dirty="0" smtClean="0"/>
              <a:t>PT 3- </a:t>
            </a:r>
            <a:r>
              <a:rPr lang="en-US" dirty="0" err="1" smtClean="0"/>
              <a:t>Neoproterozoic</a:t>
            </a:r>
            <a:r>
              <a:rPr lang="en-US" dirty="0" smtClean="0"/>
              <a:t> 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smtClean="0"/>
              <a:t>Lag Theory-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1- </a:t>
            </a:r>
            <a:r>
              <a:rPr lang="en-US" dirty="0" smtClean="0">
                <a:solidFill>
                  <a:srgbClr val="FF0000"/>
                </a:solidFill>
              </a:rPr>
              <a:t>Nickel Famine- </a:t>
            </a:r>
            <a:r>
              <a:rPr lang="en-US" dirty="0" smtClean="0"/>
              <a:t>methanogens limited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buildup</a:t>
            </a:r>
          </a:p>
          <a:p>
            <a:r>
              <a:rPr lang="en-US" dirty="0" smtClean="0"/>
              <a:t>CH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+ 2O</a:t>
            </a:r>
            <a:r>
              <a:rPr lang="en-US" baseline="-25000" dirty="0" smtClean="0"/>
              <a:t>2  </a:t>
            </a:r>
            <a:r>
              <a:rPr lang="en-US" dirty="0" smtClean="0"/>
              <a:t>= CO</a:t>
            </a:r>
            <a:r>
              <a:rPr lang="en-US" baseline="-25000" dirty="0" smtClean="0"/>
              <a:t>2 </a:t>
            </a:r>
            <a:r>
              <a:rPr lang="en-US" dirty="0" smtClean="0"/>
              <a:t>+ </a:t>
            </a:r>
            <a:r>
              <a:rPr lang="en-US" dirty="0" smtClean="0"/>
              <a:t>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r>
              <a:rPr lang="en-US" dirty="0" smtClean="0"/>
              <a:t>Methanogens </a:t>
            </a:r>
            <a:r>
              <a:rPr lang="en-US" dirty="0" smtClean="0"/>
              <a:t>need Ni for enzymatic </a:t>
            </a:r>
            <a:r>
              <a:rPr lang="en-US" dirty="0" err="1" smtClean="0"/>
              <a:t>rxns</a:t>
            </a:r>
            <a:endParaRPr lang="en-US" dirty="0"/>
          </a:p>
          <a:p>
            <a:r>
              <a:rPr lang="en-US" dirty="0" smtClean="0"/>
              <a:t>Cooling/less </a:t>
            </a:r>
            <a:r>
              <a:rPr lang="en-US" dirty="0" smtClean="0"/>
              <a:t>volcanism = less Ni erupted ca 2.7-2.4 </a:t>
            </a:r>
            <a:r>
              <a:rPr lang="en-US" dirty="0" smtClean="0"/>
              <a:t>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smtClean="0"/>
              <a:t>Lag Theory-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</a:t>
            </a:r>
            <a:r>
              <a:rPr lang="en-US" dirty="0"/>
              <a:t>2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Bistability</a:t>
            </a:r>
            <a:r>
              <a:rPr lang="en-US" dirty="0" smtClean="0">
                <a:solidFill>
                  <a:srgbClr val="FF0000"/>
                </a:solidFill>
              </a:rPr>
              <a:t> Hypothesis- </a:t>
            </a:r>
            <a:r>
              <a:rPr lang="en-US" dirty="0" smtClean="0"/>
              <a:t>more O</a:t>
            </a:r>
            <a:r>
              <a:rPr lang="en-US" baseline="-25000" dirty="0" smtClean="0"/>
              <a:t>2</a:t>
            </a:r>
            <a:r>
              <a:rPr lang="en-US" dirty="0" smtClean="0"/>
              <a:t> could accumulate after the ozone layer </a:t>
            </a:r>
            <a:r>
              <a:rPr lang="en-US" dirty="0" smtClean="0"/>
              <a:t>formed</a:t>
            </a:r>
          </a:p>
          <a:p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UV shielding = less CH</a:t>
            </a:r>
            <a:r>
              <a:rPr lang="en-US" baseline="-25000" dirty="0" smtClean="0"/>
              <a:t>4</a:t>
            </a:r>
            <a:r>
              <a:rPr lang="en-US" dirty="0" smtClean="0"/>
              <a:t> oxidation </a:t>
            </a:r>
          </a:p>
        </p:txBody>
      </p:sp>
    </p:spTree>
    <p:extLst>
      <p:ext uri="{BB962C8B-B14F-4D97-AF65-F5344CB8AC3E}">
        <p14:creationId xmlns:p14="http://schemas.microsoft.com/office/powerpoint/2010/main" val="22024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smtClean="0"/>
              <a:t>Lag Theory-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3- </a:t>
            </a:r>
            <a:r>
              <a:rPr lang="en-US" dirty="0" smtClean="0"/>
              <a:t>No time lag- photosynthesis evolved shortly before GOE</a:t>
            </a:r>
          </a:p>
        </p:txBody>
      </p:sp>
    </p:spTree>
    <p:extLst>
      <p:ext uri="{BB962C8B-B14F-4D97-AF65-F5344CB8AC3E}">
        <p14:creationId xmlns:p14="http://schemas.microsoft.com/office/powerpoint/2010/main" val="38365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Sulfur Isotope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Hadean-Archean: </a:t>
            </a:r>
            <a:r>
              <a:rPr lang="en-US" dirty="0" smtClean="0">
                <a:solidFill>
                  <a:srgbClr val="FF0000"/>
                </a:solidFill>
              </a:rPr>
              <a:t>MIF sulfur </a:t>
            </a:r>
            <a:r>
              <a:rPr lang="en-US" dirty="0" smtClean="0"/>
              <a:t>deposited</a:t>
            </a:r>
          </a:p>
          <a:p>
            <a:r>
              <a:rPr lang="en-US" dirty="0" smtClean="0"/>
              <a:t>MIF </a:t>
            </a:r>
            <a:r>
              <a:rPr lang="en-US" dirty="0" smtClean="0"/>
              <a:t>S is created by photolysis of SO</a:t>
            </a:r>
            <a:r>
              <a:rPr lang="en-US" baseline="-25000" dirty="0" smtClean="0"/>
              <a:t>2</a:t>
            </a:r>
            <a:r>
              <a:rPr lang="en-US" dirty="0" smtClean="0"/>
              <a:t>, which cannot happen if O</a:t>
            </a:r>
            <a:r>
              <a:rPr lang="en-US" baseline="-25000" dirty="0" smtClean="0"/>
              <a:t>2</a:t>
            </a:r>
            <a:r>
              <a:rPr lang="en-US" dirty="0" smtClean="0"/>
              <a:t> is </a:t>
            </a:r>
            <a:r>
              <a:rPr lang="en-US" dirty="0" smtClean="0"/>
              <a:t>present</a:t>
            </a:r>
          </a:p>
          <a:p>
            <a:pPr lvl="1"/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Switch to </a:t>
            </a:r>
            <a:r>
              <a:rPr lang="en-US" sz="3200" dirty="0" smtClean="0">
                <a:solidFill>
                  <a:srgbClr val="FF0000"/>
                </a:solidFill>
              </a:rPr>
              <a:t>MDF sulfur </a:t>
            </a:r>
            <a:r>
              <a:rPr lang="en-US" sz="3200" dirty="0" smtClean="0"/>
              <a:t>deposition around 2.4 </a:t>
            </a:r>
            <a:r>
              <a:rPr lang="en-US" sz="3200" dirty="0" smtClean="0"/>
              <a:t>Ga</a:t>
            </a:r>
            <a:endParaRPr lang="en-US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Indicates </a:t>
            </a:r>
            <a:r>
              <a:rPr lang="en-US" sz="3200" dirty="0"/>
              <a:t>O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r>
              <a:rPr lang="en-US" sz="3200" dirty="0" smtClean="0"/>
              <a:t>was present &amp; prevented MIF S </a:t>
            </a:r>
            <a:r>
              <a:rPr lang="en-US" sz="3200" dirty="0" smtClean="0"/>
              <a:t>depo-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Sulfur Isotope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</a:t>
            </a:r>
            <a:r>
              <a:rPr lang="en-US" dirty="0" smtClean="0"/>
              <a:t>other factors might account for the </a:t>
            </a:r>
            <a:r>
              <a:rPr lang="en-US" dirty="0" smtClean="0"/>
              <a:t>MIF-MDF switch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x- </a:t>
            </a:r>
            <a:r>
              <a:rPr lang="en-US" dirty="0" smtClean="0"/>
              <a:t>glacial </a:t>
            </a:r>
            <a:r>
              <a:rPr lang="en-US" dirty="0" smtClean="0"/>
              <a:t>weathering</a:t>
            </a:r>
          </a:p>
          <a:p>
            <a:r>
              <a:rPr lang="en-US" dirty="0" smtClean="0"/>
              <a:t>Ex- </a:t>
            </a:r>
            <a:r>
              <a:rPr lang="en-US" dirty="0" smtClean="0"/>
              <a:t>homogenization of marine sulfur during glaciation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Siderian</a:t>
            </a:r>
            <a:r>
              <a:rPr lang="en-US" dirty="0" smtClean="0"/>
              <a:t> Glacial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2.4-2.1 </a:t>
            </a:r>
            <a:r>
              <a:rPr lang="en-US" dirty="0" err="1" smtClean="0"/>
              <a:t>Ga</a:t>
            </a:r>
            <a:r>
              <a:rPr lang="en-US" dirty="0" smtClean="0"/>
              <a:t> = </a:t>
            </a:r>
            <a:r>
              <a:rPr lang="en-US" dirty="0" err="1">
                <a:solidFill>
                  <a:srgbClr val="FF0000"/>
                </a:solidFill>
              </a:rPr>
              <a:t>Huronian</a:t>
            </a:r>
            <a:r>
              <a:rPr lang="en-US" dirty="0">
                <a:solidFill>
                  <a:srgbClr val="FF0000"/>
                </a:solidFill>
              </a:rPr>
              <a:t> Glaciation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ka </a:t>
            </a:r>
            <a:r>
              <a:rPr lang="en-US" dirty="0" err="1" smtClean="0">
                <a:solidFill>
                  <a:srgbClr val="FF0000"/>
                </a:solidFill>
              </a:rPr>
              <a:t>Gowgandan</a:t>
            </a:r>
            <a:r>
              <a:rPr lang="en-US" dirty="0" smtClean="0">
                <a:solidFill>
                  <a:srgbClr val="FF0000"/>
                </a:solidFill>
              </a:rPr>
              <a:t> glaciation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of </a:t>
            </a:r>
            <a:r>
              <a:rPr lang="en-US" dirty="0" smtClean="0"/>
              <a:t>Earth’s </a:t>
            </a:r>
            <a:r>
              <a:rPr lang="en-US" dirty="0" smtClean="0"/>
              <a:t>5 major glaciations</a:t>
            </a:r>
          </a:p>
          <a:p>
            <a:pPr lvl="1"/>
            <a:r>
              <a:rPr lang="en-US" dirty="0" smtClean="0"/>
              <a:t>1- </a:t>
            </a:r>
            <a:r>
              <a:rPr lang="en-US" dirty="0" err="1" smtClean="0"/>
              <a:t>Huronian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2- </a:t>
            </a:r>
            <a:r>
              <a:rPr lang="en-US" dirty="0" err="1" smtClean="0"/>
              <a:t>Varangian</a:t>
            </a:r>
            <a:endParaRPr lang="en-US" dirty="0" smtClean="0"/>
          </a:p>
          <a:p>
            <a:pPr lvl="1"/>
            <a:r>
              <a:rPr lang="en-US" dirty="0" smtClean="0"/>
              <a:t>3- Ordovician-Silurian</a:t>
            </a:r>
          </a:p>
          <a:p>
            <a:pPr lvl="1"/>
            <a:r>
              <a:rPr lang="en-US" dirty="0" smtClean="0"/>
              <a:t>4- Carboniferous-Permian</a:t>
            </a:r>
          </a:p>
          <a:p>
            <a:pPr lvl="1"/>
            <a:r>
              <a:rPr lang="en-US" dirty="0" smtClean="0"/>
              <a:t>5- </a:t>
            </a:r>
            <a:r>
              <a:rPr lang="en-US" dirty="0" smtClean="0"/>
              <a:t>Pleistocene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*</a:t>
            </a:r>
            <a:r>
              <a:rPr lang="en-US" dirty="0" err="1" smtClean="0"/>
              <a:t>Pongolan</a:t>
            </a:r>
            <a:r>
              <a:rPr lang="en-US" dirty="0" smtClean="0"/>
              <a:t> glaciation occurred earlier, but was limited in scope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32626-ps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40" y="1447800"/>
            <a:ext cx="2447460" cy="2944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Huronian</a:t>
            </a:r>
            <a:r>
              <a:rPr lang="en-US" dirty="0" smtClean="0"/>
              <a:t> </a:t>
            </a:r>
            <a:r>
              <a:rPr lang="en-US" dirty="0" err="1" smtClean="0"/>
              <a:t>Glaciation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Prolonged &amp; widespread</a:t>
            </a:r>
          </a:p>
          <a:p>
            <a:pPr lvl="1"/>
            <a:r>
              <a:rPr lang="en-US" dirty="0" smtClean="0"/>
              <a:t>possibly 100-400 my long</a:t>
            </a:r>
          </a:p>
          <a:p>
            <a:pPr lvl="1"/>
            <a:r>
              <a:rPr lang="en-US" dirty="0" err="1" smtClean="0"/>
              <a:t>Tillite</a:t>
            </a:r>
            <a:r>
              <a:rPr lang="en-US" dirty="0" smtClean="0"/>
              <a:t> conglomerates, polished &amp; striated bedrock</a:t>
            </a:r>
          </a:p>
          <a:p>
            <a:pPr lvl="1"/>
            <a:r>
              <a:rPr lang="en-US" dirty="0" err="1" smtClean="0"/>
              <a:t>Mich</a:t>
            </a:r>
            <a:r>
              <a:rPr lang="en-US" dirty="0" smtClean="0"/>
              <a:t>, Wyoming, Quebec</a:t>
            </a:r>
          </a:p>
          <a:p>
            <a:r>
              <a:rPr lang="en-US" dirty="0" smtClean="0"/>
              <a:t>Other deposits (Australia, S Africa) may not be exactly the same age</a:t>
            </a:r>
          </a:p>
          <a:p>
            <a:pPr lvl="1"/>
            <a:r>
              <a:rPr lang="en-US" dirty="0" smtClean="0"/>
              <a:t>Several small glaciations,</a:t>
            </a:r>
          </a:p>
          <a:p>
            <a:pPr lvl="1">
              <a:buNone/>
            </a:pPr>
            <a:r>
              <a:rPr lang="en-US" dirty="0" smtClean="0"/>
              <a:t>	 or one large one?</a:t>
            </a:r>
          </a:p>
          <a:p>
            <a:endParaRPr lang="en-US" dirty="0"/>
          </a:p>
        </p:txBody>
      </p:sp>
      <p:pic>
        <p:nvPicPr>
          <p:cNvPr id="2050" name="Picture 2" descr="C:\Users\acoulso\Desktop\huronianRo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38600"/>
            <a:ext cx="3810000" cy="2819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67000" y="6488668"/>
            <a:ext cx="259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Tillite</a:t>
            </a:r>
            <a:r>
              <a:rPr lang="en-US" dirty="0" smtClean="0"/>
              <a:t> conglomerate (Can)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Huronian</a:t>
            </a:r>
            <a:r>
              <a:rPr lang="en-US" dirty="0" smtClean="0"/>
              <a:t> </a:t>
            </a:r>
            <a:r>
              <a:rPr lang="en-US" dirty="0" err="1" smtClean="0"/>
              <a:t>Glaciation</a:t>
            </a:r>
            <a:r>
              <a:rPr lang="en-US" dirty="0" smtClean="0"/>
              <a:t>-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Possibly caused by GOE </a:t>
            </a:r>
          </a:p>
          <a:p>
            <a:pPr lvl="1"/>
            <a:r>
              <a:rPr lang="en-US" dirty="0" smtClean="0"/>
              <a:t>oxidizing atmospheric methane removed that GG</a:t>
            </a:r>
          </a:p>
          <a:p>
            <a:r>
              <a:rPr lang="en-US" dirty="0" smtClean="0"/>
              <a:t>Other possibilities:</a:t>
            </a:r>
          </a:p>
          <a:p>
            <a:pPr lvl="1"/>
            <a:r>
              <a:rPr lang="en-US" dirty="0" smtClean="0"/>
              <a:t> higher obliquity </a:t>
            </a:r>
          </a:p>
          <a:p>
            <a:pPr lvl="1"/>
            <a:r>
              <a:rPr lang="en-US" dirty="0" smtClean="0"/>
              <a:t>decrease in volcanism = less CO</a:t>
            </a:r>
            <a:r>
              <a:rPr lang="en-US" baseline="-25000" dirty="0" smtClean="0"/>
              <a:t>2</a:t>
            </a:r>
            <a:r>
              <a:rPr lang="en-US" dirty="0" smtClean="0"/>
              <a:t> added to the atmosphere</a:t>
            </a:r>
          </a:p>
          <a:p>
            <a:r>
              <a:rPr lang="en-US" dirty="0" smtClean="0"/>
              <a:t>Did </a:t>
            </a:r>
            <a:r>
              <a:rPr lang="en-US" dirty="0" smtClean="0"/>
              <a:t>the GOE </a:t>
            </a:r>
            <a:r>
              <a:rPr lang="en-US" dirty="0" smtClean="0"/>
              <a:t>trigger </a:t>
            </a:r>
            <a:r>
              <a:rPr lang="en-US" dirty="0"/>
              <a:t>the glaciation, or </a:t>
            </a:r>
            <a:r>
              <a:rPr lang="en-US" dirty="0" smtClean="0"/>
              <a:t>did the glaciation trigger the GOE </a:t>
            </a:r>
            <a:r>
              <a:rPr lang="en-US" dirty="0"/>
              <a:t>…?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Siderian</a:t>
            </a:r>
            <a:r>
              <a:rPr lang="en-US" dirty="0" smtClean="0">
                <a:solidFill>
                  <a:srgbClr val="000000"/>
                </a:solidFill>
              </a:rPr>
              <a:t> Rocks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257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Banded Iron </a:t>
            </a:r>
            <a:r>
              <a:rPr lang="en-US" dirty="0" err="1" smtClean="0">
                <a:solidFill>
                  <a:srgbClr val="FF0000"/>
                </a:solidFill>
              </a:rPr>
              <a:t>Frm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 smtClean="0"/>
              <a:t>Alternating layers of </a:t>
            </a:r>
            <a:r>
              <a:rPr lang="en-US" dirty="0" err="1" smtClean="0"/>
              <a:t>chert</a:t>
            </a:r>
            <a:r>
              <a:rPr lang="en-US" dirty="0" smtClean="0"/>
              <a:t> &amp; iron-rich </a:t>
            </a:r>
            <a:r>
              <a:rPr lang="en-US" dirty="0" err="1" smtClean="0"/>
              <a:t>mins</a:t>
            </a:r>
            <a:r>
              <a:rPr lang="en-US" dirty="0" smtClean="0"/>
              <a:t> (hematite &amp; magnetite)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Archean</a:t>
            </a:r>
            <a:r>
              <a:rPr lang="en-US" dirty="0" smtClean="0"/>
              <a:t> BIFs </a:t>
            </a:r>
          </a:p>
          <a:p>
            <a:pPr lvl="1"/>
            <a:r>
              <a:rPr lang="en-US" dirty="0" smtClean="0"/>
              <a:t>reducing conditions allowed soluble iron accumulation in oceans</a:t>
            </a:r>
          </a:p>
          <a:p>
            <a:r>
              <a:rPr lang="en-US" dirty="0" smtClean="0"/>
              <a:t>Most form 2.5-2.0 </a:t>
            </a:r>
            <a:r>
              <a:rPr lang="en-US" dirty="0" err="1" smtClean="0"/>
              <a:t>Ga</a:t>
            </a:r>
            <a:endParaRPr lang="en-US" dirty="0" smtClean="0"/>
          </a:p>
          <a:p>
            <a:pPr lvl="1"/>
            <a:r>
              <a:rPr lang="en-US" dirty="0" err="1" smtClean="0"/>
              <a:t>cyanobacteria</a:t>
            </a:r>
            <a:r>
              <a:rPr lang="en-US" dirty="0" smtClean="0"/>
              <a:t> added oxygen to the environment,  allowed insoluble iron oxides to precipitate</a:t>
            </a:r>
          </a:p>
          <a:p>
            <a:endParaRPr lang="en-US" dirty="0"/>
          </a:p>
        </p:txBody>
      </p:sp>
      <p:pic>
        <p:nvPicPr>
          <p:cNvPr id="13314" name="Picture 2" descr="C:\Users\acoulso\Desktop\20090309_banded_iron_form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9844" y="1371600"/>
            <a:ext cx="341415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Siderian</a:t>
            </a:r>
            <a:r>
              <a:rPr lang="en-US" dirty="0" smtClean="0"/>
              <a:t> Continents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Kenorland</a:t>
            </a:r>
            <a:r>
              <a:rPr lang="en-US" dirty="0" smtClean="0"/>
              <a:t> Break-up began ~ 2.48 </a:t>
            </a:r>
            <a:r>
              <a:rPr lang="en-US" dirty="0" err="1" smtClean="0"/>
              <a:t>Ga</a:t>
            </a:r>
            <a:endParaRPr lang="en-US" dirty="0"/>
          </a:p>
          <a:p>
            <a:r>
              <a:rPr lang="en-US" dirty="0" smtClean="0"/>
              <a:t>Coincides with </a:t>
            </a:r>
            <a:r>
              <a:rPr lang="en-US" dirty="0" err="1" smtClean="0"/>
              <a:t>Huronian</a:t>
            </a:r>
            <a:r>
              <a:rPr lang="en-US" dirty="0" smtClean="0"/>
              <a:t> glaciation </a:t>
            </a:r>
          </a:p>
          <a:p>
            <a:r>
              <a:rPr lang="en-US" dirty="0" smtClean="0"/>
              <a:t>Kola &amp; Karelia </a:t>
            </a:r>
            <a:r>
              <a:rPr lang="en-US" dirty="0" err="1" smtClean="0"/>
              <a:t>cratons</a:t>
            </a:r>
            <a:r>
              <a:rPr lang="en-US" dirty="0" smtClean="0"/>
              <a:t> separated by 2.4 </a:t>
            </a:r>
            <a:r>
              <a:rPr lang="en-US" dirty="0" err="1" smtClean="0"/>
              <a:t>Ga</a:t>
            </a:r>
            <a:endParaRPr lang="en-US" dirty="0"/>
          </a:p>
          <a:p>
            <a:r>
              <a:rPr lang="en-US" dirty="0" smtClean="0"/>
              <a:t>Resulting </a:t>
            </a:r>
            <a:r>
              <a:rPr lang="en-US" dirty="0" err="1" smtClean="0"/>
              <a:t>cratons</a:t>
            </a:r>
            <a:r>
              <a:rPr lang="en-US" dirty="0" smtClean="0"/>
              <a:t> later became parts of</a:t>
            </a:r>
          </a:p>
          <a:p>
            <a:pPr lvl="1"/>
            <a:r>
              <a:rPr lang="en-US" dirty="0" smtClean="0"/>
              <a:t>N America &amp; Greenland (</a:t>
            </a:r>
            <a:r>
              <a:rPr lang="en-US" dirty="0" err="1" smtClean="0">
                <a:solidFill>
                  <a:srgbClr val="FF0000"/>
                </a:solidFill>
              </a:rPr>
              <a:t>Laurentia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Scandanavia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Karelia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Baltics (</a:t>
            </a:r>
            <a:r>
              <a:rPr lang="en-US" dirty="0" smtClean="0">
                <a:solidFill>
                  <a:srgbClr val="FF0000"/>
                </a:solidFill>
              </a:rPr>
              <a:t>Kola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Australia (</a:t>
            </a:r>
            <a:r>
              <a:rPr lang="en-US" dirty="0" err="1" smtClean="0">
                <a:solidFill>
                  <a:srgbClr val="FF0000"/>
                </a:solidFill>
              </a:rPr>
              <a:t>Yilgam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Kalahari region</a:t>
            </a:r>
          </a:p>
        </p:txBody>
      </p:sp>
      <p:pic>
        <p:nvPicPr>
          <p:cNvPr id="1026" name="Picture 2" descr="C:\Users\acoulso\Desktop\super.jpg"/>
          <p:cNvPicPr>
            <a:picLocks noChangeAspect="1" noChangeArrowheads="1"/>
          </p:cNvPicPr>
          <p:nvPr/>
        </p:nvPicPr>
        <p:blipFill>
          <a:blip r:embed="rId2" cstate="print"/>
          <a:srcRect r="49304" b="55575"/>
          <a:stretch>
            <a:fillRect/>
          </a:stretch>
        </p:blipFill>
        <p:spPr bwMode="auto">
          <a:xfrm>
            <a:off x="6400800" y="3949140"/>
            <a:ext cx="2743200" cy="2908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Proterozoic</a:t>
            </a:r>
            <a:r>
              <a:rPr lang="en-US" dirty="0" smtClean="0"/>
              <a:t> Eon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2.5-0.541*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Subdivisions </a:t>
            </a:r>
            <a:r>
              <a:rPr lang="en-US" dirty="0" smtClean="0"/>
              <a:t>still based on absolute dates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stratotypes</a:t>
            </a:r>
            <a:r>
              <a:rPr lang="en-US" dirty="0" smtClean="0"/>
              <a:t> for </a:t>
            </a:r>
            <a:r>
              <a:rPr lang="en-US" dirty="0" err="1" smtClean="0"/>
              <a:t>Proterozoic</a:t>
            </a:r>
            <a:r>
              <a:rPr lang="en-US" dirty="0" smtClean="0"/>
              <a:t> 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1B- </a:t>
            </a:r>
            <a:r>
              <a:rPr lang="en-US" dirty="0" err="1" smtClean="0"/>
              <a:t>Rhyacian</a:t>
            </a:r>
            <a:r>
              <a:rPr lang="en-US" dirty="0" smtClean="0"/>
              <a:t>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2.3-2.05 </a:t>
            </a:r>
            <a:r>
              <a:rPr lang="en-US" dirty="0" err="1" smtClean="0"/>
              <a:t>Ga</a:t>
            </a:r>
            <a:r>
              <a:rPr lang="en-US" dirty="0" smtClean="0"/>
              <a:t> (= 250 my)</a:t>
            </a:r>
          </a:p>
          <a:p>
            <a:r>
              <a:rPr lang="en-US" dirty="0" err="1" smtClean="0"/>
              <a:t>Huronian</a:t>
            </a:r>
            <a:r>
              <a:rPr lang="en-US" dirty="0" smtClean="0"/>
              <a:t> </a:t>
            </a:r>
            <a:r>
              <a:rPr lang="en-US" dirty="0" err="1" smtClean="0"/>
              <a:t>glaciation</a:t>
            </a:r>
            <a:r>
              <a:rPr lang="en-US" dirty="0" smtClean="0"/>
              <a:t> ended ~ 2.2-2.1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err="1" smtClean="0"/>
              <a:t>Stromatolites</a:t>
            </a:r>
            <a:r>
              <a:rPr lang="en-US" dirty="0" smtClean="0"/>
              <a:t> becoming widespread</a:t>
            </a:r>
          </a:p>
          <a:p>
            <a:r>
              <a:rPr lang="en-US" dirty="0" smtClean="0"/>
              <a:t>More </a:t>
            </a:r>
            <a:r>
              <a:rPr lang="en-US" dirty="0" err="1" smtClean="0"/>
              <a:t>cyanobacteria</a:t>
            </a:r>
            <a:r>
              <a:rPr lang="en-US" dirty="0" smtClean="0"/>
              <a:t> = more oxygen accumulating in the atmosphere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acoulso\Desktop\cyanobacter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4370996"/>
            <a:ext cx="3708400" cy="2487004"/>
          </a:xfrm>
          <a:prstGeom prst="rect">
            <a:avLst/>
          </a:prstGeom>
          <a:noFill/>
        </p:spPr>
      </p:pic>
      <p:pic>
        <p:nvPicPr>
          <p:cNvPr id="3075" name="Picture 3" descr="C:\Users\acoulso\Desktop\stromatol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19600"/>
            <a:ext cx="2671553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Rhyacian</a:t>
            </a:r>
            <a:r>
              <a:rPr lang="en-US" dirty="0" smtClean="0"/>
              <a:t> Life- More Complex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2.1 </a:t>
            </a:r>
            <a:r>
              <a:rPr lang="en-US" dirty="0" err="1" smtClean="0"/>
              <a:t>Ga</a:t>
            </a:r>
            <a:r>
              <a:rPr lang="en-US" dirty="0" smtClean="0"/>
              <a:t>- oldest recognized eukaryotic cells (</a:t>
            </a:r>
            <a:r>
              <a:rPr lang="en-US" dirty="0" err="1" smtClean="0"/>
              <a:t>Mich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debated whether </a:t>
            </a:r>
            <a:r>
              <a:rPr lang="en-US" dirty="0" err="1" smtClean="0"/>
              <a:t>multicellular</a:t>
            </a:r>
            <a:r>
              <a:rPr lang="en-US" dirty="0" smtClean="0"/>
              <a:t> or </a:t>
            </a:r>
            <a:r>
              <a:rPr lang="en-US" dirty="0" err="1" smtClean="0"/>
              <a:t>protists</a:t>
            </a:r>
            <a:endParaRPr lang="en-US" dirty="0" smtClean="0"/>
          </a:p>
          <a:p>
            <a:r>
              <a:rPr lang="en-US" i="1" dirty="0" err="1" smtClean="0">
                <a:solidFill>
                  <a:srgbClr val="FF0000"/>
                </a:solidFill>
              </a:rPr>
              <a:t>Grypania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(2.1 </a:t>
            </a:r>
            <a:r>
              <a:rPr lang="en-US" dirty="0" err="1" smtClean="0"/>
              <a:t>Ga</a:t>
            </a:r>
            <a:r>
              <a:rPr lang="en-US" dirty="0" smtClean="0"/>
              <a:t>) possible eukaryotic algae</a:t>
            </a:r>
          </a:p>
          <a:p>
            <a:pPr lvl="1"/>
            <a:r>
              <a:rPr lang="en-US" dirty="0" smtClean="0"/>
              <a:t>Nucleus &amp; organelles</a:t>
            </a:r>
          </a:p>
          <a:p>
            <a:pPr lvl="1"/>
            <a:r>
              <a:rPr lang="en-US" dirty="0" smtClean="0"/>
              <a:t>Most are aerobic</a:t>
            </a:r>
          </a:p>
          <a:p>
            <a:pPr lvl="1"/>
            <a:r>
              <a:rPr lang="en-US" dirty="0" smtClean="0"/>
              <a:t>Most reproduce asexually</a:t>
            </a:r>
          </a:p>
          <a:p>
            <a:pPr lvl="1"/>
            <a:r>
              <a:rPr lang="en-US" b="1" dirty="0" smtClean="0"/>
              <a:t>Q: what does this imply for evolutionary rates?</a:t>
            </a:r>
            <a:endParaRPr lang="en-US" b="1" dirty="0"/>
          </a:p>
        </p:txBody>
      </p:sp>
      <p:pic>
        <p:nvPicPr>
          <p:cNvPr id="12290" name="Picture 2" descr="C:\Users\acoulso\Desktop\pmg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145226"/>
            <a:ext cx="2286000" cy="1712774"/>
          </a:xfrm>
          <a:prstGeom prst="rect">
            <a:avLst/>
          </a:prstGeom>
          <a:noFill/>
        </p:spPr>
      </p:pic>
      <p:pic>
        <p:nvPicPr>
          <p:cNvPr id="12291" name="Picture 3" descr="C:\Users\acoulso\Desktop\grypania-spiralis-01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38775"/>
            <a:ext cx="1343025" cy="141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Endosymbiosis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Symbiotic relationship where one organism takes up residence within another</a:t>
            </a:r>
          </a:p>
          <a:p>
            <a:r>
              <a:rPr lang="en-US" dirty="0" smtClean="0"/>
              <a:t>Possible origin of organelles</a:t>
            </a:r>
          </a:p>
          <a:p>
            <a:pPr lvl="1"/>
            <a:r>
              <a:rPr lang="en-US" dirty="0" smtClean="0"/>
              <a:t>Some have their own genetic material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Protista</a:t>
            </a:r>
            <a:r>
              <a:rPr lang="en-US" dirty="0" smtClean="0"/>
              <a:t>- ‘kingdom’ of single-celled eukaryotes </a:t>
            </a:r>
            <a:endParaRPr lang="en-US" dirty="0"/>
          </a:p>
        </p:txBody>
      </p:sp>
      <p:pic>
        <p:nvPicPr>
          <p:cNvPr id="11266" name="Picture 2" descr="C:\Users\acoulso\Desktop\parameciu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823336"/>
            <a:ext cx="2867025" cy="2034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Paleoproterozoic</a:t>
            </a:r>
            <a:r>
              <a:rPr lang="en-US" dirty="0" smtClean="0"/>
              <a:t> Era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2.5-1.6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Divided into 4 periods:</a:t>
            </a:r>
          </a:p>
          <a:p>
            <a:pPr lvl="1"/>
            <a:r>
              <a:rPr lang="en-US" dirty="0" smtClean="0"/>
              <a:t>1- </a:t>
            </a:r>
            <a:r>
              <a:rPr lang="en-US" dirty="0" err="1" smtClean="0"/>
              <a:t>Siderian</a:t>
            </a:r>
            <a:endParaRPr lang="en-US" dirty="0" smtClean="0"/>
          </a:p>
          <a:p>
            <a:pPr lvl="1"/>
            <a:r>
              <a:rPr lang="en-US" dirty="0" smtClean="0"/>
              <a:t>2- </a:t>
            </a:r>
            <a:r>
              <a:rPr lang="en-US" dirty="0" err="1" smtClean="0"/>
              <a:t>Rhyacian</a:t>
            </a:r>
            <a:endParaRPr lang="en-US" dirty="0" smtClean="0"/>
          </a:p>
          <a:p>
            <a:pPr lvl="1"/>
            <a:r>
              <a:rPr lang="en-US" dirty="0" smtClean="0"/>
              <a:t>3- </a:t>
            </a:r>
            <a:r>
              <a:rPr lang="en-US" dirty="0" err="1" smtClean="0"/>
              <a:t>Orosirian</a:t>
            </a:r>
            <a:endParaRPr lang="en-US" dirty="0" smtClean="0"/>
          </a:p>
          <a:p>
            <a:pPr lvl="1"/>
            <a:r>
              <a:rPr lang="en-US" dirty="0" smtClean="0"/>
              <a:t>4- </a:t>
            </a:r>
            <a:r>
              <a:rPr lang="en-US" dirty="0" err="1" smtClean="0"/>
              <a:t>Statherian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1C- </a:t>
            </a:r>
            <a:r>
              <a:rPr lang="en-US" dirty="0" err="1" smtClean="0"/>
              <a:t>Orosirian</a:t>
            </a:r>
            <a:r>
              <a:rPr lang="en-US" dirty="0" smtClean="0"/>
              <a:t>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2.05-1.8 </a:t>
            </a:r>
            <a:r>
              <a:rPr lang="en-US" dirty="0" err="1" smtClean="0"/>
              <a:t>Ga</a:t>
            </a:r>
            <a:r>
              <a:rPr lang="en-US" dirty="0" smtClean="0"/>
              <a:t> (= 250 my)</a:t>
            </a:r>
          </a:p>
          <a:p>
            <a:r>
              <a:rPr lang="en-US" dirty="0" smtClean="0"/>
              <a:t>2 major impact events-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1- </a:t>
            </a:r>
            <a:r>
              <a:rPr lang="en-US" dirty="0" err="1" smtClean="0">
                <a:solidFill>
                  <a:srgbClr val="FF0000"/>
                </a:solidFill>
              </a:rPr>
              <a:t>Vredefort</a:t>
            </a:r>
            <a:r>
              <a:rPr lang="en-US" dirty="0" smtClean="0"/>
              <a:t>- largest confirmed impact crater on </a:t>
            </a:r>
            <a:r>
              <a:rPr lang="en-US" dirty="0" smtClean="0"/>
              <a:t>Earth </a:t>
            </a:r>
            <a:r>
              <a:rPr lang="en-US" dirty="0" smtClean="0"/>
              <a:t>(S Africa)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a</a:t>
            </a:r>
            <a:r>
              <a:rPr lang="en-US" dirty="0" smtClean="0"/>
              <a:t> 2.02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5-10 km </a:t>
            </a:r>
            <a:r>
              <a:rPr lang="en-US" dirty="0" err="1" smtClean="0"/>
              <a:t>impactor</a:t>
            </a:r>
            <a:r>
              <a:rPr lang="en-US" dirty="0" smtClean="0"/>
              <a:t>, 250-300 km crater</a:t>
            </a:r>
          </a:p>
        </p:txBody>
      </p:sp>
      <p:pic>
        <p:nvPicPr>
          <p:cNvPr id="9219" name="Picture 3" descr="C:\Users\acoulso\Desktop\Website.Vredefort-Location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95800"/>
            <a:ext cx="2307897" cy="2362200"/>
          </a:xfrm>
          <a:prstGeom prst="rect">
            <a:avLst/>
          </a:prstGeom>
          <a:noFill/>
        </p:spPr>
      </p:pic>
      <p:pic>
        <p:nvPicPr>
          <p:cNvPr id="1026" name="Picture 2" descr="C:\Users\acoulso\Desktop\craters-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369836"/>
            <a:ext cx="2438400" cy="2488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Orosirian</a:t>
            </a:r>
            <a:r>
              <a:rPr lang="en-US" dirty="0" smtClean="0"/>
              <a:t> Impacts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2- Sudbury basin,  Canada</a:t>
            </a:r>
          </a:p>
          <a:p>
            <a:r>
              <a:rPr lang="en-US" dirty="0" smtClean="0"/>
              <a:t>1.85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200 km crater</a:t>
            </a:r>
          </a:p>
          <a:p>
            <a:endParaRPr lang="en-US" dirty="0"/>
          </a:p>
        </p:txBody>
      </p:sp>
      <p:pic>
        <p:nvPicPr>
          <p:cNvPr id="10242" name="Picture 2" descr="C:\Users\acoulso\Desktop\img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352800"/>
            <a:ext cx="5365102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Orosirian</a:t>
            </a:r>
            <a:r>
              <a:rPr lang="en-US" dirty="0" smtClean="0"/>
              <a:t> </a:t>
            </a:r>
            <a:r>
              <a:rPr lang="en-US" dirty="0" err="1" smtClean="0"/>
              <a:t>Orogens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smtClean="0"/>
              <a:t>Significant </a:t>
            </a:r>
            <a:r>
              <a:rPr lang="en-US" dirty="0" err="1" smtClean="0"/>
              <a:t>orogenesis</a:t>
            </a:r>
            <a:r>
              <a:rPr lang="en-US" dirty="0" smtClean="0"/>
              <a:t> commenced worldwide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Wompay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orogen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(Can)- records a Wilson Cycle</a:t>
            </a:r>
          </a:p>
          <a:p>
            <a:r>
              <a:rPr lang="en-US" b="1" dirty="0" smtClean="0"/>
              <a:t>Q: What’s a Wilson Cycle?</a:t>
            </a:r>
          </a:p>
          <a:p>
            <a:r>
              <a:rPr lang="en-US" dirty="0" smtClean="0"/>
              <a:t>Initiate the </a:t>
            </a:r>
            <a:r>
              <a:rPr lang="en-US" dirty="0" err="1" smtClean="0"/>
              <a:t>frm</a:t>
            </a:r>
            <a:r>
              <a:rPr lang="en-US" dirty="0" smtClean="0"/>
              <a:t> of </a:t>
            </a:r>
            <a:r>
              <a:rPr lang="en-US" dirty="0" err="1" smtClean="0"/>
              <a:t>Laurentia</a:t>
            </a:r>
            <a:r>
              <a:rPr lang="en-US" dirty="0" smtClean="0"/>
              <a:t> </a:t>
            </a:r>
            <a:r>
              <a:rPr lang="en-US" dirty="0" err="1" smtClean="0"/>
              <a:t>btwn</a:t>
            </a:r>
            <a:r>
              <a:rPr lang="en-US" dirty="0" smtClean="0"/>
              <a:t> 2.0-1.8 </a:t>
            </a:r>
            <a:r>
              <a:rPr lang="en-US" dirty="0" err="1" smtClean="0"/>
              <a:t>Ga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C:\Users\acoulso\Desktop\nw0168-nnc.jpg"/>
          <p:cNvPicPr>
            <a:picLocks noChangeAspect="1" noChangeArrowheads="1"/>
          </p:cNvPicPr>
          <p:nvPr/>
        </p:nvPicPr>
        <p:blipFill>
          <a:blip r:embed="rId2" cstate="print"/>
          <a:srcRect b="33333"/>
          <a:stretch>
            <a:fillRect/>
          </a:stretch>
        </p:blipFill>
        <p:spPr bwMode="auto">
          <a:xfrm>
            <a:off x="1905000" y="3200400"/>
            <a:ext cx="5586413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Orosirian</a:t>
            </a:r>
            <a:r>
              <a:rPr lang="en-US" dirty="0" smtClean="0"/>
              <a:t> Fossils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Gunflint </a:t>
            </a:r>
            <a:r>
              <a:rPr lang="en-US" dirty="0" err="1" smtClean="0"/>
              <a:t>Chert</a:t>
            </a:r>
            <a:r>
              <a:rPr lang="en-US" dirty="0" smtClean="0"/>
              <a:t> 1.9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BIF in Minnesota-Ontario</a:t>
            </a:r>
          </a:p>
          <a:p>
            <a:r>
              <a:rPr lang="en-US" dirty="0" smtClean="0"/>
              <a:t>Both yield fossils of numerous photosynthetic prokaryotes</a:t>
            </a:r>
            <a:endParaRPr lang="en-US" dirty="0"/>
          </a:p>
        </p:txBody>
      </p:sp>
      <p:pic>
        <p:nvPicPr>
          <p:cNvPr id="4098" name="Picture 2" descr="C:\Users\acoulso\Desktop\paleoproterozo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7018" y="2362200"/>
            <a:ext cx="5176982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1D- </a:t>
            </a:r>
            <a:r>
              <a:rPr lang="en-US" dirty="0" err="1" smtClean="0"/>
              <a:t>Statherian</a:t>
            </a:r>
            <a:r>
              <a:rPr lang="en-US" dirty="0" smtClean="0"/>
              <a:t>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1.8-1.6 </a:t>
            </a:r>
            <a:r>
              <a:rPr lang="en-US" dirty="0" err="1" smtClean="0"/>
              <a:t>Ga</a:t>
            </a:r>
            <a:r>
              <a:rPr lang="en-US" dirty="0" smtClean="0"/>
              <a:t> (= 200 my)</a:t>
            </a:r>
          </a:p>
          <a:p>
            <a:r>
              <a:rPr lang="en-US" dirty="0" smtClean="0"/>
              <a:t>Early stages of increased igneous activity across </a:t>
            </a:r>
            <a:r>
              <a:rPr lang="en-US" dirty="0" err="1" smtClean="0"/>
              <a:t>Laurentia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builds during the following </a:t>
            </a:r>
            <a:r>
              <a:rPr lang="en-US" dirty="0" err="1" smtClean="0"/>
              <a:t>Mesoproterozoic</a:t>
            </a:r>
            <a:r>
              <a:rPr lang="en-US" dirty="0" smtClean="0"/>
              <a:t> Era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Statherian</a:t>
            </a:r>
            <a:r>
              <a:rPr lang="en-US" dirty="0" smtClean="0"/>
              <a:t> Period </a:t>
            </a:r>
            <a:r>
              <a:rPr lang="en-US" dirty="0" err="1" smtClean="0"/>
              <a:t>Orogens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5029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Increased </a:t>
            </a:r>
            <a:r>
              <a:rPr lang="en-US" dirty="0" err="1" smtClean="0"/>
              <a:t>orogenic</a:t>
            </a:r>
            <a:r>
              <a:rPr lang="en-US" dirty="0" smtClean="0"/>
              <a:t> activity continued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Thelon </a:t>
            </a:r>
            <a:r>
              <a:rPr lang="en-US" dirty="0" err="1" smtClean="0">
                <a:solidFill>
                  <a:srgbClr val="FF0000"/>
                </a:solidFill>
              </a:rPr>
              <a:t>orogen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 smtClean="0"/>
              <a:t>NW Canada, Slave + Rae </a:t>
            </a:r>
            <a:r>
              <a:rPr lang="en-US" dirty="0" err="1" smtClean="0"/>
              <a:t>cratons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Trans-Hudson </a:t>
            </a:r>
            <a:r>
              <a:rPr lang="en-US" dirty="0" err="1" smtClean="0">
                <a:solidFill>
                  <a:srgbClr val="FF0000"/>
                </a:solidFill>
              </a:rPr>
              <a:t>orogen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 err="1" smtClean="0"/>
              <a:t>Supperior</a:t>
            </a:r>
            <a:r>
              <a:rPr lang="en-US" dirty="0" smtClean="0"/>
              <a:t>, Hearne, + Wyoming </a:t>
            </a:r>
            <a:r>
              <a:rPr lang="en-US" dirty="0" err="1" smtClean="0"/>
              <a:t>cratons</a:t>
            </a:r>
            <a:endParaRPr lang="en-US" dirty="0" smtClean="0"/>
          </a:p>
          <a:p>
            <a:r>
              <a:rPr lang="en-US" dirty="0" err="1" smtClean="0"/>
              <a:t>Laurentia</a:t>
            </a:r>
            <a:r>
              <a:rPr lang="en-US" dirty="0" smtClean="0"/>
              <a:t> grew via accretion along its southern margin (</a:t>
            </a:r>
            <a:r>
              <a:rPr lang="en-US" dirty="0" smtClean="0">
                <a:solidFill>
                  <a:srgbClr val="FF0000"/>
                </a:solidFill>
              </a:rPr>
              <a:t>Yavapai</a:t>
            </a:r>
            <a:r>
              <a:rPr lang="en-US" dirty="0" smtClean="0"/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Mazatzal</a:t>
            </a:r>
            <a:r>
              <a:rPr lang="en-US" dirty="0" smtClean="0">
                <a:solidFill>
                  <a:srgbClr val="FF0000"/>
                </a:solidFill>
              </a:rPr>
              <a:t>-Pecos </a:t>
            </a:r>
            <a:r>
              <a:rPr lang="en-US" dirty="0" err="1" smtClean="0"/>
              <a:t>orogenies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3" descr="C:\Users\acoulso\Desktop\nw0168-nn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981200"/>
            <a:ext cx="3429000" cy="3367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Start at 2.5 </a:t>
            </a:r>
            <a:r>
              <a:rPr lang="en-US" dirty="0" err="1" smtClean="0"/>
              <a:t>Ga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Change in crustal evolution around this time</a:t>
            </a:r>
          </a:p>
          <a:p>
            <a:r>
              <a:rPr lang="en-US" dirty="0" err="1" smtClean="0"/>
              <a:t>Archean</a:t>
            </a:r>
            <a:r>
              <a:rPr lang="en-US" dirty="0" smtClean="0"/>
              <a:t> </a:t>
            </a:r>
            <a:r>
              <a:rPr lang="en-US" dirty="0" err="1" smtClean="0"/>
              <a:t>cratons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granitic-gneiss complexes</a:t>
            </a:r>
          </a:p>
          <a:p>
            <a:pPr lvl="1"/>
            <a:r>
              <a:rPr lang="en-US" dirty="0" smtClean="0"/>
              <a:t>greenstone belts </a:t>
            </a:r>
          </a:p>
          <a:p>
            <a:pPr lvl="1"/>
            <a:r>
              <a:rPr lang="en-US" dirty="0" err="1" smtClean="0"/>
              <a:t>komatiites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Proterozoic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unmetamorphosed</a:t>
            </a:r>
            <a:r>
              <a:rPr lang="en-US" dirty="0" smtClean="0"/>
              <a:t> units &amp; sedimentary strata </a:t>
            </a:r>
          </a:p>
          <a:p>
            <a:r>
              <a:rPr lang="en-US" dirty="0" smtClean="0"/>
              <a:t>All indicative of ‘modern’ tectonic processes having started by this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Statherian</a:t>
            </a:r>
            <a:r>
              <a:rPr lang="en-US" dirty="0" smtClean="0"/>
              <a:t> Period Rocks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Continental Red Beds- </a:t>
            </a:r>
            <a:r>
              <a:rPr lang="en-US" dirty="0" smtClean="0"/>
              <a:t>SS and </a:t>
            </a:r>
            <a:r>
              <a:rPr lang="en-US" dirty="0" err="1" smtClean="0"/>
              <a:t>Sh</a:t>
            </a:r>
            <a:r>
              <a:rPr lang="en-US" dirty="0" smtClean="0"/>
              <a:t> w/ oxidized iron minerals </a:t>
            </a:r>
          </a:p>
          <a:p>
            <a:pPr lvl="1"/>
            <a:r>
              <a:rPr lang="en-US" dirty="0" smtClean="0"/>
              <a:t>e.g. hematite</a:t>
            </a:r>
          </a:p>
          <a:p>
            <a:r>
              <a:rPr lang="en-US" dirty="0" smtClean="0"/>
              <a:t>Earliest ~ 1.8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Indicates free oxygen in the atmosphere (not just in seawater)</a:t>
            </a:r>
          </a:p>
          <a:p>
            <a:pPr lvl="1"/>
            <a:r>
              <a:rPr lang="en-US" dirty="0" smtClean="0"/>
              <a:t>Still in low concentration</a:t>
            </a:r>
          </a:p>
          <a:p>
            <a:r>
              <a:rPr lang="en-US" dirty="0" smtClean="0"/>
              <a:t>O</a:t>
            </a:r>
            <a:r>
              <a:rPr lang="en-US" baseline="-25000" dirty="0" smtClean="0"/>
              <a:t>2 </a:t>
            </a:r>
            <a:r>
              <a:rPr lang="en-US" dirty="0" smtClean="0"/>
              <a:t>+ UV radiation = O + O</a:t>
            </a:r>
            <a:r>
              <a:rPr lang="en-US" baseline="-25000" dirty="0" smtClean="0"/>
              <a:t>3</a:t>
            </a:r>
            <a:r>
              <a:rPr lang="en-US" dirty="0" smtClean="0"/>
              <a:t>, both of which oxidize minerals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C:\Users\acoulso\Desktop\Moenko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853995"/>
            <a:ext cx="3048000" cy="20040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0" y="5867400"/>
            <a:ext cx="2798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Moenkopi </a:t>
            </a:r>
            <a:r>
              <a:rPr lang="en-US" sz="3200" dirty="0" err="1" smtClean="0"/>
              <a:t>Frm</a:t>
            </a:r>
            <a:endParaRPr lang="en-US" sz="3200" dirty="0" smtClean="0"/>
          </a:p>
          <a:p>
            <a:r>
              <a:rPr lang="en-US" sz="3200" dirty="0" smtClean="0"/>
              <a:t>(younger)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Statherian</a:t>
            </a:r>
            <a:r>
              <a:rPr lang="en-US" dirty="0" smtClean="0"/>
              <a:t> Continents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449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Columbia</a:t>
            </a:r>
          </a:p>
          <a:p>
            <a:pPr lvl="1"/>
            <a:r>
              <a:rPr lang="en-US" dirty="0" smtClean="0"/>
              <a:t>aka </a:t>
            </a:r>
            <a:r>
              <a:rPr lang="en-US" dirty="0" err="1" smtClean="0"/>
              <a:t>Nuna</a:t>
            </a:r>
            <a:r>
              <a:rPr lang="en-US" dirty="0" smtClean="0"/>
              <a:t>, </a:t>
            </a:r>
            <a:r>
              <a:rPr lang="en-US" dirty="0" err="1" smtClean="0"/>
              <a:t>Hudsonland</a:t>
            </a:r>
            <a:endParaRPr lang="en-US" dirty="0" smtClean="0"/>
          </a:p>
          <a:p>
            <a:r>
              <a:rPr lang="en-US" dirty="0" smtClean="0"/>
              <a:t>Supercontinent</a:t>
            </a:r>
          </a:p>
          <a:p>
            <a:r>
              <a:rPr lang="en-US" dirty="0" smtClean="0"/>
              <a:t>2.1 </a:t>
            </a:r>
            <a:r>
              <a:rPr lang="en-US" dirty="0" smtClean="0"/>
              <a:t>Ga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 smtClean="0"/>
              <a:t>Statherian-age continental crust was incorporated</a:t>
            </a:r>
          </a:p>
          <a:p>
            <a:r>
              <a:rPr lang="en-US" dirty="0" smtClean="0"/>
              <a:t>Grew at </a:t>
            </a:r>
            <a:r>
              <a:rPr lang="en-US" dirty="0" err="1" smtClean="0"/>
              <a:t>subduction</a:t>
            </a:r>
            <a:r>
              <a:rPr lang="en-US" dirty="0" smtClean="0"/>
              <a:t> zones along its margins</a:t>
            </a:r>
            <a:endParaRPr lang="en-US" dirty="0"/>
          </a:p>
        </p:txBody>
      </p:sp>
      <p:pic>
        <p:nvPicPr>
          <p:cNvPr id="2050" name="Picture 2" descr="C:\Users\acoulso\Desktop\columbia_hyper_continental_m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037" y="1143000"/>
            <a:ext cx="4108963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 2- </a:t>
            </a:r>
            <a:r>
              <a:rPr lang="en-US" dirty="0" err="1" smtClean="0"/>
              <a:t>Mesoproterozoic</a:t>
            </a:r>
            <a:r>
              <a:rPr lang="en-US" dirty="0" smtClean="0"/>
              <a:t> Era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1.6-1.0 </a:t>
            </a:r>
            <a:r>
              <a:rPr lang="en-US" dirty="0" err="1" smtClean="0"/>
              <a:t>Ga</a:t>
            </a:r>
            <a:r>
              <a:rPr lang="en-US" dirty="0" smtClean="0"/>
              <a:t> (= 600 my)</a:t>
            </a:r>
          </a:p>
          <a:p>
            <a:r>
              <a:rPr lang="en-US" dirty="0" smtClean="0"/>
              <a:t>3 Periods:</a:t>
            </a:r>
          </a:p>
          <a:p>
            <a:pPr lvl="1"/>
            <a:r>
              <a:rPr lang="en-US" dirty="0" err="1" smtClean="0"/>
              <a:t>Calymmian</a:t>
            </a:r>
            <a:endParaRPr lang="en-US" dirty="0" smtClean="0"/>
          </a:p>
          <a:p>
            <a:pPr lvl="1"/>
            <a:r>
              <a:rPr lang="en-US" dirty="0" err="1" smtClean="0"/>
              <a:t>Ectasian</a:t>
            </a:r>
            <a:endParaRPr lang="en-US" dirty="0" smtClean="0"/>
          </a:p>
          <a:p>
            <a:pPr lvl="1"/>
            <a:r>
              <a:rPr lang="en-US" dirty="0" err="1" smtClean="0"/>
              <a:t>Stenian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2A- </a:t>
            </a:r>
            <a:r>
              <a:rPr lang="en-US" dirty="0" err="1" smtClean="0"/>
              <a:t>Calymmian</a:t>
            </a:r>
            <a:r>
              <a:rPr lang="en-US" dirty="0" smtClean="0"/>
              <a:t>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1.6-1.4 </a:t>
            </a:r>
            <a:r>
              <a:rPr lang="en-US" dirty="0" err="1" smtClean="0"/>
              <a:t>Ga</a:t>
            </a:r>
            <a:r>
              <a:rPr lang="en-US" dirty="0" smtClean="0"/>
              <a:t> (=200 my)</a:t>
            </a:r>
          </a:p>
          <a:p>
            <a:r>
              <a:rPr lang="en-US" dirty="0" smtClean="0"/>
              <a:t>Extensive </a:t>
            </a:r>
            <a:r>
              <a:rPr lang="en-US" dirty="0"/>
              <a:t>L</a:t>
            </a:r>
            <a:r>
              <a:rPr lang="en-US" dirty="0" smtClean="0"/>
              <a:t>aurentian </a:t>
            </a:r>
            <a:r>
              <a:rPr lang="en-US" dirty="0" err="1" smtClean="0"/>
              <a:t>intrusives</a:t>
            </a:r>
            <a:r>
              <a:rPr lang="en-US" dirty="0" smtClean="0"/>
              <a:t> &amp; </a:t>
            </a:r>
            <a:r>
              <a:rPr lang="en-US" dirty="0" err="1" smtClean="0"/>
              <a:t>volcanics</a:t>
            </a:r>
            <a:r>
              <a:rPr lang="en-US" dirty="0" smtClean="0"/>
              <a:t> 1.8-1.1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err="1" smtClean="0"/>
              <a:t>orogen</a:t>
            </a:r>
            <a:r>
              <a:rPr lang="en-US" dirty="0" smtClean="0"/>
              <a:t>-related</a:t>
            </a:r>
          </a:p>
          <a:p>
            <a:pPr lvl="1"/>
            <a:r>
              <a:rPr lang="en-US" dirty="0" smtClean="0"/>
              <a:t>Possible hot spot beneath Columbia</a:t>
            </a:r>
          </a:p>
          <a:p>
            <a:r>
              <a:rPr lang="en-US" dirty="0" smtClean="0"/>
              <a:t>Added to pre-existing continental crust</a:t>
            </a:r>
          </a:p>
          <a:p>
            <a:r>
              <a:rPr lang="en-US" dirty="0" smtClean="0"/>
              <a:t>Now buried except in eastern Canada, Greenland, and </a:t>
            </a:r>
            <a:r>
              <a:rPr lang="en-US" dirty="0" err="1" smtClean="0"/>
              <a:t>Scandanavia’s</a:t>
            </a:r>
            <a:r>
              <a:rPr lang="en-US" dirty="0" smtClean="0"/>
              <a:t> Baltic shield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Calymmian</a:t>
            </a:r>
            <a:r>
              <a:rPr lang="en-US" dirty="0" smtClean="0"/>
              <a:t> Continents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1.6 </a:t>
            </a:r>
            <a:r>
              <a:rPr lang="en-US" dirty="0" err="1" smtClean="0"/>
              <a:t>Ga</a:t>
            </a:r>
            <a:r>
              <a:rPr lang="en-US" dirty="0" smtClean="0"/>
              <a:t>- rifting along </a:t>
            </a:r>
            <a:r>
              <a:rPr lang="en-US" dirty="0" err="1" smtClean="0"/>
              <a:t>Laurentia’s</a:t>
            </a:r>
            <a:r>
              <a:rPr lang="en-US" dirty="0" smtClean="0"/>
              <a:t> western margin marks the breakup of Columbia</a:t>
            </a:r>
            <a:endParaRPr lang="en-US" dirty="0"/>
          </a:p>
        </p:txBody>
      </p:sp>
      <p:pic>
        <p:nvPicPr>
          <p:cNvPr id="5122" name="Picture 2" descr="C:\Users\acoulso\Desktop\tectonic-columbia-chart-b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768600"/>
            <a:ext cx="2921000" cy="408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Calymmian</a:t>
            </a:r>
            <a:r>
              <a:rPr lang="en-US" dirty="0" smtClean="0"/>
              <a:t> Fossils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Acritarchs</a:t>
            </a:r>
            <a:endParaRPr lang="en-US" dirty="0" smtClean="0"/>
          </a:p>
          <a:p>
            <a:r>
              <a:rPr lang="en-US" dirty="0" smtClean="0"/>
              <a:t>FAD in </a:t>
            </a:r>
            <a:r>
              <a:rPr lang="en-US" dirty="0" err="1" smtClean="0"/>
              <a:t>Archean</a:t>
            </a:r>
            <a:r>
              <a:rPr lang="en-US" dirty="0" smtClean="0"/>
              <a:t> (3.2 </a:t>
            </a:r>
            <a:r>
              <a:rPr lang="en-US" dirty="0" err="1" smtClean="0"/>
              <a:t>Ga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Diversify during </a:t>
            </a:r>
            <a:r>
              <a:rPr lang="en-US" dirty="0" err="1" smtClean="0"/>
              <a:t>Calymmian</a:t>
            </a:r>
            <a:endParaRPr lang="en-US" dirty="0" smtClean="0"/>
          </a:p>
          <a:p>
            <a:r>
              <a:rPr lang="en-US" dirty="0" smtClean="0"/>
              <a:t>‘cell-like’ fossils</a:t>
            </a:r>
          </a:p>
          <a:p>
            <a:r>
              <a:rPr lang="en-US" dirty="0" smtClean="0"/>
              <a:t>Not even clear what</a:t>
            </a:r>
          </a:p>
          <a:p>
            <a:pPr>
              <a:buNone/>
            </a:pPr>
            <a:r>
              <a:rPr lang="en-US" dirty="0" smtClean="0"/>
              <a:t>	Kingdom they belong in</a:t>
            </a:r>
          </a:p>
          <a:p>
            <a:pPr lvl="1"/>
            <a:r>
              <a:rPr lang="en-US" dirty="0" smtClean="0"/>
              <a:t>cysts of floating algae</a:t>
            </a:r>
          </a:p>
          <a:p>
            <a:pPr lvl="1"/>
            <a:r>
              <a:rPr lang="en-US" dirty="0" smtClean="0"/>
              <a:t>phytoplankton related to </a:t>
            </a:r>
            <a:r>
              <a:rPr lang="en-US" dirty="0" err="1" smtClean="0"/>
              <a:t>dinoflagellates</a:t>
            </a:r>
            <a:endParaRPr lang="en-US" dirty="0" smtClean="0"/>
          </a:p>
          <a:p>
            <a:r>
              <a:rPr lang="en-US" dirty="0" smtClean="0"/>
              <a:t>Good index fossils for Proterozoic </a:t>
            </a:r>
            <a:r>
              <a:rPr lang="en-US" dirty="0" smtClean="0"/>
              <a:t>strata</a:t>
            </a:r>
            <a:endParaRPr lang="en-US" dirty="0" smtClean="0"/>
          </a:p>
        </p:txBody>
      </p:sp>
      <p:pic>
        <p:nvPicPr>
          <p:cNvPr id="3074" name="Picture 2" descr="C:\Users\acoulso\Desktop\F4.mediu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137804"/>
            <a:ext cx="3809999" cy="22340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2B- </a:t>
            </a:r>
            <a:r>
              <a:rPr lang="en-US" dirty="0" err="1" smtClean="0"/>
              <a:t>Ectasian</a:t>
            </a:r>
            <a:r>
              <a:rPr lang="en-US" dirty="0" smtClean="0"/>
              <a:t>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1.4-1.2 </a:t>
            </a:r>
            <a:r>
              <a:rPr lang="en-US" dirty="0" err="1" smtClean="0"/>
              <a:t>Ga</a:t>
            </a:r>
            <a:r>
              <a:rPr lang="en-US" dirty="0" smtClean="0"/>
              <a:t> (= 200 my)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Grenville orogeny </a:t>
            </a:r>
            <a:r>
              <a:rPr lang="en-US" dirty="0" smtClean="0"/>
              <a:t>began in SE </a:t>
            </a:r>
            <a:r>
              <a:rPr lang="en-US" dirty="0" err="1" smtClean="0"/>
              <a:t>Laurentia</a:t>
            </a:r>
            <a:r>
              <a:rPr lang="en-US" dirty="0" smtClean="0"/>
              <a:t> (1.3 Ga) </a:t>
            </a:r>
          </a:p>
        </p:txBody>
      </p:sp>
      <p:pic>
        <p:nvPicPr>
          <p:cNvPr id="1026" name="Picture 2" descr="C:\Users\acoulso\Desktop\rodkarl2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7" y="2590801"/>
            <a:ext cx="5452343" cy="42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Grenville </a:t>
            </a:r>
            <a:r>
              <a:rPr lang="en-US" dirty="0" err="1" smtClean="0"/>
              <a:t>Orogney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Northern Appalachia &amp; eastern Canada, Greenland, </a:t>
            </a:r>
            <a:r>
              <a:rPr lang="en-US" dirty="0" err="1"/>
              <a:t>Scandanavia</a:t>
            </a:r>
            <a:r>
              <a:rPr lang="en-US" dirty="0"/>
              <a:t> exposures</a:t>
            </a:r>
          </a:p>
          <a:p>
            <a:r>
              <a:rPr lang="en-US" dirty="0" smtClean="0"/>
              <a:t>Possibly </a:t>
            </a:r>
            <a:r>
              <a:rPr lang="en-US" dirty="0" smtClean="0"/>
              <a:t>via Wilson cycle closure</a:t>
            </a:r>
          </a:p>
          <a:p>
            <a:r>
              <a:rPr lang="en-US" dirty="0" smtClean="0"/>
              <a:t>Grenville </a:t>
            </a:r>
            <a:r>
              <a:rPr lang="en-US" dirty="0" err="1" smtClean="0"/>
              <a:t>rks</a:t>
            </a:r>
            <a:r>
              <a:rPr lang="en-US" dirty="0" smtClean="0"/>
              <a:t> heavily deformed in NA when Appalachian </a:t>
            </a:r>
            <a:r>
              <a:rPr lang="en-US" dirty="0" err="1" smtClean="0"/>
              <a:t>mts</a:t>
            </a:r>
            <a:r>
              <a:rPr lang="en-US" dirty="0" smtClean="0"/>
              <a:t> were later uplifted during the Paleozoic 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Ectasian</a:t>
            </a:r>
            <a:r>
              <a:rPr lang="en-US" dirty="0" smtClean="0"/>
              <a:t> Supercontinent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Rhodinia</a:t>
            </a:r>
            <a:r>
              <a:rPr lang="en-US" dirty="0" smtClean="0"/>
              <a:t>- begins assembling by 1.3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Grenville </a:t>
            </a:r>
            <a:r>
              <a:rPr lang="en-US" dirty="0" err="1" smtClean="0"/>
              <a:t>orogeny</a:t>
            </a:r>
            <a:r>
              <a:rPr lang="en-US" dirty="0" smtClean="0"/>
              <a:t> was just one of the collisions involved</a:t>
            </a:r>
          </a:p>
          <a:p>
            <a:endParaRPr lang="en-US" dirty="0"/>
          </a:p>
        </p:txBody>
      </p:sp>
      <p:pic>
        <p:nvPicPr>
          <p:cNvPr id="1026" name="Picture 2" descr="C:\Users\acoulso\Desktop\nw0181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00400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2C- </a:t>
            </a:r>
            <a:r>
              <a:rPr lang="en-US" dirty="0" err="1" smtClean="0"/>
              <a:t>Stenian</a:t>
            </a:r>
            <a:r>
              <a:rPr lang="en-US" dirty="0" smtClean="0"/>
              <a:t>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1.2-1.0 </a:t>
            </a:r>
            <a:r>
              <a:rPr lang="en-US" dirty="0" err="1" smtClean="0"/>
              <a:t>Ga</a:t>
            </a:r>
            <a:r>
              <a:rPr lang="en-US" dirty="0" smtClean="0"/>
              <a:t> (=200 my)</a:t>
            </a:r>
          </a:p>
          <a:p>
            <a:r>
              <a:rPr lang="en-US" dirty="0" smtClean="0"/>
              <a:t>Grenville orogeny concluded ~ 1.0 </a:t>
            </a:r>
            <a:r>
              <a:rPr lang="en-US" dirty="0" err="1" smtClean="0"/>
              <a:t>Ga</a:t>
            </a:r>
            <a:endParaRPr lang="en-US" dirty="0" smtClean="0"/>
          </a:p>
          <a:p>
            <a:pPr lvl="1"/>
            <a:r>
              <a:rPr lang="en-US" dirty="0" smtClean="0"/>
              <a:t>Final stage of </a:t>
            </a:r>
            <a:r>
              <a:rPr lang="en-US" dirty="0" err="1" smtClean="0"/>
              <a:t>Laurentia</a:t>
            </a:r>
            <a:r>
              <a:rPr lang="en-US" dirty="0" smtClean="0"/>
              <a:t> accretion during the Proterozoic Eon</a:t>
            </a:r>
          </a:p>
          <a:p>
            <a:pPr lvl="1"/>
            <a:r>
              <a:rPr lang="en-US" dirty="0" smtClean="0"/>
              <a:t>ca 75% of modern N America had formed by this point</a:t>
            </a:r>
          </a:p>
          <a:p>
            <a:r>
              <a:rPr lang="en-US" dirty="0" err="1" smtClean="0"/>
              <a:t>Rhodinia</a:t>
            </a:r>
            <a:r>
              <a:rPr lang="en-US" dirty="0" smtClean="0"/>
              <a:t> assembly also completed ~ 1.0 </a:t>
            </a:r>
            <a:r>
              <a:rPr lang="en-US" dirty="0" err="1" smtClean="0"/>
              <a:t>Ga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Continental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Accretion along the </a:t>
            </a:r>
            <a:r>
              <a:rPr lang="en-US" dirty="0" err="1" smtClean="0"/>
              <a:t>Archean</a:t>
            </a:r>
            <a:r>
              <a:rPr lang="en-US" dirty="0" smtClean="0"/>
              <a:t> </a:t>
            </a:r>
            <a:r>
              <a:rPr lang="en-US" dirty="0" err="1" smtClean="0"/>
              <a:t>cratons</a:t>
            </a:r>
            <a:endParaRPr lang="en-US" dirty="0" smtClean="0"/>
          </a:p>
          <a:p>
            <a:r>
              <a:rPr lang="en-US" dirty="0" smtClean="0"/>
              <a:t>Earth still had more radiogenic heat</a:t>
            </a:r>
          </a:p>
          <a:p>
            <a:pPr lvl="1"/>
            <a:r>
              <a:rPr lang="en-US" b="1" dirty="0" smtClean="0"/>
              <a:t>Q: what does this imply for tectonic rates?</a:t>
            </a:r>
            <a:endParaRPr lang="en-US" b="1" dirty="0"/>
          </a:p>
        </p:txBody>
      </p:sp>
      <p:pic>
        <p:nvPicPr>
          <p:cNvPr id="1026" name="Picture 2" descr="C:\Users\acoulso\Desktop\II-B-J2-precambri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57525"/>
            <a:ext cx="5613009" cy="380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Stenian</a:t>
            </a:r>
            <a:r>
              <a:rPr lang="en-US" dirty="0" smtClean="0">
                <a:solidFill>
                  <a:srgbClr val="000000"/>
                </a:solidFill>
              </a:rPr>
              <a:t> Tectonics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Midcontinent </a:t>
            </a:r>
            <a:r>
              <a:rPr lang="en-US" dirty="0" smtClean="0">
                <a:solidFill>
                  <a:srgbClr val="FF0000"/>
                </a:solidFill>
              </a:rPr>
              <a:t>Rift </a:t>
            </a:r>
            <a:r>
              <a:rPr lang="en-US" dirty="0"/>
              <a:t>b</a:t>
            </a:r>
            <a:r>
              <a:rPr lang="en-US" dirty="0" smtClean="0"/>
              <a:t>egan opening ~ 1.1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Fault-bound branching trough in modern Midwestern US</a:t>
            </a:r>
          </a:p>
          <a:p>
            <a:pPr lvl="1"/>
            <a:r>
              <a:rPr lang="en-US" dirty="0" smtClean="0"/>
              <a:t>1 SW from Lake Superior to Kansas</a:t>
            </a:r>
          </a:p>
          <a:p>
            <a:pPr lvl="1"/>
            <a:r>
              <a:rPr lang="en-US" dirty="0" smtClean="0"/>
              <a:t>1 S-SE through </a:t>
            </a:r>
            <a:r>
              <a:rPr lang="en-US" dirty="0" err="1" smtClean="0"/>
              <a:t>Mich</a:t>
            </a:r>
            <a:r>
              <a:rPr lang="en-US" dirty="0" smtClean="0"/>
              <a:t>-Ohio</a:t>
            </a:r>
          </a:p>
        </p:txBody>
      </p:sp>
      <p:pic>
        <p:nvPicPr>
          <p:cNvPr id="6" name="Picture 2" descr="C:\Users\acoulso\Desktop\overview-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966" y="3505200"/>
            <a:ext cx="3962034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Midcontinent Rift- Origin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Failed rift valley system in Ontario</a:t>
            </a:r>
          </a:p>
          <a:p>
            <a:r>
              <a:rPr lang="en-US" b="1" dirty="0" smtClean="0"/>
              <a:t>Q: What’s a rift valley?</a:t>
            </a:r>
          </a:p>
          <a:p>
            <a:r>
              <a:rPr lang="en-US" dirty="0" smtClean="0"/>
              <a:t>Massive basaltic flows (300,000-1 million km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Active &lt; 20 my (sometime </a:t>
            </a:r>
            <a:r>
              <a:rPr lang="en-US" dirty="0" err="1" smtClean="0"/>
              <a:t>btwn</a:t>
            </a:r>
            <a:r>
              <a:rPr lang="en-US" dirty="0" smtClean="0"/>
              <a:t> 1.2-1.0 </a:t>
            </a:r>
            <a:r>
              <a:rPr lang="en-US" dirty="0" err="1" smtClean="0"/>
              <a:t>Ga</a:t>
            </a:r>
            <a:r>
              <a:rPr lang="en-US" dirty="0" smtClean="0"/>
              <a:t>) </a:t>
            </a:r>
          </a:p>
        </p:txBody>
      </p:sp>
      <p:pic>
        <p:nvPicPr>
          <p:cNvPr id="2051" name="Picture 3" descr="C:\Users\acoulso\Desktop\nw0168-nn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482172"/>
            <a:ext cx="3429000" cy="3367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 3- </a:t>
            </a:r>
            <a:r>
              <a:rPr lang="en-US" dirty="0" err="1" smtClean="0"/>
              <a:t>Neoproterozoic</a:t>
            </a:r>
            <a:r>
              <a:rPr lang="en-US" dirty="0" smtClean="0"/>
              <a:t>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1000-542* Ma (= 458 my)</a:t>
            </a:r>
          </a:p>
          <a:p>
            <a:r>
              <a:rPr lang="en-US" dirty="0" smtClean="0"/>
              <a:t>Divided into 3 periods:</a:t>
            </a:r>
          </a:p>
          <a:p>
            <a:pPr lvl="1"/>
            <a:r>
              <a:rPr lang="en-US" dirty="0" smtClean="0"/>
              <a:t>1- </a:t>
            </a:r>
            <a:r>
              <a:rPr lang="en-US" dirty="0" err="1" smtClean="0"/>
              <a:t>Tonian</a:t>
            </a:r>
            <a:r>
              <a:rPr lang="en-US" dirty="0" smtClean="0"/>
              <a:t> Period</a:t>
            </a:r>
          </a:p>
          <a:p>
            <a:pPr lvl="1"/>
            <a:r>
              <a:rPr lang="en-US" dirty="0" smtClean="0"/>
              <a:t>2- </a:t>
            </a:r>
            <a:r>
              <a:rPr lang="en-US" dirty="0" err="1" smtClean="0"/>
              <a:t>Cryogenian</a:t>
            </a:r>
            <a:r>
              <a:rPr lang="en-US" dirty="0" smtClean="0"/>
              <a:t> Period</a:t>
            </a:r>
          </a:p>
          <a:p>
            <a:pPr lvl="1"/>
            <a:r>
              <a:rPr lang="en-US" dirty="0" smtClean="0"/>
              <a:t>3- </a:t>
            </a:r>
            <a:r>
              <a:rPr lang="en-US" dirty="0" err="1" smtClean="0"/>
              <a:t>Ediacaran</a:t>
            </a:r>
            <a:r>
              <a:rPr lang="en-US" dirty="0" smtClean="0"/>
              <a:t> Period</a:t>
            </a:r>
          </a:p>
          <a:p>
            <a:r>
              <a:rPr lang="en-US" dirty="0" smtClean="0"/>
              <a:t>Sedimentation in several parts of </a:t>
            </a:r>
            <a:r>
              <a:rPr lang="en-US" dirty="0" err="1" smtClean="0"/>
              <a:t>Laurentia</a:t>
            </a:r>
            <a:endParaRPr lang="en-US" dirty="0" smtClean="0"/>
          </a:p>
          <a:p>
            <a:pPr lvl="1"/>
            <a:r>
              <a:rPr lang="en-US" dirty="0" smtClean="0"/>
              <a:t>Montana, Idaho, Alberta</a:t>
            </a:r>
          </a:p>
          <a:p>
            <a:pPr lvl="1"/>
            <a:r>
              <a:rPr lang="en-US" dirty="0" smtClean="0"/>
              <a:t>Nevada-California</a:t>
            </a:r>
          </a:p>
          <a:p>
            <a:pPr lvl="1"/>
            <a:r>
              <a:rPr lang="en-US" dirty="0" smtClean="0"/>
              <a:t>eastern US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3A- </a:t>
            </a:r>
            <a:r>
              <a:rPr lang="en-US" dirty="0" err="1" smtClean="0"/>
              <a:t>Tonian</a:t>
            </a:r>
            <a:r>
              <a:rPr lang="en-US" dirty="0" smtClean="0"/>
              <a:t>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1000-850 Ma (= 150 my)</a:t>
            </a:r>
          </a:p>
          <a:p>
            <a:r>
              <a:rPr lang="en-US" dirty="0" smtClean="0"/>
              <a:t>Some glacial deposits formed  ~ 900 Ma</a:t>
            </a:r>
          </a:p>
          <a:p>
            <a:r>
              <a:rPr lang="en-US" dirty="0" smtClean="0"/>
              <a:t>Some possible animal fossils (tiny worm burrows) ~ 900-700 Ma (China)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5904" t="7581" r="8487" b="12274"/>
          <a:stretch>
            <a:fillRect/>
          </a:stretch>
        </p:blipFill>
        <p:spPr bwMode="auto">
          <a:xfrm>
            <a:off x="2209800" y="3886200"/>
            <a:ext cx="426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3B- </a:t>
            </a:r>
            <a:r>
              <a:rPr lang="en-US" dirty="0" err="1" smtClean="0"/>
              <a:t>Cryogenian</a:t>
            </a:r>
            <a:r>
              <a:rPr lang="en-US" dirty="0" smtClean="0"/>
              <a:t>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850-635 Ma (=220 my)</a:t>
            </a:r>
          </a:p>
          <a:p>
            <a:r>
              <a:rPr lang="en-US" b="1" dirty="0" smtClean="0"/>
              <a:t>Q: what does the Period’s name imply?</a:t>
            </a:r>
          </a:p>
          <a:p>
            <a:r>
              <a:rPr lang="en-US" dirty="0" err="1" smtClean="0"/>
              <a:t>Rhodinia</a:t>
            </a:r>
            <a:r>
              <a:rPr lang="en-US" dirty="0" smtClean="0"/>
              <a:t> separating by 750 Ma</a:t>
            </a:r>
          </a:p>
          <a:p>
            <a:r>
              <a:rPr lang="en-US" dirty="0" smtClean="0"/>
              <a:t>Opened the proto-Pacific ocean </a:t>
            </a:r>
            <a:r>
              <a:rPr lang="en-US" dirty="0" err="1" smtClean="0">
                <a:solidFill>
                  <a:srgbClr val="FF0000"/>
                </a:solidFill>
              </a:rPr>
              <a:t>Panthalassa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C:\Users\acoulso\Desktop\ro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505200"/>
            <a:ext cx="2988101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Cryogenian</a:t>
            </a:r>
            <a:r>
              <a:rPr lang="en-US" dirty="0" smtClean="0"/>
              <a:t> Period Continents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Some sections of </a:t>
            </a:r>
            <a:r>
              <a:rPr lang="en-US" dirty="0" err="1" smtClean="0"/>
              <a:t>Rhodinia</a:t>
            </a:r>
            <a:r>
              <a:rPr lang="en-US" dirty="0" smtClean="0"/>
              <a:t> reassembled ~ 650 Ma to form </a:t>
            </a:r>
            <a:r>
              <a:rPr lang="en-US" dirty="0" err="1" smtClean="0">
                <a:solidFill>
                  <a:srgbClr val="FF0000"/>
                </a:solidFill>
              </a:rPr>
              <a:t>Pannotia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Pan-African orogeny was one step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C:\Users\acoulso\Desktop\Rodin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62458"/>
            <a:ext cx="6324600" cy="39955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624"/>
            <a:ext cx="8229600" cy="1143000"/>
          </a:xfrm>
        </p:spPr>
        <p:txBody>
          <a:bodyPr/>
          <a:lstStyle/>
          <a:p>
            <a:r>
              <a:rPr lang="en-US" dirty="0" err="1" smtClean="0"/>
              <a:t>Cryogenian</a:t>
            </a:r>
            <a:r>
              <a:rPr lang="en-US" dirty="0" smtClean="0"/>
              <a:t> </a:t>
            </a:r>
            <a:r>
              <a:rPr lang="en-US" dirty="0" err="1" smtClean="0"/>
              <a:t>Cryosphere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Varangian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Glaciation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a</a:t>
            </a:r>
            <a:r>
              <a:rPr lang="en-US" dirty="0" smtClean="0"/>
              <a:t>ka </a:t>
            </a:r>
            <a:r>
              <a:rPr lang="en-US" dirty="0" smtClean="0">
                <a:solidFill>
                  <a:srgbClr val="FF0000"/>
                </a:solidFill>
              </a:rPr>
              <a:t>Snowball Earth</a:t>
            </a:r>
          </a:p>
          <a:p>
            <a:r>
              <a:rPr lang="en-US" dirty="0" smtClean="0"/>
              <a:t>Earth’s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major, and most extensive, </a:t>
            </a:r>
            <a:r>
              <a:rPr lang="en-US" dirty="0" smtClean="0"/>
              <a:t>glaciation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continents but Antarctica contained glaciers</a:t>
            </a:r>
          </a:p>
          <a:p>
            <a:pPr lvl="1"/>
            <a:r>
              <a:rPr lang="en-US" dirty="0" smtClean="0"/>
              <a:t>Extended to near-equatorial regions</a:t>
            </a:r>
          </a:p>
          <a:p>
            <a:pPr lvl="1"/>
            <a:r>
              <a:rPr lang="en-US" dirty="0" smtClean="0"/>
              <a:t>Continental &amp; oceanic ice sheets possible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624"/>
            <a:ext cx="8229600" cy="1143000"/>
          </a:xfrm>
        </p:spPr>
        <p:txBody>
          <a:bodyPr/>
          <a:lstStyle/>
          <a:p>
            <a:r>
              <a:rPr lang="en-US" dirty="0" smtClean="0"/>
              <a:t>Varangian Glaciation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Extensive </a:t>
            </a:r>
            <a:r>
              <a:rPr lang="en-US" dirty="0" smtClean="0"/>
              <a:t>deposits 900-600 Ma </a:t>
            </a:r>
          </a:p>
          <a:p>
            <a:pPr lvl="1"/>
            <a:r>
              <a:rPr lang="en-US" dirty="0" err="1" smtClean="0"/>
              <a:t>Tillites</a:t>
            </a:r>
            <a:endParaRPr lang="en-US" dirty="0" smtClean="0"/>
          </a:p>
          <a:p>
            <a:pPr lvl="1"/>
            <a:r>
              <a:rPr lang="en-US" dirty="0" err="1" smtClean="0"/>
              <a:t>Dropstones</a:t>
            </a:r>
            <a:r>
              <a:rPr lang="en-US" dirty="0" smtClean="0"/>
              <a:t>/</a:t>
            </a:r>
            <a:r>
              <a:rPr lang="en-US" dirty="0" err="1" smtClean="0"/>
              <a:t>erratics</a:t>
            </a:r>
            <a:endParaRPr lang="en-US" dirty="0" smtClean="0"/>
          </a:p>
          <a:p>
            <a:pPr lvl="1"/>
            <a:r>
              <a:rPr lang="en-US" dirty="0" smtClean="0"/>
              <a:t>Striated bedrock</a:t>
            </a:r>
          </a:p>
          <a:p>
            <a:pPr lvl="1"/>
            <a:r>
              <a:rPr lang="en-US" dirty="0" err="1" smtClean="0"/>
              <a:t>Varves</a:t>
            </a:r>
            <a:endParaRPr lang="en-US" dirty="0" smtClean="0"/>
          </a:p>
          <a:p>
            <a:r>
              <a:rPr lang="en-US" dirty="0" smtClean="0"/>
              <a:t>4 major glacial pulses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Varangian</a:t>
            </a:r>
            <a:r>
              <a:rPr lang="en-US" dirty="0" smtClean="0"/>
              <a:t> Ice Age-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1- high </a:t>
            </a:r>
            <a:r>
              <a:rPr lang="en-US" dirty="0" smtClean="0"/>
              <a:t>albedo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Continents </a:t>
            </a:r>
            <a:r>
              <a:rPr lang="en-US" dirty="0" smtClean="0"/>
              <a:t>at low latitudes may have reflected lots of </a:t>
            </a:r>
            <a:r>
              <a:rPr lang="en-US" dirty="0" smtClean="0"/>
              <a:t>insolation</a:t>
            </a:r>
            <a:endParaRPr lang="en-US" dirty="0"/>
          </a:p>
          <a:p>
            <a:r>
              <a:rPr lang="en-US" dirty="0" smtClean="0"/>
              <a:t>Relatively </a:t>
            </a:r>
            <a:r>
              <a:rPr lang="en-US" dirty="0" smtClean="0"/>
              <a:t>small tropical oceans to absorb </a:t>
            </a:r>
            <a:r>
              <a:rPr lang="en-US" dirty="0" smtClean="0"/>
              <a:t>heat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Varangian</a:t>
            </a:r>
            <a:r>
              <a:rPr lang="en-US" dirty="0" smtClean="0"/>
              <a:t> Ice Age-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</a:t>
            </a:r>
            <a:r>
              <a:rPr lang="en-US" dirty="0" smtClean="0"/>
              <a:t>2- reduced atmospheric </a:t>
            </a:r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pread </a:t>
            </a:r>
            <a:r>
              <a:rPr lang="en-US" dirty="0" smtClean="0"/>
              <a:t>of photosynthetic organisms that </a:t>
            </a:r>
            <a:r>
              <a:rPr lang="en-US" dirty="0"/>
              <a:t>utilize CO</a:t>
            </a:r>
            <a:r>
              <a:rPr lang="en-US" baseline="-25000" dirty="0"/>
              <a:t>2 </a:t>
            </a:r>
            <a:r>
              <a:rPr lang="en-US" dirty="0" smtClean="0"/>
              <a:t>removed lots of that GG from the atmosphere</a:t>
            </a:r>
          </a:p>
        </p:txBody>
      </p:sp>
    </p:spTree>
    <p:extLst>
      <p:ext uri="{BB962C8B-B14F-4D97-AF65-F5344CB8AC3E}">
        <p14:creationId xmlns:p14="http://schemas.microsoft.com/office/powerpoint/2010/main" val="5042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 1- </a:t>
            </a:r>
            <a:r>
              <a:rPr lang="en-US" dirty="0" err="1" smtClean="0"/>
              <a:t>Paleoproterozoic</a:t>
            </a:r>
            <a:r>
              <a:rPr lang="en-US" dirty="0" smtClean="0"/>
              <a:t> Era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2.5-1.6 </a:t>
            </a:r>
            <a:r>
              <a:rPr lang="en-US" dirty="0" err="1" smtClean="0"/>
              <a:t>Ga</a:t>
            </a:r>
            <a:r>
              <a:rPr lang="en-US" dirty="0" smtClean="0"/>
              <a:t> (= 900 my, longer than some eons!)</a:t>
            </a:r>
          </a:p>
          <a:p>
            <a:r>
              <a:rPr lang="en-US" dirty="0" smtClean="0"/>
              <a:t>Divided into 4 periods:</a:t>
            </a:r>
          </a:p>
          <a:p>
            <a:pPr lvl="1"/>
            <a:r>
              <a:rPr lang="en-US" dirty="0" smtClean="0"/>
              <a:t>1- </a:t>
            </a:r>
            <a:r>
              <a:rPr lang="en-US" dirty="0" err="1" smtClean="0"/>
              <a:t>Siderian</a:t>
            </a:r>
            <a:endParaRPr lang="en-US" dirty="0" smtClean="0"/>
          </a:p>
          <a:p>
            <a:pPr lvl="1"/>
            <a:r>
              <a:rPr lang="en-US" dirty="0" smtClean="0"/>
              <a:t>2- </a:t>
            </a:r>
            <a:r>
              <a:rPr lang="en-US" dirty="0" err="1" smtClean="0"/>
              <a:t>Rhyacian</a:t>
            </a:r>
            <a:endParaRPr lang="en-US" dirty="0" smtClean="0"/>
          </a:p>
          <a:p>
            <a:pPr lvl="1"/>
            <a:r>
              <a:rPr lang="en-US" dirty="0" smtClean="0"/>
              <a:t>3- </a:t>
            </a:r>
            <a:r>
              <a:rPr lang="en-US" dirty="0" err="1" smtClean="0"/>
              <a:t>Orosirian</a:t>
            </a:r>
            <a:endParaRPr lang="en-US" dirty="0" smtClean="0"/>
          </a:p>
          <a:p>
            <a:pPr lvl="1"/>
            <a:r>
              <a:rPr lang="en-US" dirty="0" smtClean="0"/>
              <a:t>4- </a:t>
            </a:r>
            <a:r>
              <a:rPr lang="en-US" dirty="0" err="1" smtClean="0"/>
              <a:t>Statherian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Varangian</a:t>
            </a:r>
            <a:r>
              <a:rPr lang="en-US" dirty="0" smtClean="0"/>
              <a:t> Glacial Carbonates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Tillites</a:t>
            </a:r>
            <a:r>
              <a:rPr lang="en-US" dirty="0" smtClean="0"/>
              <a:t> assoc w/ LS in some areas. Unusual.</a:t>
            </a:r>
          </a:p>
          <a:p>
            <a:r>
              <a:rPr lang="en-US" b="1" dirty="0" smtClean="0"/>
              <a:t>Q: why is that combo unusual?</a:t>
            </a:r>
          </a:p>
          <a:p>
            <a:r>
              <a:rPr lang="en-US" dirty="0" smtClean="0"/>
              <a:t>Possibly signal short interglacial pulses tied to atmospheric buildup of CO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Less photosynthetic draw-down during glacial pulses</a:t>
            </a:r>
          </a:p>
        </p:txBody>
      </p:sp>
      <p:pic>
        <p:nvPicPr>
          <p:cNvPr id="8194" name="Picture 2" descr="C:\Users\acoulso\Desktop\glaciation-ridge-mudball-earth-ash-volcanos_13458_600x4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015" y="3733800"/>
            <a:ext cx="4662985" cy="3124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19400" y="4953000"/>
            <a:ext cx="1431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CANADA</a:t>
            </a:r>
          </a:p>
          <a:p>
            <a:r>
              <a:rPr lang="en-US" dirty="0" err="1" smtClean="0"/>
              <a:t>Limestones</a:t>
            </a:r>
            <a:endParaRPr lang="en-US" dirty="0" smtClean="0"/>
          </a:p>
          <a:p>
            <a:r>
              <a:rPr lang="en-US" dirty="0" smtClean="0"/>
              <a:t>Glacial </a:t>
            </a:r>
            <a:r>
              <a:rPr lang="en-US" dirty="0" err="1" smtClean="0"/>
              <a:t>depos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 flipV="1">
            <a:off x="4251202" y="5029200"/>
            <a:ext cx="1311398" cy="3854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5638800"/>
            <a:ext cx="1600200" cy="9144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38" y="411480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Q: what type of feedback system does that represent?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3C- </a:t>
            </a:r>
            <a:r>
              <a:rPr lang="en-US" dirty="0" err="1" smtClean="0"/>
              <a:t>Ediacaran</a:t>
            </a:r>
            <a:r>
              <a:rPr lang="en-US" dirty="0" smtClean="0"/>
              <a:t>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635-541* Ma (= 88 my)</a:t>
            </a:r>
          </a:p>
          <a:p>
            <a:r>
              <a:rPr lang="en-US" dirty="0" err="1" smtClean="0"/>
              <a:t>Pannotia</a:t>
            </a:r>
            <a:r>
              <a:rPr lang="en-US" dirty="0" smtClean="0"/>
              <a:t> started fragmenting by 550 Ma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Iapetus</a:t>
            </a:r>
            <a:r>
              <a:rPr lang="en-US" dirty="0" smtClean="0">
                <a:solidFill>
                  <a:srgbClr val="FF0000"/>
                </a:solidFill>
              </a:rPr>
              <a:t> Ocean </a:t>
            </a:r>
            <a:r>
              <a:rPr lang="en-US" dirty="0" smtClean="0"/>
              <a:t>opens in southern hemisphere</a:t>
            </a:r>
          </a:p>
          <a:p>
            <a:pPr lvl="1"/>
            <a:r>
              <a:rPr lang="en-US" dirty="0" smtClean="0"/>
              <a:t>Between </a:t>
            </a:r>
            <a:r>
              <a:rPr lang="en-US" dirty="0" err="1" smtClean="0"/>
              <a:t>Laurentia</a:t>
            </a:r>
            <a:r>
              <a:rPr lang="en-US" dirty="0" smtClean="0"/>
              <a:t> &amp; other </a:t>
            </a:r>
            <a:r>
              <a:rPr lang="en-US" dirty="0" err="1" smtClean="0"/>
              <a:t>cratons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122" name="Picture 2" descr="C:\Users\acoulso\Desktop\period_pal_map_16.jpg"/>
          <p:cNvPicPr>
            <a:picLocks noChangeAspect="1" noChangeArrowheads="1"/>
          </p:cNvPicPr>
          <p:nvPr/>
        </p:nvPicPr>
        <p:blipFill>
          <a:blip r:embed="rId2" cstate="print"/>
          <a:srcRect b="13592"/>
          <a:stretch>
            <a:fillRect/>
          </a:stretch>
        </p:blipFill>
        <p:spPr bwMode="auto">
          <a:xfrm>
            <a:off x="5257800" y="3882758"/>
            <a:ext cx="3886200" cy="2975241"/>
          </a:xfrm>
          <a:prstGeom prst="rect">
            <a:avLst/>
          </a:prstGeom>
          <a:noFill/>
        </p:spPr>
      </p:pic>
      <p:pic>
        <p:nvPicPr>
          <p:cNvPr id="6" name="Picture 3" descr="C:\Users\acoulso\Desktop\300px-Positions_of_ancient_continents,_550_million_years_a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52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Ediacaran</a:t>
            </a:r>
            <a:r>
              <a:rPr lang="en-US" dirty="0" smtClean="0">
                <a:solidFill>
                  <a:srgbClr val="FF0000"/>
                </a:solidFill>
              </a:rPr>
              <a:t> Fauna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FAD ca 630 Ma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undisputed metazoan fossils 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from Australia (1947), now known from all continents except Antarctica</a:t>
            </a:r>
          </a:p>
          <a:p>
            <a:r>
              <a:rPr lang="en-US" dirty="0" smtClean="0"/>
              <a:t>Some in N Carolina</a:t>
            </a:r>
          </a:p>
        </p:txBody>
      </p:sp>
      <p:pic>
        <p:nvPicPr>
          <p:cNvPr id="7" name="Picture 3" descr="C:\Users\acoulso\Desktop\ediacaran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586556"/>
            <a:ext cx="3657600" cy="32500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Ediacaran</a:t>
            </a:r>
            <a:r>
              <a:rPr lang="en-US" dirty="0" smtClean="0"/>
              <a:t> Fauna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Hard skeletal parts just beginning to evolve</a:t>
            </a:r>
          </a:p>
          <a:p>
            <a:pPr lvl="1"/>
            <a:r>
              <a:rPr lang="en-US" dirty="0" err="1" smtClean="0"/>
              <a:t>chitonous</a:t>
            </a:r>
            <a:r>
              <a:rPr lang="en-US" dirty="0" smtClean="0"/>
              <a:t> carapaces</a:t>
            </a:r>
          </a:p>
          <a:p>
            <a:pPr lvl="1"/>
            <a:r>
              <a:rPr lang="en-US" b="1" dirty="0" smtClean="0"/>
              <a:t>Q: why are hard skeletal parts important to geologists</a:t>
            </a:r>
            <a:r>
              <a:rPr lang="en-US" b="1" dirty="0" smtClean="0"/>
              <a:t>?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Ediacaran</a:t>
            </a:r>
            <a:r>
              <a:rPr lang="en-US" dirty="0" smtClean="0"/>
              <a:t> Fauna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Sudden </a:t>
            </a:r>
            <a:r>
              <a:rPr lang="en-US" dirty="0" smtClean="0"/>
              <a:t>appearance </a:t>
            </a:r>
          </a:p>
          <a:p>
            <a:pPr lvl="1"/>
            <a:r>
              <a:rPr lang="en-US" dirty="0" smtClean="0"/>
              <a:t>radiation following </a:t>
            </a:r>
            <a:r>
              <a:rPr lang="en-US" dirty="0" err="1" smtClean="0"/>
              <a:t>Varangian</a:t>
            </a:r>
            <a:r>
              <a:rPr lang="en-US" dirty="0" smtClean="0"/>
              <a:t> extinction?</a:t>
            </a:r>
          </a:p>
          <a:p>
            <a:r>
              <a:rPr lang="en-US" dirty="0" smtClean="0"/>
              <a:t>3 modern Phyla included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Arthopoda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Annelida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Cnidaria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Ediacaran</a:t>
            </a:r>
            <a:r>
              <a:rPr lang="en-US" dirty="0" smtClean="0"/>
              <a:t>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Cnidarians = ‘discoid’ forms</a:t>
            </a:r>
          </a:p>
          <a:p>
            <a:pPr lvl="1"/>
            <a:r>
              <a:rPr lang="en-US" dirty="0" smtClean="0"/>
              <a:t> jellyfish </a:t>
            </a:r>
          </a:p>
          <a:p>
            <a:pPr lvl="1"/>
            <a:r>
              <a:rPr lang="en-US" dirty="0" smtClean="0"/>
              <a:t>Ex: </a:t>
            </a:r>
            <a:r>
              <a:rPr lang="en-US" i="1" dirty="0" err="1" smtClean="0"/>
              <a:t>Cyclomedusa</a:t>
            </a:r>
            <a:r>
              <a:rPr lang="en-US" i="1" dirty="0" smtClean="0"/>
              <a:t> </a:t>
            </a:r>
            <a:r>
              <a:rPr lang="en-US" dirty="0" smtClean="0"/>
              <a:t>(L)</a:t>
            </a:r>
          </a:p>
          <a:p>
            <a:r>
              <a:rPr lang="en-US" i="1" dirty="0" err="1" smtClean="0"/>
              <a:t>Tribrachidium</a:t>
            </a:r>
            <a:r>
              <a:rPr lang="en-US" dirty="0" smtClean="0"/>
              <a:t> (R)= extinct </a:t>
            </a:r>
            <a:r>
              <a:rPr lang="en-US" dirty="0" smtClean="0">
                <a:solidFill>
                  <a:srgbClr val="FF0000"/>
                </a:solidFill>
              </a:rPr>
              <a:t>trilateral</a:t>
            </a:r>
            <a:r>
              <a:rPr lang="en-US" dirty="0" smtClean="0"/>
              <a:t> phylum?</a:t>
            </a:r>
          </a:p>
          <a:p>
            <a:endParaRPr lang="en-US" dirty="0"/>
          </a:p>
        </p:txBody>
      </p:sp>
      <p:pic>
        <p:nvPicPr>
          <p:cNvPr id="9218" name="Picture 2" descr="C:\Users\acoulso\Desktop\cyclomedusa_gigant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57601"/>
            <a:ext cx="3364652" cy="3200400"/>
          </a:xfrm>
          <a:prstGeom prst="rect">
            <a:avLst/>
          </a:prstGeom>
          <a:noFill/>
        </p:spPr>
      </p:pic>
      <p:pic>
        <p:nvPicPr>
          <p:cNvPr id="9219" name="Picture 3" descr="C:\Users\acoulso\Desktop\220px-Tribrachid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720" y="4083050"/>
            <a:ext cx="2933280" cy="277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Ediacaran</a:t>
            </a:r>
            <a:r>
              <a:rPr lang="en-US" dirty="0" smtClean="0"/>
              <a:t>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‘Frond-like’ forms similar to sea pen corals</a:t>
            </a:r>
          </a:p>
          <a:p>
            <a:r>
              <a:rPr lang="en-US" i="1" dirty="0" err="1" smtClean="0"/>
              <a:t>Charniodiscus</a:t>
            </a:r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10242" name="Picture 2" descr="C:\Users\acoulso\Desktop\ediacaran_foss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090863"/>
            <a:ext cx="3767137" cy="3767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Ediacaran</a:t>
            </a:r>
            <a:r>
              <a:rPr lang="en-US" dirty="0" smtClean="0"/>
              <a:t>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Annelids = ‘Elongate forms’</a:t>
            </a:r>
          </a:p>
          <a:p>
            <a:r>
              <a:rPr lang="en-US" dirty="0" smtClean="0"/>
              <a:t>worms</a:t>
            </a:r>
          </a:p>
          <a:p>
            <a:r>
              <a:rPr lang="en-US" i="1" dirty="0" err="1" smtClean="0"/>
              <a:t>Dickinsonia</a:t>
            </a:r>
            <a:r>
              <a:rPr lang="en-US" dirty="0" smtClean="0"/>
              <a:t> (1m long!)</a:t>
            </a:r>
          </a:p>
          <a:p>
            <a:endParaRPr lang="en-US" dirty="0"/>
          </a:p>
        </p:txBody>
      </p:sp>
      <p:pic>
        <p:nvPicPr>
          <p:cNvPr id="4" name="Picture 2" descr="C:\Users\acoulso\Desktop\220px-DickinsoniaCost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38600"/>
            <a:ext cx="2806700" cy="21050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273225"/>
            <a:ext cx="339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/>
              <a:t>Dickinsonia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costata</a:t>
            </a:r>
            <a:endParaRPr lang="en-US" sz="3200" i="1" dirty="0"/>
          </a:p>
        </p:txBody>
      </p:sp>
      <p:pic>
        <p:nvPicPr>
          <p:cNvPr id="6" name="Picture 4" descr="C:\Users\acoulso\Desktop\200px-Spriggina_Floundensi_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810000"/>
            <a:ext cx="2540000" cy="203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39670" y="5780782"/>
            <a:ext cx="34043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/>
              <a:t>Spriggina</a:t>
            </a:r>
            <a:endParaRPr lang="en-US" sz="3200" i="1" dirty="0" smtClean="0"/>
          </a:p>
          <a:p>
            <a:r>
              <a:rPr lang="en-US" sz="3200" dirty="0" smtClean="0"/>
              <a:t>?trilobite precursor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Ediacaran</a:t>
            </a:r>
            <a:r>
              <a:rPr lang="en-US" dirty="0" smtClean="0"/>
              <a:t>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 smtClean="0"/>
              <a:t>Kimberella</a:t>
            </a:r>
            <a:endParaRPr lang="en-US" i="1" dirty="0" smtClean="0"/>
          </a:p>
          <a:p>
            <a:r>
              <a:rPr lang="en-US" dirty="0" smtClean="0"/>
              <a:t>Advanced invert form ca 10 my prior to the Cambrian Explosion</a:t>
            </a:r>
          </a:p>
          <a:p>
            <a:r>
              <a:rPr lang="en-US" dirty="0" smtClean="0"/>
              <a:t>Evidence of a </a:t>
            </a:r>
            <a:r>
              <a:rPr lang="en-US" dirty="0" err="1" smtClean="0">
                <a:solidFill>
                  <a:srgbClr val="FF0000"/>
                </a:solidFill>
              </a:rPr>
              <a:t>coelum</a:t>
            </a:r>
            <a:r>
              <a:rPr lang="en-US" dirty="0" smtClean="0"/>
              <a:t> (body cavity) = digestive tract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Bilateral</a:t>
            </a:r>
            <a:r>
              <a:rPr lang="en-US" dirty="0" smtClean="0"/>
              <a:t> symmetry</a:t>
            </a:r>
          </a:p>
          <a:p>
            <a:r>
              <a:rPr lang="en-US" dirty="0" smtClean="0"/>
              <a:t>Possible </a:t>
            </a:r>
            <a:r>
              <a:rPr lang="en-US" dirty="0" err="1" smtClean="0"/>
              <a:t>molluscan</a:t>
            </a:r>
            <a:r>
              <a:rPr lang="en-US" dirty="0" smtClean="0"/>
              <a:t> precursor</a:t>
            </a:r>
          </a:p>
          <a:p>
            <a:pPr lvl="1"/>
            <a:r>
              <a:rPr lang="en-US" dirty="0" smtClean="0"/>
              <a:t>Pseudo-mantle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radula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266" name="Picture 2" descr="C:\Users\acoulso\Desktop\kimberel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251960"/>
            <a:ext cx="2895600" cy="2606040"/>
          </a:xfrm>
          <a:prstGeom prst="rect">
            <a:avLst/>
          </a:prstGeom>
          <a:noFill/>
        </p:spPr>
      </p:pic>
      <p:pic>
        <p:nvPicPr>
          <p:cNvPr id="11267" name="Picture 3" descr="C:\Users\acoulso\Desktop\Kimberella_c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737" y="0"/>
            <a:ext cx="2481263" cy="21289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Vendoza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Taxa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argue </a:t>
            </a:r>
            <a:r>
              <a:rPr lang="en-US" dirty="0" err="1" smtClean="0"/>
              <a:t>Ediacara</a:t>
            </a:r>
            <a:r>
              <a:rPr lang="en-US" dirty="0" smtClean="0"/>
              <a:t> fossils do not fit into modern phyla </a:t>
            </a:r>
          </a:p>
          <a:p>
            <a:r>
              <a:rPr lang="en-US" dirty="0" smtClean="0"/>
              <a:t>They state the similarities are superficial</a:t>
            </a:r>
          </a:p>
          <a:p>
            <a:r>
              <a:rPr lang="en-US" b="1" dirty="0" smtClean="0"/>
              <a:t>Q: what evolutionary process would this represent?</a:t>
            </a:r>
            <a:endParaRPr lang="en-US" b="1" dirty="0"/>
          </a:p>
          <a:p>
            <a:r>
              <a:rPr lang="en-US" dirty="0" smtClean="0"/>
              <a:t>Problem: how did soft-bodied worms leave impressions in coarse SS?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Paleoproterozoic</a:t>
            </a:r>
            <a:r>
              <a:rPr lang="en-US" dirty="0" smtClean="0"/>
              <a:t> Era Tectonics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Cratons</a:t>
            </a:r>
            <a:r>
              <a:rPr lang="en-US" dirty="0" smtClean="0"/>
              <a:t> collided and suture together</a:t>
            </a:r>
          </a:p>
          <a:p>
            <a:pPr lvl="1"/>
            <a:r>
              <a:rPr lang="en-US" dirty="0" smtClean="0"/>
              <a:t>Continental shields expand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Orogens</a:t>
            </a:r>
            <a:r>
              <a:rPr lang="en-US" dirty="0" smtClean="0"/>
              <a:t> common in many areas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Ophiolites</a:t>
            </a:r>
            <a:r>
              <a:rPr lang="en-US" dirty="0" smtClean="0"/>
              <a:t> in Russia &amp; China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etamorphism and pluton emplacement (batholiths) </a:t>
            </a:r>
          </a:p>
          <a:p>
            <a:pPr lvl="1"/>
            <a:r>
              <a:rPr lang="en-US" b="1" dirty="0" smtClean="0"/>
              <a:t>Q: what’s a batholith?</a:t>
            </a:r>
          </a:p>
        </p:txBody>
      </p:sp>
    </p:spTree>
    <p:extLst>
      <p:ext uri="{BB962C8B-B14F-4D97-AF65-F5344CB8AC3E}">
        <p14:creationId xmlns:p14="http://schemas.microsoft.com/office/powerpoint/2010/main" val="20812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Ediacaran</a:t>
            </a:r>
            <a:r>
              <a:rPr lang="en-US" dirty="0" smtClean="0"/>
              <a:t> Fossils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Stromatolites</a:t>
            </a:r>
            <a:r>
              <a:rPr lang="en-US" dirty="0" smtClean="0"/>
              <a:t> decrease in abundance during the late Proterozoic Eon</a:t>
            </a:r>
          </a:p>
          <a:p>
            <a:pPr lvl="1"/>
            <a:r>
              <a:rPr lang="en-US" dirty="0" smtClean="0"/>
              <a:t>relatively rare for the rest of earth history</a:t>
            </a:r>
          </a:p>
          <a:p>
            <a:r>
              <a:rPr lang="en-US" dirty="0" smtClean="0"/>
              <a:t>Hypothesis- diversification of grazers</a:t>
            </a:r>
          </a:p>
          <a:p>
            <a:pPr lvl="1"/>
            <a:r>
              <a:rPr lang="en-US" dirty="0" smtClean="0"/>
              <a:t>today they’re only found in areas inhospitable to many marine invertebrate grazers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Proterozoic Eon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Atmosphere approached 10% of present O</a:t>
            </a:r>
            <a:r>
              <a:rPr lang="en-US" baseline="-25000" dirty="0" smtClean="0"/>
              <a:t>2</a:t>
            </a:r>
            <a:r>
              <a:rPr lang="en-US" dirty="0" smtClean="0"/>
              <a:t> levels</a:t>
            </a:r>
          </a:p>
          <a:p>
            <a:r>
              <a:rPr lang="en-US" dirty="0" smtClean="0"/>
              <a:t>Shells about to evolve and become widespread, marking the beginning of a much more prolific fossil record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Paleoproterozoic</a:t>
            </a:r>
            <a:r>
              <a:rPr lang="en-US" dirty="0" smtClean="0"/>
              <a:t>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Fossils limited to bacteria &amp; </a:t>
            </a:r>
            <a:r>
              <a:rPr lang="en-US" dirty="0" smtClean="0"/>
              <a:t>stromatolites</a:t>
            </a:r>
            <a:endParaRPr lang="en-US" dirty="0"/>
          </a:p>
          <a:p>
            <a:pPr lvl="1"/>
            <a:r>
              <a:rPr lang="en-US" dirty="0" smtClean="0"/>
              <a:t>Widespread </a:t>
            </a:r>
            <a:r>
              <a:rPr lang="en-US" dirty="0" smtClean="0"/>
              <a:t>during much of Proterozoic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dirty="0" smtClean="0"/>
              <a:t>Bacteria diversifying</a:t>
            </a:r>
          </a:p>
          <a:p>
            <a:r>
              <a:rPr lang="en-US" dirty="0" smtClean="0"/>
              <a:t>Cyanobacteria present (perhaps earlier)</a:t>
            </a:r>
          </a:p>
          <a:p>
            <a:r>
              <a:rPr lang="en-US" dirty="0" smtClean="0"/>
              <a:t>Some eukaryotes evolving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1A- </a:t>
            </a:r>
            <a:r>
              <a:rPr lang="en-US" dirty="0" err="1" smtClean="0"/>
              <a:t>Siderian</a:t>
            </a:r>
            <a:r>
              <a:rPr lang="en-US" dirty="0" smtClean="0"/>
              <a:t>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2.5-2.3 </a:t>
            </a:r>
            <a:r>
              <a:rPr lang="en-US" dirty="0" err="1" smtClean="0"/>
              <a:t>Ga</a:t>
            </a:r>
            <a:r>
              <a:rPr lang="en-US" dirty="0" smtClean="0"/>
              <a:t> (= 200 my)</a:t>
            </a:r>
          </a:p>
          <a:p>
            <a:r>
              <a:rPr lang="en-US" dirty="0" smtClean="0"/>
              <a:t>2.4 </a:t>
            </a:r>
            <a:r>
              <a:rPr lang="en-US" dirty="0" err="1" smtClean="0"/>
              <a:t>Ga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Great Oxygenation Event (GOE)</a:t>
            </a:r>
          </a:p>
          <a:p>
            <a:pPr lvl="1"/>
            <a:r>
              <a:rPr lang="en-US" dirty="0" smtClean="0"/>
              <a:t>aka </a:t>
            </a:r>
            <a:r>
              <a:rPr lang="en-US" dirty="0" smtClean="0">
                <a:solidFill>
                  <a:srgbClr val="FF0000"/>
                </a:solidFill>
              </a:rPr>
              <a:t>Oxygen Catastrophe</a:t>
            </a:r>
          </a:p>
          <a:p>
            <a:r>
              <a:rPr lang="en-US" dirty="0" smtClean="0"/>
              <a:t>Rapid O</a:t>
            </a:r>
            <a:r>
              <a:rPr lang="en-US" baseline="-25000" dirty="0" smtClean="0"/>
              <a:t>2</a:t>
            </a:r>
            <a:r>
              <a:rPr lang="en-US" dirty="0" smtClean="0"/>
              <a:t> production, starts building up in atmosphere</a:t>
            </a:r>
          </a:p>
          <a:p>
            <a:r>
              <a:rPr lang="en-US" dirty="0" smtClean="0"/>
              <a:t>A lot still reduced in oceans </a:t>
            </a:r>
          </a:p>
          <a:p>
            <a:endParaRPr lang="en-US" dirty="0"/>
          </a:p>
        </p:txBody>
      </p:sp>
      <p:pic>
        <p:nvPicPr>
          <p:cNvPr id="1026" name="Picture 2" descr="C:\Users\acoulso\Desktop\420px-Oxygenation-atm-2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343401"/>
            <a:ext cx="5151863" cy="2514600"/>
          </a:xfrm>
          <a:prstGeom prst="rect">
            <a:avLst/>
          </a:prstGeom>
          <a:noFill/>
        </p:spPr>
      </p:pic>
      <p:sp>
        <p:nvSpPr>
          <p:cNvPr id="2" name="Down Arrow 1"/>
          <p:cNvSpPr/>
          <p:nvPr/>
        </p:nvSpPr>
        <p:spPr>
          <a:xfrm>
            <a:off x="6096000" y="533400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GOE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photosynthesis evolved ~ 3.5 </a:t>
            </a:r>
            <a:r>
              <a:rPr lang="en-US" dirty="0" err="1" smtClean="0"/>
              <a:t>Ga</a:t>
            </a:r>
            <a:r>
              <a:rPr lang="en-US" dirty="0" smtClean="0"/>
              <a:t>, why’d it take so long for appreciable O</a:t>
            </a:r>
            <a:r>
              <a:rPr lang="en-US" baseline="-25000" dirty="0" smtClean="0"/>
              <a:t>2</a:t>
            </a:r>
            <a:r>
              <a:rPr lang="en-US" dirty="0" smtClean="0"/>
              <a:t> production to start?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 Lag Theory- </a:t>
            </a:r>
            <a:r>
              <a:rPr lang="en-US" dirty="0" smtClean="0"/>
              <a:t>after photosynthesis evolved, had to wait for oxygen sinks to fill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1786</Words>
  <Application>Microsoft Office PowerPoint</Application>
  <PresentationFormat>On-screen Show (4:3)</PresentationFormat>
  <Paragraphs>347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Lecture 8- Proterozoic Eon</vt:lpstr>
      <vt:lpstr>The Proterozoic Eon</vt:lpstr>
      <vt:lpstr>Why Does it Start at 2.5 Ga?</vt:lpstr>
      <vt:lpstr>Continental Growth</vt:lpstr>
      <vt:lpstr>PT 1- Paleoproterozoic Era</vt:lpstr>
      <vt:lpstr>Paleoproterozoic Era Tectonics</vt:lpstr>
      <vt:lpstr>Paleoproterozoic Life</vt:lpstr>
      <vt:lpstr>1A- Siderian Period</vt:lpstr>
      <vt:lpstr>GOE Timing</vt:lpstr>
      <vt:lpstr>Time Lag Theory- Causes</vt:lpstr>
      <vt:lpstr>Time Lag Theory- Causes</vt:lpstr>
      <vt:lpstr>Time Lag Theory- Causes</vt:lpstr>
      <vt:lpstr>Sulfur Isotope Data</vt:lpstr>
      <vt:lpstr>Sulfur Isotope Data</vt:lpstr>
      <vt:lpstr>Siderian Glacial Activity</vt:lpstr>
      <vt:lpstr>Huronian Glaciation</vt:lpstr>
      <vt:lpstr>Huronian Glaciation- Cause</vt:lpstr>
      <vt:lpstr>Siderian Rocks</vt:lpstr>
      <vt:lpstr>Siderian Continents</vt:lpstr>
      <vt:lpstr>1B- Rhyacian Period</vt:lpstr>
      <vt:lpstr>Rhyacian Life- More Complex</vt:lpstr>
      <vt:lpstr>Endosymbiosis</vt:lpstr>
      <vt:lpstr>Review: Paleoproterozoic Era</vt:lpstr>
      <vt:lpstr>1C- Orosirian Period</vt:lpstr>
      <vt:lpstr>Orosirian Impacts</vt:lpstr>
      <vt:lpstr>Orosirian Orogens</vt:lpstr>
      <vt:lpstr>Orosirian Fossils</vt:lpstr>
      <vt:lpstr>1D- Statherian Period</vt:lpstr>
      <vt:lpstr>Statherian Period Orogens</vt:lpstr>
      <vt:lpstr>Statherian Period Rocks</vt:lpstr>
      <vt:lpstr>Statherian Continents</vt:lpstr>
      <vt:lpstr>PT 2- Mesoproterozoic Era</vt:lpstr>
      <vt:lpstr>2A- Calymmian Period</vt:lpstr>
      <vt:lpstr>Calymmian Continents</vt:lpstr>
      <vt:lpstr>Calymmian Fossils</vt:lpstr>
      <vt:lpstr>2B- Ectasian Period</vt:lpstr>
      <vt:lpstr>Grenville Orogney</vt:lpstr>
      <vt:lpstr>Ectasian Supercontinent</vt:lpstr>
      <vt:lpstr>2C- Stenian Period</vt:lpstr>
      <vt:lpstr>Stenian Tectonics</vt:lpstr>
      <vt:lpstr>Midcontinent Rift- Origin</vt:lpstr>
      <vt:lpstr>PT 3- Neoproterozoic Era</vt:lpstr>
      <vt:lpstr>3A- Tonian Period</vt:lpstr>
      <vt:lpstr>3B- Cryogenian Period</vt:lpstr>
      <vt:lpstr>Cryogenian Period Continents</vt:lpstr>
      <vt:lpstr>Cryogenian Cryosphere</vt:lpstr>
      <vt:lpstr>Varangian Glaciation</vt:lpstr>
      <vt:lpstr>Varangian Ice Age- Cause</vt:lpstr>
      <vt:lpstr>Varangian Ice Age- Cause</vt:lpstr>
      <vt:lpstr>Varangian Glacial Carbonates</vt:lpstr>
      <vt:lpstr>3C- Ediacaran Period</vt:lpstr>
      <vt:lpstr>Ediacaran Fauna</vt:lpstr>
      <vt:lpstr>Ediacaran Fauna</vt:lpstr>
      <vt:lpstr>Ediacaran Fauna</vt:lpstr>
      <vt:lpstr>Ediacaran Forms</vt:lpstr>
      <vt:lpstr>Ediacaran Forms</vt:lpstr>
      <vt:lpstr>Ediacaran Forms</vt:lpstr>
      <vt:lpstr>Ediacaran Forms</vt:lpstr>
      <vt:lpstr>Vendoza Taxa</vt:lpstr>
      <vt:lpstr>Other Ediacaran Fossils</vt:lpstr>
      <vt:lpstr>End of the Proterozoic Eon 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Proterozoic Eon</dc:title>
  <dc:creator>acoulso</dc:creator>
  <cp:lastModifiedBy>Windows User</cp:lastModifiedBy>
  <cp:revision>145</cp:revision>
  <dcterms:created xsi:type="dcterms:W3CDTF">2011-11-23T16:04:46Z</dcterms:created>
  <dcterms:modified xsi:type="dcterms:W3CDTF">2015-12-09T17:29:10Z</dcterms:modified>
</cp:coreProperties>
</file>