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8" r:id="rId2"/>
    <p:sldId id="256" r:id="rId3"/>
    <p:sldId id="259" r:id="rId4"/>
    <p:sldId id="260" r:id="rId5"/>
    <p:sldId id="261" r:id="rId6"/>
    <p:sldId id="262" r:id="rId7"/>
    <p:sldId id="264" r:id="rId8"/>
    <p:sldId id="265" r:id="rId9"/>
    <p:sldId id="287" r:id="rId10"/>
    <p:sldId id="267" r:id="rId11"/>
    <p:sldId id="281" r:id="rId12"/>
    <p:sldId id="282" r:id="rId13"/>
    <p:sldId id="268" r:id="rId14"/>
    <p:sldId id="292" r:id="rId15"/>
    <p:sldId id="293" r:id="rId16"/>
    <p:sldId id="294" r:id="rId17"/>
    <p:sldId id="269" r:id="rId18"/>
    <p:sldId id="270" r:id="rId19"/>
    <p:sldId id="299" r:id="rId20"/>
    <p:sldId id="297" r:id="rId21"/>
    <p:sldId id="296" r:id="rId22"/>
    <p:sldId id="273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86138" autoAdjust="0"/>
  </p:normalViewPr>
  <p:slideViewPr>
    <p:cSldViewPr>
      <p:cViewPr varScale="1">
        <p:scale>
          <a:sx n="92" d="100"/>
          <a:sy n="92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C2E33-75E2-4346-A3E2-098C492614B5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5844C-C1B4-1245-AEA3-41AF83B7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Yellow </a:t>
            </a:r>
            <a:r>
              <a:rPr lang="en-US" dirty="0" err="1" smtClean="0"/>
              <a:t>pikachu</a:t>
            </a:r>
            <a:r>
              <a:rPr lang="en-US" baseline="0" dirty="0" smtClean="0"/>
              <a:t> wants yellow</a:t>
            </a:r>
          </a:p>
          <a:p>
            <a:r>
              <a:rPr lang="en-US" baseline="0" dirty="0" smtClean="0"/>
              <a:t>Orange one wants orange one</a:t>
            </a:r>
          </a:p>
          <a:p>
            <a:r>
              <a:rPr lang="en-US" baseline="0" dirty="0" smtClean="0"/>
              <a:t>No land bridge, same home</a:t>
            </a:r>
          </a:p>
          <a:p>
            <a:r>
              <a:rPr lang="en-US" baseline="0" dirty="0" smtClean="0"/>
              <a:t>Reproductively they are isolated to the gene pool to their preference.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844C-C1B4-1245-AEA3-41AF83B7E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844C-C1B4-1245-AEA3-41AF83B7E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</a:t>
            </a:r>
            <a:r>
              <a:rPr lang="en-US" baseline="0" dirty="0" smtClean="0"/>
              <a:t> DESCENDANTS OF CYNODONTS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5844C-C1B4-1245-AEA3-41AF83B7E8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9432-4182-4DA3-BB39-5535851712F0}" type="datetimeFigureOut">
              <a:rPr lang="en-US" smtClean="0"/>
              <a:pPr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1B24-F986-4845-B376-F3C3809EC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6- Evolution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PT 1- Tenants &amp; Misconceptions</a:t>
            </a:r>
          </a:p>
          <a:p>
            <a:r>
              <a:rPr lang="en-US" dirty="0" smtClean="0"/>
              <a:t>PT 2- Evolutionary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36585"/>
            <a:ext cx="8229600" cy="1143000"/>
          </a:xfrm>
        </p:spPr>
        <p:txBody>
          <a:bodyPr/>
          <a:lstStyle/>
          <a:p>
            <a:r>
              <a:rPr lang="en-US" dirty="0" smtClean="0"/>
              <a:t>Speciation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1031" y="990600"/>
            <a:ext cx="8991600" cy="4678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1- Allopatric Speciation </a:t>
            </a:r>
            <a:r>
              <a:rPr lang="en-US" sz="2800" dirty="0" smtClean="0"/>
              <a:t>(</a:t>
            </a:r>
            <a:r>
              <a:rPr lang="en-US" sz="2800" dirty="0" err="1" smtClean="0"/>
              <a:t>allo</a:t>
            </a:r>
            <a:r>
              <a:rPr lang="en-US" sz="2800" dirty="0" smtClean="0"/>
              <a:t>: different </a:t>
            </a:r>
            <a:r>
              <a:rPr lang="en-US" sz="2800" dirty="0" err="1" smtClean="0"/>
              <a:t>patric</a:t>
            </a:r>
            <a:r>
              <a:rPr lang="en-US" sz="2800" dirty="0" smtClean="0"/>
              <a:t>: homes)</a:t>
            </a:r>
          </a:p>
          <a:p>
            <a:pPr marL="0" indent="0">
              <a:buNone/>
            </a:pPr>
            <a:r>
              <a:rPr lang="en-US" sz="2800" dirty="0" smtClean="0"/>
              <a:t>Species got divided up into two different homes</a:t>
            </a:r>
          </a:p>
          <a:p>
            <a:r>
              <a:rPr lang="en-US" sz="2800" dirty="0" smtClean="0"/>
              <a:t>How did they end up in different places?....</a:t>
            </a:r>
          </a:p>
          <a:p>
            <a:pPr lvl="1"/>
            <a:r>
              <a:rPr lang="en-US" sz="2400" dirty="0" smtClean="0"/>
              <a:t>Land bridge came up and created two different home. The population got split up and had to go on their own.</a:t>
            </a:r>
          </a:p>
          <a:p>
            <a:endParaRPr lang="en-US" dirty="0"/>
          </a:p>
        </p:txBody>
      </p:sp>
      <p:pic>
        <p:nvPicPr>
          <p:cNvPr id="6" name="Picture 3" descr="tdc02_img_allopatric_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78943"/>
            <a:ext cx="5999754" cy="336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58000" y="4648200"/>
            <a:ext cx="200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Vicariance</a:t>
            </a:r>
            <a:r>
              <a:rPr lang="en-US" dirty="0" smtClean="0"/>
              <a:t>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Allopatric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48307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1a- </a:t>
            </a:r>
            <a:r>
              <a:rPr lang="en-US" dirty="0" err="1" smtClean="0">
                <a:solidFill>
                  <a:srgbClr val="FF0000"/>
                </a:solidFill>
              </a:rPr>
              <a:t>Vicariance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Passive model (physical barrier)</a:t>
            </a:r>
          </a:p>
          <a:p>
            <a:r>
              <a:rPr lang="en-US" dirty="0" smtClean="0"/>
              <a:t>Both populations evolve different features/ along new lines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886200"/>
            <a:ext cx="1828800" cy="1981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14800" y="3429000"/>
            <a:ext cx="11430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67000" y="4495800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38600" y="5562600"/>
            <a:ext cx="11430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96200" y="3429000"/>
            <a:ext cx="11430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29400" y="4495800"/>
            <a:ext cx="251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96200" y="5562600"/>
            <a:ext cx="11430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3505200"/>
            <a:ext cx="0" cy="3124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505200"/>
            <a:ext cx="0" cy="3124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43800" y="480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586740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3733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5943600"/>
            <a:ext cx="84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A’’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36576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 A’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47244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4800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5814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3505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3505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Allopatric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1b- Dispersal</a:t>
            </a:r>
          </a:p>
          <a:p>
            <a:r>
              <a:rPr lang="en-US" sz="2400" dirty="0" smtClean="0"/>
              <a:t>Active migration by part of the population</a:t>
            </a:r>
          </a:p>
          <a:p>
            <a:r>
              <a:rPr lang="en-US" sz="2400" dirty="0" smtClean="0"/>
              <a:t>Population that left went into a new environment and now rapidly starts to change and evolve. Only one new species was produced.</a:t>
            </a:r>
          </a:p>
          <a:p>
            <a:r>
              <a:rPr lang="en-US" sz="2400" dirty="0" smtClean="0"/>
              <a:t>Less common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5562600"/>
            <a:ext cx="11430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114800" y="3429000"/>
            <a:ext cx="11430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67000" y="4495800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38600" y="5562600"/>
            <a:ext cx="11430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696200" y="3429000"/>
            <a:ext cx="11430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29400" y="4495800"/>
            <a:ext cx="2514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553200" y="3505200"/>
            <a:ext cx="0" cy="3124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90800" y="3505200"/>
            <a:ext cx="0" cy="3124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43800" y="480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72400" y="37338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B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5943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91000" y="3657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0" y="4800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5943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35814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3505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350520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3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28600" y="4495800"/>
            <a:ext cx="2286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48768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96200" y="5638800"/>
            <a:ext cx="1143000" cy="990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696200" y="6019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 A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11454590">
            <a:off x="4279208" y="4532820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Speciation 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2- Sympatric Speciation </a:t>
            </a:r>
            <a:r>
              <a:rPr lang="en-US" sz="3000" dirty="0"/>
              <a:t>(</a:t>
            </a:r>
            <a:r>
              <a:rPr lang="en-US" sz="3000" dirty="0" smtClean="0"/>
              <a:t>“same </a:t>
            </a:r>
            <a:r>
              <a:rPr lang="en-US" sz="3000" dirty="0"/>
              <a:t>homes”</a:t>
            </a:r>
            <a:r>
              <a:rPr lang="en-US" sz="3000" dirty="0" smtClean="0"/>
              <a:t>)</a:t>
            </a:r>
            <a:endParaRPr lang="en-US" sz="3000" dirty="0" smtClean="0">
              <a:solidFill>
                <a:srgbClr val="FF0000"/>
              </a:solidFill>
            </a:endParaRPr>
          </a:p>
          <a:p>
            <a:r>
              <a:rPr lang="en-US" sz="3000" dirty="0" smtClean="0"/>
              <a:t>Population subgroup not physically separated, but becomes</a:t>
            </a:r>
            <a:r>
              <a:rPr lang="en-US" sz="3000" i="1" dirty="0" smtClean="0"/>
              <a:t> reproductively </a:t>
            </a:r>
            <a:r>
              <a:rPr lang="en-US" sz="3000" dirty="0" smtClean="0"/>
              <a:t>isolated</a:t>
            </a:r>
          </a:p>
          <a:p>
            <a:r>
              <a:rPr lang="en-US" sz="3000" dirty="0" smtClean="0"/>
              <a:t>All the critters are living in the same space but some might not reproduce with the pool.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 Sympatric Speciation- Time 1</a:t>
            </a:r>
          </a:p>
        </p:txBody>
      </p:sp>
      <p:pic>
        <p:nvPicPr>
          <p:cNvPr id="22531" name="Picture 11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3" y="1417638"/>
            <a:ext cx="1570037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12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8273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3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" y="382428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4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2575" y="25225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5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1025" y="1227138"/>
            <a:ext cx="1570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6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450" y="44402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7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1227138"/>
            <a:ext cx="15700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8" descr="pikachu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3" y="4625975"/>
            <a:ext cx="1570037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19" descr="pikachu-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75" y="4429125"/>
            <a:ext cx="1685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20" descr="pikachu-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1905000"/>
            <a:ext cx="168433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 Sympatric Speciation- Time 2</a:t>
            </a:r>
          </a:p>
        </p:txBody>
      </p:sp>
      <p:pic>
        <p:nvPicPr>
          <p:cNvPr id="23555" name="Picture 11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116513"/>
            <a:ext cx="15684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12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8273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13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1025" y="3514725"/>
            <a:ext cx="1570038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4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2575" y="25225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5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1025" y="1227138"/>
            <a:ext cx="1570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16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5450" y="44402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7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1227138"/>
            <a:ext cx="15700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8" descr="pikachu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950" y="478948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3" name="Picture 19" descr="pikachu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0675" y="1905000"/>
            <a:ext cx="16859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Picture 20" descr="pikachu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2709863"/>
            <a:ext cx="1684337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21" descr="pikachu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29200"/>
            <a:ext cx="1684337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22" descr="pikachu-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1684338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 Sympatric Speciation- Time 3</a:t>
            </a:r>
          </a:p>
        </p:txBody>
      </p:sp>
      <p:pic>
        <p:nvPicPr>
          <p:cNvPr id="24579" name="Picture 9" descr="Raichu002X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36825"/>
            <a:ext cx="18224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0" descr="Raichu002X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0775"/>
            <a:ext cx="18224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1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3413" y="1417638"/>
            <a:ext cx="1570037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2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8273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13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832350"/>
            <a:ext cx="15684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4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2575" y="25225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5" name="Picture 15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1025" y="1227138"/>
            <a:ext cx="15700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6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5450" y="4440238"/>
            <a:ext cx="15684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7" name="Picture 17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1227138"/>
            <a:ext cx="15700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8" name="Picture 18" descr="pikachu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2838450"/>
            <a:ext cx="15684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19" descr="Raichu002X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2450" y="3416300"/>
            <a:ext cx="1824038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0" name="Picture 20" descr="Raichu002X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0"/>
            <a:ext cx="18224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1" name="Picture 21" descr="Raichu002X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0638" y="4984750"/>
            <a:ext cx="1824037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Evolutionary Processes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Divergent Evolution- </a:t>
            </a:r>
            <a:r>
              <a:rPr lang="en-US" dirty="0" smtClean="0">
                <a:solidFill>
                  <a:srgbClr val="000000"/>
                </a:solidFill>
              </a:rPr>
              <a:t>one ancestral species gives rise to very diverse descendents </a:t>
            </a:r>
          </a:p>
          <a:p>
            <a:pPr lvl="1"/>
            <a:r>
              <a:rPr lang="en-US" dirty="0" smtClean="0"/>
              <a:t>Ex- all mammals come from </a:t>
            </a:r>
            <a:r>
              <a:rPr lang="en-US" b="1" dirty="0" err="1" smtClean="0"/>
              <a:t>cynodonts</a:t>
            </a:r>
            <a:endParaRPr lang="en-US" b="1" dirty="0" smtClean="0"/>
          </a:p>
          <a:p>
            <a:r>
              <a:rPr lang="en-US" dirty="0" smtClean="0"/>
              <a:t>Descendants will be noticeably different from the ancestral form</a:t>
            </a:r>
            <a:endParaRPr lang="en-US" dirty="0"/>
          </a:p>
        </p:txBody>
      </p:sp>
      <p:pic>
        <p:nvPicPr>
          <p:cNvPr id="14338" name="Picture 2" descr="C:\Users\acoulso\Desktop\Cynognathus_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4572001"/>
            <a:ext cx="4876800" cy="2285999"/>
          </a:xfrm>
          <a:prstGeom prst="rect">
            <a:avLst/>
          </a:prstGeom>
          <a:noFill/>
        </p:spPr>
      </p:pic>
      <p:pic>
        <p:nvPicPr>
          <p:cNvPr id="14339" name="Picture 3" descr="C:\Users\acoulso\Desktop\thrinaxod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654550"/>
            <a:ext cx="3733800" cy="2203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Evolutionary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Convergent Evolution- </a:t>
            </a:r>
            <a:r>
              <a:rPr lang="en-US" dirty="0" smtClean="0"/>
              <a:t>Very different species of the biologic family but develop similar traits</a:t>
            </a:r>
          </a:p>
          <a:p>
            <a:pPr lvl="1"/>
            <a:r>
              <a:rPr lang="en-US" dirty="0" smtClean="0"/>
              <a:t>Results from species dealing with similar selection pressures</a:t>
            </a:r>
          </a:p>
          <a:p>
            <a:pPr marL="457200" lvl="1" indent="0">
              <a:buNone/>
            </a:pPr>
            <a:r>
              <a:rPr lang="en-US" dirty="0" smtClean="0"/>
              <a:t>Ex: Arachnids and Vertebrates</a:t>
            </a:r>
          </a:p>
          <a:p>
            <a:pPr marL="457200" lvl="1" indent="0">
              <a:buNone/>
            </a:pPr>
            <a:r>
              <a:rPr lang="en-US" dirty="0" smtClean="0"/>
              <a:t>Both black and </a:t>
            </a:r>
            <a:r>
              <a:rPr lang="en-US" dirty="0" smtClean="0">
                <a:solidFill>
                  <a:srgbClr val="800000"/>
                </a:solidFill>
              </a:rPr>
              <a:t>red</a:t>
            </a:r>
            <a:r>
              <a:rPr lang="en-US" dirty="0" smtClean="0"/>
              <a:t>: using the coloration for the same reason = protection.</a:t>
            </a:r>
          </a:p>
          <a:p>
            <a:endParaRPr lang="en-US" dirty="0" smtClean="0"/>
          </a:p>
        </p:txBody>
      </p:sp>
      <p:pic>
        <p:nvPicPr>
          <p:cNvPr id="6" name="Picture 2" descr="C:\Users\acoulso\Desktop\black-widow-spider_469_600x4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14850"/>
            <a:ext cx="3124200" cy="2343149"/>
          </a:xfrm>
          <a:prstGeom prst="rect">
            <a:avLst/>
          </a:prstGeom>
          <a:noFill/>
        </p:spPr>
      </p:pic>
      <p:pic>
        <p:nvPicPr>
          <p:cNvPr id="7" name="Picture 3" descr="C:\Users\acoulso\Desktop\gila_mons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647184"/>
            <a:ext cx="2438400" cy="2210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Convergent Features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Homologues</a:t>
            </a:r>
            <a:r>
              <a:rPr lang="en-US" dirty="0" smtClean="0"/>
              <a:t>- </a:t>
            </a:r>
            <a:r>
              <a:rPr lang="en-US" dirty="0"/>
              <a:t>derivation from a common ancestral feature</a:t>
            </a:r>
          </a:p>
          <a:p>
            <a:pPr lvl="1"/>
            <a:r>
              <a:rPr lang="en-US" dirty="0"/>
              <a:t>Basic similarities exist</a:t>
            </a:r>
          </a:p>
          <a:p>
            <a:pPr lvl="1"/>
            <a:r>
              <a:rPr lang="en-US" dirty="0"/>
              <a:t>Diff b</a:t>
            </a:r>
            <a:r>
              <a:rPr lang="en-US" dirty="0" smtClean="0"/>
              <a:t>/c </a:t>
            </a:r>
            <a:r>
              <a:rPr lang="en-US" dirty="0"/>
              <a:t>evolved differently in each </a:t>
            </a:r>
            <a:r>
              <a:rPr lang="en-US" dirty="0" smtClean="0"/>
              <a:t>group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Analogues</a:t>
            </a:r>
            <a:r>
              <a:rPr lang="en-US" dirty="0"/>
              <a:t>- same use, but not </a:t>
            </a:r>
            <a:r>
              <a:rPr lang="en-US" dirty="0" smtClean="0"/>
              <a:t>very closely related</a:t>
            </a:r>
          </a:p>
          <a:p>
            <a:pPr lvl="1"/>
            <a:r>
              <a:rPr lang="en-US" dirty="0" smtClean="0"/>
              <a:t>Details are often different.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PT 1- Tenants &amp; Misconceptions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Evolution- </a:t>
            </a:r>
            <a:r>
              <a:rPr lang="en-US" dirty="0" smtClean="0"/>
              <a:t>Descent w/ modification</a:t>
            </a:r>
          </a:p>
          <a:p>
            <a:r>
              <a:rPr lang="en-US" dirty="0" smtClean="0"/>
              <a:t>Changes in life through time</a:t>
            </a:r>
          </a:p>
          <a:p>
            <a:endParaRPr lang="en-US" dirty="0"/>
          </a:p>
        </p:txBody>
      </p:sp>
      <p:pic>
        <p:nvPicPr>
          <p:cNvPr id="1028" name="Picture 4" descr="C:\Users\acoulso\Desktop\Evolution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900362"/>
            <a:ext cx="5272595" cy="3957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Homologue or Analogue?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34" y="1447800"/>
            <a:ext cx="5410200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Q1: forelimbs of cats, humans, and horses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Homologue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Q2: wings of birds, bats, and pterosaurs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wings but no common ancestry, detail show that their wings are all different.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Analogue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5362" name="Picture 2" descr="C:\Users\acoulso\Desktop\Wing_morphology.img_assist_custo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743200"/>
            <a:ext cx="3554451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18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Evolutionary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Parallel Evolution- </a:t>
            </a:r>
            <a:r>
              <a:rPr lang="en-US" dirty="0" smtClean="0"/>
              <a:t>Closely related species evolve similar traits independently</a:t>
            </a:r>
          </a:p>
          <a:p>
            <a:pPr lvl="1"/>
            <a:r>
              <a:rPr lang="en-US" dirty="0" smtClean="0"/>
              <a:t>So the ancestors were similar to each other, and so are the descendants</a:t>
            </a:r>
          </a:p>
          <a:p>
            <a:pPr lvl="1"/>
            <a:r>
              <a:rPr lang="en-US" dirty="0" smtClean="0"/>
              <a:t>Vs convergent evolution, where the ancestors were not necessarily similar to each other.</a:t>
            </a:r>
          </a:p>
          <a:p>
            <a:r>
              <a:rPr lang="en-US" dirty="0" smtClean="0"/>
              <a:t>Also results from species dealing with similar selection pressures</a:t>
            </a:r>
          </a:p>
          <a:p>
            <a:r>
              <a:rPr lang="en-US" dirty="0" smtClean="0"/>
              <a:t>EX: Two different types of spiders with the same color pattern </a:t>
            </a:r>
          </a:p>
          <a:p>
            <a:pPr lvl="1"/>
            <a:r>
              <a:rPr lang="en-US" dirty="0" smtClean="0"/>
              <a:t>But not convergent evolution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Evolutionary Processes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62484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Mosaic Evolution- </a:t>
            </a:r>
            <a:r>
              <a:rPr lang="en-US" dirty="0" smtClean="0"/>
              <a:t>Not all features of a group evolve simultaneously</a:t>
            </a:r>
          </a:p>
          <a:p>
            <a:pPr lvl="1"/>
            <a:r>
              <a:rPr lang="en-US" dirty="0" smtClean="0"/>
              <a:t>Ex- early birds had wings </a:t>
            </a:r>
            <a:r>
              <a:rPr lang="en-US" b="1" dirty="0" smtClean="0"/>
              <a:t>+ teeth </a:t>
            </a:r>
            <a:r>
              <a:rPr lang="en-US" dirty="0" smtClean="0"/>
              <a:t>&amp; </a:t>
            </a:r>
            <a:r>
              <a:rPr lang="en-US" b="1" dirty="0" smtClean="0"/>
              <a:t>long tails</a:t>
            </a:r>
          </a:p>
          <a:p>
            <a:pPr lvl="1"/>
            <a:r>
              <a:rPr lang="en-US" b="1" dirty="0" smtClean="0"/>
              <a:t>Combination of old and new traits, but doesn’t mean it had to have all the modern traits all at one time to succeed </a:t>
            </a:r>
          </a:p>
          <a:p>
            <a:pPr lvl="1"/>
            <a:r>
              <a:rPr lang="en-US" b="1" dirty="0" smtClean="0"/>
              <a:t>Modern birds don</a:t>
            </a:r>
            <a:r>
              <a:rPr lang="fr-FR" b="1" dirty="0" smtClean="0"/>
              <a:t>’</a:t>
            </a:r>
            <a:r>
              <a:rPr lang="en-US" b="1" dirty="0" smtClean="0"/>
              <a:t>t have teeth or tails.</a:t>
            </a:r>
          </a:p>
          <a:p>
            <a:r>
              <a:rPr lang="en-US" dirty="0" smtClean="0"/>
              <a:t>Thus, species may contain both primitive and advanced (i.e. a mosaic of) traits</a:t>
            </a:r>
            <a:endParaRPr lang="en-US" dirty="0"/>
          </a:p>
        </p:txBody>
      </p:sp>
      <p:pic>
        <p:nvPicPr>
          <p:cNvPr id="17410" name="Picture 2" descr="C:\Users\acoulso\Desktop\DH2MD00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950" y="1828800"/>
            <a:ext cx="2305050" cy="30688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Extinction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371600"/>
            <a:ext cx="5029200" cy="5181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 Extinction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At any point in time there are species going extinct.</a:t>
            </a:r>
          </a:p>
          <a:p>
            <a:r>
              <a:rPr lang="en-US" dirty="0" err="1" smtClean="0"/>
              <a:t>Est</a:t>
            </a:r>
            <a:r>
              <a:rPr lang="en-US" dirty="0" smtClean="0"/>
              <a:t> 1 species / 4 yrs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Mass Extinction</a:t>
            </a:r>
          </a:p>
          <a:p>
            <a:endParaRPr lang="en-US" dirty="0"/>
          </a:p>
        </p:txBody>
      </p:sp>
      <p:pic>
        <p:nvPicPr>
          <p:cNvPr id="6" name="Picture 3" descr="extinc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133600"/>
            <a:ext cx="3810000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248400" y="5334000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Several extinction times </a:t>
            </a:r>
            <a:endParaRPr lang="en-US" dirty="0"/>
          </a:p>
          <a:p>
            <a:r>
              <a:rPr lang="en-US" dirty="0" smtClean="0"/>
              <a:t>In the past.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Darwinian Theory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334000"/>
          </a:xfrm>
        </p:spPr>
        <p:txBody>
          <a:bodyPr>
            <a:normAutofit/>
          </a:bodyPr>
          <a:lstStyle/>
          <a:p>
            <a:r>
              <a:rPr lang="en-US" sz="2300" i="1" dirty="0" smtClean="0"/>
              <a:t>On the Origin of Species by Means of Natural Selection </a:t>
            </a:r>
            <a:r>
              <a:rPr lang="en-US" sz="2300" dirty="0" smtClean="0"/>
              <a:t>1859</a:t>
            </a:r>
          </a:p>
          <a:p>
            <a:r>
              <a:rPr lang="en-US" sz="2300" dirty="0" smtClean="0"/>
              <a:t>Accumulated data for over 20 years</a:t>
            </a:r>
          </a:p>
          <a:p>
            <a:pPr lvl="1"/>
            <a:r>
              <a:rPr lang="en-US" sz="2300" dirty="0" smtClean="0"/>
              <a:t>Fossils (he traveled across the world)</a:t>
            </a:r>
          </a:p>
          <a:p>
            <a:pPr lvl="1"/>
            <a:r>
              <a:rPr lang="en-US" sz="2300" dirty="0"/>
              <a:t>(</a:t>
            </a:r>
            <a:r>
              <a:rPr lang="en-US" sz="2300" dirty="0">
                <a:solidFill>
                  <a:srgbClr val="FF0000"/>
                </a:solidFill>
              </a:rPr>
              <a:t>Artificial Selection</a:t>
            </a:r>
            <a:r>
              <a:rPr lang="en-US" sz="2300" dirty="0"/>
              <a:t>) </a:t>
            </a:r>
            <a:r>
              <a:rPr lang="en-US" sz="2300" dirty="0" smtClean="0"/>
              <a:t>Breeding </a:t>
            </a:r>
          </a:p>
          <a:p>
            <a:pPr lvl="1"/>
            <a:r>
              <a:rPr lang="en-US" sz="2300" dirty="0" smtClean="0">
                <a:solidFill>
                  <a:srgbClr val="FF0000"/>
                </a:solidFill>
              </a:rPr>
              <a:t>Malthusian Dilemma </a:t>
            </a:r>
            <a:r>
              <a:rPr lang="en-US" sz="2300" dirty="0" smtClean="0"/>
              <a:t>(population size and resource competition) </a:t>
            </a:r>
          </a:p>
          <a:p>
            <a:pPr lvl="2"/>
            <a:r>
              <a:rPr lang="en-US" sz="1900" dirty="0" smtClean="0"/>
              <a:t>Economist in the UK, late 1700s early 1800s, looking at resources when a population grows. </a:t>
            </a:r>
          </a:p>
          <a:p>
            <a:pPr lvl="2"/>
            <a:r>
              <a:rPr lang="en-US" sz="1900" dirty="0" smtClean="0"/>
              <a:t>How do you keep feeding everybody?</a:t>
            </a:r>
          </a:p>
          <a:p>
            <a:pPr lvl="2"/>
            <a:r>
              <a:rPr lang="en-US" sz="1900" dirty="0" smtClean="0"/>
              <a:t>Population grows at an exponential growth, grow rapidly</a:t>
            </a:r>
          </a:p>
          <a:p>
            <a:pPr lvl="2"/>
            <a:r>
              <a:rPr lang="en-US" sz="1900" dirty="0" smtClean="0"/>
              <a:t>Basic resources will start to go down, in a linear fashion.</a:t>
            </a:r>
          </a:p>
          <a:p>
            <a:r>
              <a:rPr lang="en-US" sz="2300" dirty="0" smtClean="0"/>
              <a:t>Alfred Wallace reached same conclusion: </a:t>
            </a:r>
          </a:p>
          <a:p>
            <a:pPr lvl="1"/>
            <a:r>
              <a:rPr lang="en-US" sz="1900" dirty="0" smtClean="0"/>
              <a:t>some natural process enabled only certain individuals to survive = </a:t>
            </a:r>
            <a:r>
              <a:rPr lang="en-US" sz="1900" b="1" dirty="0" smtClean="0">
                <a:solidFill>
                  <a:srgbClr val="FF0000"/>
                </a:solidFill>
              </a:rPr>
              <a:t>Natural Selection</a:t>
            </a:r>
            <a:endParaRPr lang="en-US" sz="1500" b="1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acoulso\Desktop\charlesdarw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" cy="1380620"/>
          </a:xfrm>
          <a:prstGeom prst="rect">
            <a:avLst/>
          </a:prstGeom>
          <a:noFill/>
        </p:spPr>
      </p:pic>
      <p:pic>
        <p:nvPicPr>
          <p:cNvPr id="7" name="Picture 3" descr="C:\Users\acoulso\Desktop\darwi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14090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Natural Selection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1- Individuals posses heritable traits </a:t>
            </a:r>
          </a:p>
          <a:p>
            <a:pPr lvl="1"/>
            <a:r>
              <a:rPr lang="en-US" dirty="0" smtClean="0"/>
              <a:t>eye color, lactose intolerance</a:t>
            </a:r>
          </a:p>
          <a:p>
            <a:pPr marL="0" indent="0">
              <a:buNone/>
            </a:pPr>
            <a:r>
              <a:rPr lang="en-US" dirty="0" smtClean="0"/>
              <a:t>2- Some variants provide a selective advantage </a:t>
            </a:r>
          </a:p>
          <a:p>
            <a:pPr lvl="1"/>
            <a:r>
              <a:rPr lang="en-US" dirty="0" smtClean="0"/>
              <a:t>better at finding food </a:t>
            </a:r>
          </a:p>
          <a:p>
            <a:pPr lvl="1"/>
            <a:r>
              <a:rPr lang="en-US" dirty="0" smtClean="0"/>
              <a:t>Attract more mates </a:t>
            </a:r>
          </a:p>
          <a:p>
            <a:pPr lvl="1"/>
            <a:r>
              <a:rPr lang="en-US" dirty="0" smtClean="0"/>
              <a:t>avoid predation</a:t>
            </a:r>
          </a:p>
          <a:p>
            <a:pPr marL="0" indent="0">
              <a:buNone/>
            </a:pPr>
            <a:r>
              <a:rPr lang="en-US" dirty="0" smtClean="0"/>
              <a:t>3- Not all young survive long enough to reproduce</a:t>
            </a:r>
          </a:p>
          <a:p>
            <a:pPr lvl="1"/>
            <a:r>
              <a:rPr lang="en-US" dirty="0" smtClean="0"/>
              <a:t>Those w/ favorable traits  are most likely to survive and pass on their traits</a:t>
            </a:r>
          </a:p>
          <a:p>
            <a:pPr lvl="1"/>
            <a:r>
              <a:rPr lang="en-US" dirty="0" smtClean="0"/>
              <a:t>Thus, NOT a random process (it’s very systematic)</a:t>
            </a:r>
          </a:p>
          <a:p>
            <a:pPr lvl="1"/>
            <a:r>
              <a:rPr lang="en-US" dirty="0" smtClean="0"/>
              <a:t>Other misconceptions…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#1- ‘Survival of the Fittest’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Misleading b/c </a:t>
            </a:r>
            <a:r>
              <a:rPr lang="en-US" b="1" dirty="0" smtClean="0"/>
              <a:t>reproduction</a:t>
            </a:r>
            <a:r>
              <a:rPr lang="en-US" dirty="0" smtClean="0"/>
              <a:t>, not mere survival, is central to natural selection</a:t>
            </a:r>
          </a:p>
          <a:p>
            <a:pPr lvl="1"/>
            <a:r>
              <a:rPr lang="en-US" dirty="0" smtClean="0"/>
              <a:t>Survive but don’t breed = traits not passed on</a:t>
            </a:r>
          </a:p>
          <a:p>
            <a:r>
              <a:rPr lang="en-US" dirty="0" smtClean="0"/>
              <a:t>Not all ‘fit’ individuals will survive</a:t>
            </a:r>
          </a:p>
          <a:p>
            <a:r>
              <a:rPr lang="en-US" dirty="0" smtClean="0"/>
              <a:t> Those w/ the favorable traits have a higher </a:t>
            </a:r>
            <a:r>
              <a:rPr lang="en-US" b="1" dirty="0" smtClean="0"/>
              <a:t>probability</a:t>
            </a:r>
            <a:r>
              <a:rPr lang="en-US" dirty="0" smtClean="0"/>
              <a:t> of surviving to reproductive age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 descr="C:\Users\acoulso\Desktop\darth_maul_sith_lords_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462463"/>
            <a:ext cx="2925763" cy="2395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#2- ‘Complexity’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4525963"/>
          </a:xfrm>
        </p:spPr>
        <p:txBody>
          <a:bodyPr/>
          <a:lstStyle/>
          <a:p>
            <a:r>
              <a:rPr lang="en-US" sz="2800" dirty="0" smtClean="0"/>
              <a:t>Features evolve over time, but were not always used in the same manner</a:t>
            </a:r>
          </a:p>
          <a:p>
            <a:r>
              <a:rPr lang="en-US" sz="2800" dirty="0" smtClean="0"/>
              <a:t>Complex features (wings, eyes) had intermediate stages</a:t>
            </a:r>
          </a:p>
          <a:p>
            <a:r>
              <a:rPr lang="en-US" sz="2800" dirty="0" smtClean="0"/>
              <a:t>May seem useless compared to ‘the final product’, but intermediates were useful AT THAT TIME</a:t>
            </a:r>
          </a:p>
          <a:p>
            <a:r>
              <a:rPr lang="en-US" sz="2800" dirty="0" smtClean="0"/>
              <a:t>Can’t compare when they did not exist at the same time.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9218" name="Picture 2" descr="C:\Users\acoulso\Desktop\first-cell-ph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86462"/>
            <a:ext cx="2819400" cy="2171538"/>
          </a:xfrm>
          <a:prstGeom prst="rect">
            <a:avLst/>
          </a:prstGeom>
          <a:noFill/>
        </p:spPr>
      </p:pic>
      <p:pic>
        <p:nvPicPr>
          <p:cNvPr id="9219" name="Picture 3" descr="C:\Users\acoulso\Desktop\droid-razr-post-image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60685"/>
            <a:ext cx="3886200" cy="2097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880"/>
            <a:ext cx="8229600" cy="1143000"/>
          </a:xfrm>
        </p:spPr>
        <p:txBody>
          <a:bodyPr/>
          <a:lstStyle/>
          <a:p>
            <a:r>
              <a:rPr lang="en-US" dirty="0" smtClean="0"/>
              <a:t>Genetics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90600"/>
            <a:ext cx="6400800" cy="4830763"/>
          </a:xfrm>
        </p:spPr>
        <p:txBody>
          <a:bodyPr>
            <a:normAutofit fontScale="92500"/>
          </a:bodyPr>
          <a:lstStyle/>
          <a:p>
            <a:r>
              <a:rPr lang="en-US" sz="2900" dirty="0" smtClean="0"/>
              <a:t>Mendel experiments, not recognized until 1900</a:t>
            </a:r>
          </a:p>
          <a:p>
            <a:pPr lvl="1"/>
            <a:r>
              <a:rPr lang="en-US" dirty="0" smtClean="0"/>
              <a:t>He was a monk, he was just working with plants in the garden.</a:t>
            </a:r>
          </a:p>
          <a:p>
            <a:r>
              <a:rPr lang="en-US" sz="2900" dirty="0" smtClean="0"/>
              <a:t>Provided the means for inheriting traits</a:t>
            </a:r>
          </a:p>
          <a:p>
            <a:r>
              <a:rPr lang="en-US" sz="2900" dirty="0" smtClean="0"/>
              <a:t>Genes control traits</a:t>
            </a:r>
          </a:p>
          <a:p>
            <a:r>
              <a:rPr lang="en-US" sz="2900" dirty="0" smtClean="0"/>
              <a:t>Can be recessive; trait might still be there but masked by the more dominant trait.</a:t>
            </a:r>
          </a:p>
          <a:p>
            <a:pPr lvl="1"/>
            <a:r>
              <a:rPr lang="en-US" sz="2500" dirty="0" smtClean="0"/>
              <a:t>Not lost/blended when masked by a dominant trait</a:t>
            </a:r>
          </a:p>
          <a:p>
            <a:endParaRPr lang="en-US" dirty="0"/>
          </a:p>
        </p:txBody>
      </p:sp>
      <p:pic>
        <p:nvPicPr>
          <p:cNvPr id="11266" name="Picture 2" descr="C:\Users\acoulso\Desktop\Mende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962400"/>
            <a:ext cx="2076628" cy="2057400"/>
          </a:xfrm>
          <a:prstGeom prst="rect">
            <a:avLst/>
          </a:prstGeom>
          <a:noFill/>
        </p:spPr>
      </p:pic>
      <p:pic>
        <p:nvPicPr>
          <p:cNvPr id="11268" name="Picture 4" descr="C:\Users\acoulso\Desktop\550px-Punnett_square_mendel_flowers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990600"/>
            <a:ext cx="2574925" cy="257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143000"/>
            <a:ext cx="8763000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Sources:</a:t>
            </a:r>
          </a:p>
          <a:p>
            <a:r>
              <a:rPr lang="en-US" sz="2800" dirty="0" smtClean="0"/>
              <a:t>1-Sexual reproduction (half from each parent)</a:t>
            </a:r>
          </a:p>
          <a:p>
            <a:pPr lvl="1"/>
            <a:r>
              <a:rPr lang="en-US" sz="2400" dirty="0" smtClean="0"/>
              <a:t>Each individual offspring will have a unique half from each parents = variation </a:t>
            </a:r>
          </a:p>
          <a:p>
            <a:r>
              <a:rPr lang="en-US" sz="2800" dirty="0" smtClean="0"/>
              <a:t> 2- </a:t>
            </a:r>
            <a:r>
              <a:rPr lang="en-US" sz="2800" dirty="0" smtClean="0">
                <a:solidFill>
                  <a:srgbClr val="FF0000"/>
                </a:solidFill>
              </a:rPr>
              <a:t>Mutation </a:t>
            </a:r>
            <a:r>
              <a:rPr lang="en-US" sz="2400" dirty="0" smtClean="0">
                <a:solidFill>
                  <a:srgbClr val="FF0000"/>
                </a:solidFill>
              </a:rPr>
              <a:t>(copy of the genes that is not quite a copy)</a:t>
            </a:r>
          </a:p>
          <a:p>
            <a:pPr lvl="1"/>
            <a:r>
              <a:rPr lang="en-US" dirty="0" smtClean="0"/>
              <a:t>Mutations may be helpful, neutral, or harmful</a:t>
            </a:r>
          </a:p>
          <a:p>
            <a:pPr lvl="1"/>
            <a:r>
              <a:rPr lang="en-US" dirty="0" smtClean="0"/>
              <a:t>May become helpful if environmental factors change (white/black moths example)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3- Genetic Drift- </a:t>
            </a:r>
            <a:r>
              <a:rPr lang="en-US" sz="2800" dirty="0" smtClean="0"/>
              <a:t>isolated populations have a limited gene pool, so they will evolve in different ways </a:t>
            </a:r>
            <a:r>
              <a:rPr lang="en-US" sz="2800" dirty="0" err="1" smtClean="0"/>
              <a:t>rel</a:t>
            </a:r>
            <a:r>
              <a:rPr lang="en-US" sz="2800" dirty="0" smtClean="0"/>
              <a:t> to a larger pop with a more diverse gene pool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 2- Evolutionary Processes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We are trying to figure out when new species appear and when species die out.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Speciation- </a:t>
            </a:r>
            <a:r>
              <a:rPr lang="en-US" dirty="0" smtClean="0"/>
              <a:t>Creation of new </a:t>
            </a:r>
            <a:r>
              <a:rPr lang="en-US" dirty="0" smtClean="0">
                <a:solidFill>
                  <a:srgbClr val="FF0000"/>
                </a:solidFill>
              </a:rPr>
              <a:t>species, </a:t>
            </a:r>
            <a:r>
              <a:rPr lang="en-US" dirty="0" smtClean="0">
                <a:solidFill>
                  <a:srgbClr val="000000"/>
                </a:solidFill>
              </a:rPr>
              <a:t>population can produce viable off-springs.</a:t>
            </a:r>
          </a:p>
          <a:p>
            <a:r>
              <a:rPr lang="en-US" dirty="0"/>
              <a:t>2 general ways:</a:t>
            </a:r>
          </a:p>
          <a:p>
            <a:r>
              <a:rPr lang="en-US" dirty="0">
                <a:solidFill>
                  <a:srgbClr val="FF0000"/>
                </a:solidFill>
              </a:rPr>
              <a:t>1- Phyletic Gradualism 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species are always trying to gradual change into another over a long period of time. Like </a:t>
            </a:r>
            <a:r>
              <a:rPr lang="en-US" dirty="0" err="1" smtClean="0">
                <a:solidFill>
                  <a:srgbClr val="000000"/>
                </a:solidFill>
              </a:rPr>
              <a:t>uniformatarism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2- Punctuated </a:t>
            </a:r>
            <a:r>
              <a:rPr lang="en-US" dirty="0" smtClean="0">
                <a:solidFill>
                  <a:srgbClr val="FF0000"/>
                </a:solidFill>
              </a:rPr>
              <a:t>Equilibrium: </a:t>
            </a:r>
            <a:r>
              <a:rPr lang="en-US" dirty="0" smtClean="0">
                <a:solidFill>
                  <a:srgbClr val="000000"/>
                </a:solidFill>
              </a:rPr>
              <a:t>actually species are stable entities in long periods of time but there are certain event will force it to rapidly change into another species. Like </a:t>
            </a:r>
            <a:r>
              <a:rPr lang="en-US" dirty="0" err="1" smtClean="0">
                <a:solidFill>
                  <a:srgbClr val="000000"/>
                </a:solidFill>
              </a:rPr>
              <a:t>cataspphsim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Both happen in nature.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1105</Words>
  <Application>Microsoft Macintosh PowerPoint</Application>
  <PresentationFormat>On-screen Show (4:3)</PresentationFormat>
  <Paragraphs>154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Arial</vt:lpstr>
      <vt:lpstr>Office Theme</vt:lpstr>
      <vt:lpstr>Lecture 6- Evolution Basics</vt:lpstr>
      <vt:lpstr>PT 1- Tenants &amp; Misconceptions</vt:lpstr>
      <vt:lpstr>Darwinian Theory</vt:lpstr>
      <vt:lpstr>Natural Selection</vt:lpstr>
      <vt:lpstr>#1- ‘Survival of the Fittest’</vt:lpstr>
      <vt:lpstr>#2- ‘Complexity’</vt:lpstr>
      <vt:lpstr>Genetics</vt:lpstr>
      <vt:lpstr>Variation</vt:lpstr>
      <vt:lpstr>PT 2- Evolutionary Processes</vt:lpstr>
      <vt:lpstr>Speciation Models</vt:lpstr>
      <vt:lpstr>Allopatric Models</vt:lpstr>
      <vt:lpstr>Allopatric Models</vt:lpstr>
      <vt:lpstr>Speciation Models</vt:lpstr>
      <vt:lpstr>Example- Sympatric Speciation- Time 1</vt:lpstr>
      <vt:lpstr>Example- Sympatric Speciation- Time 2</vt:lpstr>
      <vt:lpstr>Example- Sympatric Speciation- Time 3</vt:lpstr>
      <vt:lpstr>Other Evolutionary Processes</vt:lpstr>
      <vt:lpstr>Evolutionary Processes</vt:lpstr>
      <vt:lpstr>Convergent Features</vt:lpstr>
      <vt:lpstr>Homologue or Analogue?</vt:lpstr>
      <vt:lpstr>Evolutionary Processes</vt:lpstr>
      <vt:lpstr>Evolutionary Processes</vt:lpstr>
      <vt:lpstr>Extinction</vt:lpstr>
    </vt:vector>
  </TitlesOfParts>
  <Company>Clemson University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acoulso</dc:creator>
  <cp:lastModifiedBy>Microsoft Office User</cp:lastModifiedBy>
  <cp:revision>55</cp:revision>
  <dcterms:created xsi:type="dcterms:W3CDTF">2011-12-09T16:31:35Z</dcterms:created>
  <dcterms:modified xsi:type="dcterms:W3CDTF">2017-02-13T16:21:21Z</dcterms:modified>
</cp:coreProperties>
</file>