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278" r:id="rId3"/>
    <p:sldId id="279" r:id="rId4"/>
    <p:sldId id="296" r:id="rId5"/>
    <p:sldId id="281" r:id="rId6"/>
    <p:sldId id="284" r:id="rId7"/>
    <p:sldId id="285" r:id="rId8"/>
    <p:sldId id="287" r:id="rId9"/>
    <p:sldId id="297" r:id="rId10"/>
    <p:sldId id="289" r:id="rId11"/>
    <p:sldId id="293" r:id="rId12"/>
    <p:sldId id="294" r:id="rId13"/>
    <p:sldId id="295" r:id="rId14"/>
    <p:sldId id="257" r:id="rId15"/>
    <p:sldId id="258" r:id="rId16"/>
    <p:sldId id="259" r:id="rId17"/>
    <p:sldId id="260" r:id="rId18"/>
    <p:sldId id="280" r:id="rId19"/>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a:srgbClr val="0066FF"/>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4537" autoAdjust="0"/>
  </p:normalViewPr>
  <p:slideViewPr>
    <p:cSldViewPr>
      <p:cViewPr varScale="1">
        <p:scale>
          <a:sx n="82" d="100"/>
          <a:sy n="82" d="100"/>
        </p:scale>
        <p:origin x="2480" y="160"/>
      </p:cViewPr>
      <p:guideLst>
        <p:guide orient="horz" pos="2160"/>
        <p:guide pos="2880"/>
      </p:guideLst>
    </p:cSldViewPr>
  </p:slideViewPr>
  <p:notesTextViewPr>
    <p:cViewPr>
      <p:scale>
        <a:sx n="100" d="100"/>
        <a:sy n="100" d="100"/>
      </p:scale>
      <p:origin x="0" y="0"/>
    </p:cViewPr>
  </p:notesTextViewPr>
  <p:notesViewPr>
    <p:cSldViewPr>
      <p:cViewPr varScale="1">
        <p:scale>
          <a:sx n="81" d="100"/>
          <a:sy n="81" d="100"/>
        </p:scale>
        <p:origin x="-3156" y="-84"/>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image" Target="../media/image12.emf"/><Relationship Id="rId4" Type="http://schemas.openxmlformats.org/officeDocument/2006/relationships/image" Target="../media/image1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wrap="square" lIns="96125" tIns="48063" rIns="96125" bIns="48063" numCol="1" anchor="t" anchorCtr="0" compatLnSpc="1">
            <a:prstTxWarp prst="textNoShape">
              <a:avLst/>
            </a:prstTxWarp>
          </a:bodyPr>
          <a:lstStyle>
            <a:lvl1pPr eaLnBrk="1" hangingPunct="1">
              <a:defRPr sz="1200">
                <a:latin typeface="Calibri" panose="020F0502020204030204" pitchFamily="34" charset="0"/>
              </a:defRPr>
            </a:lvl1pPr>
          </a:lstStyle>
          <a:p>
            <a:pPr>
              <a:defRPr/>
            </a:pPr>
            <a:endParaRPr lang="en-US" altLang="en-US"/>
          </a:p>
        </p:txBody>
      </p:sp>
      <p:sp>
        <p:nvSpPr>
          <p:cNvPr id="4" name="Footer Placeholder 3"/>
          <p:cNvSpPr>
            <a:spLocks noGrp="1"/>
          </p:cNvSpPr>
          <p:nvPr>
            <p:ph type="ftr" sz="quarter" idx="2"/>
          </p:nvPr>
        </p:nvSpPr>
        <p:spPr>
          <a:xfrm>
            <a:off x="0" y="9118600"/>
            <a:ext cx="3170238" cy="481013"/>
          </a:xfrm>
          <a:prstGeom prst="rect">
            <a:avLst/>
          </a:prstGeom>
        </p:spPr>
        <p:txBody>
          <a:bodyPr vert="horz" wrap="square" lIns="96125" tIns="48063" rIns="96125" bIns="48063" numCol="1" anchor="b" anchorCtr="0" compatLnSpc="1">
            <a:prstTxWarp prst="textNoShape">
              <a:avLst/>
            </a:prstTxWarp>
          </a:bodyPr>
          <a:lstStyle>
            <a:lvl1pPr eaLnBrk="1" hangingPunct="1">
              <a:defRPr sz="1200">
                <a:latin typeface="Calibri" panose="020F0502020204030204" pitchFamily="34" charset="0"/>
              </a:defRPr>
            </a:lvl1pPr>
          </a:lstStyle>
          <a:p>
            <a:pPr>
              <a:defRPr/>
            </a:pPr>
            <a:endParaRPr lang="en-US" altLang="en-US"/>
          </a:p>
        </p:txBody>
      </p:sp>
      <p:sp>
        <p:nvSpPr>
          <p:cNvPr id="5" name="Slide Number Placeholder 4"/>
          <p:cNvSpPr>
            <a:spLocks noGrp="1"/>
          </p:cNvSpPr>
          <p:nvPr>
            <p:ph type="sldNum" sz="quarter" idx="3"/>
          </p:nvPr>
        </p:nvSpPr>
        <p:spPr>
          <a:xfrm>
            <a:off x="4143375" y="9118600"/>
            <a:ext cx="3170238" cy="481013"/>
          </a:xfrm>
          <a:prstGeom prst="rect">
            <a:avLst/>
          </a:prstGeom>
        </p:spPr>
        <p:txBody>
          <a:bodyPr vert="horz" wrap="square" lIns="96125" tIns="48063" rIns="96125" bIns="48063"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6C603D5D-E5C6-48AB-9AF1-CB89B97ADFBE}" type="slidenum">
              <a:rPr lang="en-US" altLang="en-US"/>
              <a:pPr>
                <a:defRPr/>
              </a:pPr>
              <a:t>‹#›</a:t>
            </a:fld>
            <a:endParaRPr lang="en-US" altLang="en-US"/>
          </a:p>
        </p:txBody>
      </p:sp>
      <p:sp>
        <p:nvSpPr>
          <p:cNvPr id="6" name="Date Placeholder 5"/>
          <p:cNvSpPr>
            <a:spLocks noGrp="1"/>
          </p:cNvSpPr>
          <p:nvPr>
            <p:ph type="dt" sz="quarter" idx="1"/>
          </p:nvPr>
        </p:nvSpPr>
        <p:spPr>
          <a:xfrm>
            <a:off x="4143375" y="0"/>
            <a:ext cx="3170238" cy="481013"/>
          </a:xfrm>
          <a:prstGeom prst="rect">
            <a:avLst/>
          </a:prstGeom>
        </p:spPr>
        <p:txBody>
          <a:bodyPr vert="horz" wrap="square" lIns="96125" tIns="48063" rIns="96125" bIns="48063"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B033E9C5-A70B-4362-8CA3-A41CD7458140}" type="datetimeFigureOut">
              <a:rPr lang="en-US" altLang="en-US"/>
              <a:pPr>
                <a:defRPr/>
              </a:pPr>
              <a:t>1/14/19</a:t>
            </a:fld>
            <a:endParaRPr lang="en-US" altLang="en-US"/>
          </a:p>
        </p:txBody>
      </p:sp>
    </p:spTree>
    <p:extLst>
      <p:ext uri="{BB962C8B-B14F-4D97-AF65-F5344CB8AC3E}">
        <p14:creationId xmlns:p14="http://schemas.microsoft.com/office/powerpoint/2010/main" val="3020479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wrap="square" lIns="96125" tIns="48063" rIns="96125" bIns="48063" numCol="1" anchor="t" anchorCtr="0" compatLnSpc="1">
            <a:prstTxWarp prst="textNoShape">
              <a:avLst/>
            </a:prstTxWarp>
          </a:bodyPr>
          <a:lstStyle>
            <a:lvl1pPr eaLnBrk="1" hangingPunct="1">
              <a:defRPr sz="1200">
                <a:latin typeface="Calibri" panose="020F0502020204030204" pitchFamily="34" charset="0"/>
              </a:defRPr>
            </a:lvl1pPr>
          </a:lstStyle>
          <a:p>
            <a:pPr>
              <a:defRPr/>
            </a:pPr>
            <a:endParaRPr lang="en-US" altLang="en-US"/>
          </a:p>
        </p:txBody>
      </p:sp>
      <p:sp>
        <p:nvSpPr>
          <p:cNvPr id="3" name="Date Placeholder 2"/>
          <p:cNvSpPr>
            <a:spLocks noGrp="1"/>
          </p:cNvSpPr>
          <p:nvPr>
            <p:ph type="dt" idx="1"/>
          </p:nvPr>
        </p:nvSpPr>
        <p:spPr>
          <a:xfrm>
            <a:off x="4143375" y="0"/>
            <a:ext cx="3170238" cy="481013"/>
          </a:xfrm>
          <a:prstGeom prst="rect">
            <a:avLst/>
          </a:prstGeom>
        </p:spPr>
        <p:txBody>
          <a:bodyPr vert="horz" wrap="square" lIns="96125" tIns="48063" rIns="96125" bIns="48063"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BC80C16C-84C5-4C16-AE6A-E9DB2DC03D30}" type="datetimeFigureOut">
              <a:rPr lang="en-US" altLang="en-US"/>
              <a:pPr>
                <a:defRPr/>
              </a:pPr>
              <a:t>1/14/19</a:t>
            </a:fld>
            <a:endParaRPr lang="en-US" altLang="en-US"/>
          </a:p>
        </p:txBody>
      </p:sp>
      <p:sp>
        <p:nvSpPr>
          <p:cNvPr id="4" name="Slide Image Placeholder 3"/>
          <p:cNvSpPr>
            <a:spLocks noGrp="1" noRot="1" noChangeAspect="1"/>
          </p:cNvSpPr>
          <p:nvPr>
            <p:ph type="sldImg" idx="2"/>
          </p:nvPr>
        </p:nvSpPr>
        <p:spPr>
          <a:xfrm>
            <a:off x="1257300" y="719138"/>
            <a:ext cx="4802188" cy="3600450"/>
          </a:xfrm>
          <a:prstGeom prst="rect">
            <a:avLst/>
          </a:prstGeom>
          <a:noFill/>
          <a:ln w="12700">
            <a:solidFill>
              <a:prstClr val="black"/>
            </a:solidFill>
          </a:ln>
        </p:spPr>
        <p:txBody>
          <a:bodyPr vert="horz" lIns="96125" tIns="48063" rIns="96125" bIns="48063" rtlCol="0" anchor="ctr"/>
          <a:lstStyle/>
          <a:p>
            <a:pPr lvl="0"/>
            <a:endParaRPr lang="en-US" noProof="0"/>
          </a:p>
        </p:txBody>
      </p:sp>
      <p:sp>
        <p:nvSpPr>
          <p:cNvPr id="5" name="Notes Placeholder 4"/>
          <p:cNvSpPr>
            <a:spLocks noGrp="1"/>
          </p:cNvSpPr>
          <p:nvPr>
            <p:ph type="body" sz="quarter" idx="3"/>
          </p:nvPr>
        </p:nvSpPr>
        <p:spPr>
          <a:xfrm>
            <a:off x="731838" y="4560888"/>
            <a:ext cx="5853112" cy="4321175"/>
          </a:xfrm>
          <a:prstGeom prst="rect">
            <a:avLst/>
          </a:prstGeom>
        </p:spPr>
        <p:txBody>
          <a:bodyPr vert="horz" lIns="96125" tIns="48063" rIns="96125" bIns="4806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18600"/>
            <a:ext cx="3170238" cy="481013"/>
          </a:xfrm>
          <a:prstGeom prst="rect">
            <a:avLst/>
          </a:prstGeom>
        </p:spPr>
        <p:txBody>
          <a:bodyPr vert="horz" wrap="square" lIns="96125" tIns="48063" rIns="96125" bIns="48063" numCol="1" anchor="b" anchorCtr="0" compatLnSpc="1">
            <a:prstTxWarp prst="textNoShape">
              <a:avLst/>
            </a:prstTxWarp>
          </a:bodyPr>
          <a:lstStyle>
            <a:lvl1pPr eaLnBrk="1" hangingPunct="1">
              <a:defRPr sz="1200">
                <a:latin typeface="Calibri" panose="020F0502020204030204" pitchFamily="34" charset="0"/>
              </a:defRPr>
            </a:lvl1pPr>
          </a:lstStyle>
          <a:p>
            <a:pPr>
              <a:defRPr/>
            </a:pPr>
            <a:endParaRPr lang="en-US" altLang="en-US"/>
          </a:p>
        </p:txBody>
      </p:sp>
      <p:sp>
        <p:nvSpPr>
          <p:cNvPr id="7" name="Slide Number Placeholder 6"/>
          <p:cNvSpPr>
            <a:spLocks noGrp="1"/>
          </p:cNvSpPr>
          <p:nvPr>
            <p:ph type="sldNum" sz="quarter" idx="5"/>
          </p:nvPr>
        </p:nvSpPr>
        <p:spPr>
          <a:xfrm>
            <a:off x="4143375" y="9118600"/>
            <a:ext cx="3170238" cy="481013"/>
          </a:xfrm>
          <a:prstGeom prst="rect">
            <a:avLst/>
          </a:prstGeom>
        </p:spPr>
        <p:txBody>
          <a:bodyPr vert="horz" wrap="square" lIns="96125" tIns="48063" rIns="96125" bIns="48063"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F2FFDFEC-3CC0-4B50-921E-3D4158B6D76B}" type="slidenum">
              <a:rPr lang="en-US" altLang="en-US"/>
              <a:pPr>
                <a:defRPr/>
              </a:pPr>
              <a:t>‹#›</a:t>
            </a:fld>
            <a:endParaRPr lang="en-US" altLang="en-US"/>
          </a:p>
        </p:txBody>
      </p:sp>
    </p:spTree>
    <p:extLst>
      <p:ext uri="{BB962C8B-B14F-4D97-AF65-F5344CB8AC3E}">
        <p14:creationId xmlns:p14="http://schemas.microsoft.com/office/powerpoint/2010/main" val="40423540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7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71525" indent="-296863">
              <a:spcBef>
                <a:spcPct val="30000"/>
              </a:spcBef>
              <a:defRPr sz="1200">
                <a:solidFill>
                  <a:schemeClr val="tx1"/>
                </a:solidFill>
                <a:latin typeface="Calibri" panose="020F0502020204030204" pitchFamily="34" charset="0"/>
              </a:defRPr>
            </a:lvl2pPr>
            <a:lvl3pPr marL="1187450" indent="-236538">
              <a:spcBef>
                <a:spcPct val="30000"/>
              </a:spcBef>
              <a:defRPr sz="1200">
                <a:solidFill>
                  <a:schemeClr val="tx1"/>
                </a:solidFill>
                <a:latin typeface="Calibri" panose="020F0502020204030204" pitchFamily="34" charset="0"/>
              </a:defRPr>
            </a:lvl3pPr>
            <a:lvl4pPr marL="1663700" indent="-236538">
              <a:spcBef>
                <a:spcPct val="30000"/>
              </a:spcBef>
              <a:defRPr sz="1200">
                <a:solidFill>
                  <a:schemeClr val="tx1"/>
                </a:solidFill>
                <a:latin typeface="Calibri" panose="020F0502020204030204" pitchFamily="34" charset="0"/>
              </a:defRPr>
            </a:lvl4pPr>
            <a:lvl5pPr marL="2138363" indent="-236538">
              <a:spcBef>
                <a:spcPct val="30000"/>
              </a:spcBef>
              <a:defRPr sz="1200">
                <a:solidFill>
                  <a:schemeClr val="tx1"/>
                </a:solidFill>
                <a:latin typeface="Calibri" panose="020F0502020204030204" pitchFamily="34" charset="0"/>
              </a:defRPr>
            </a:lvl5pPr>
            <a:lvl6pPr marL="2595563" indent="-236538" eaLnBrk="0" fontAlgn="base" hangingPunct="0">
              <a:spcBef>
                <a:spcPct val="30000"/>
              </a:spcBef>
              <a:spcAft>
                <a:spcPct val="0"/>
              </a:spcAft>
              <a:defRPr sz="1200">
                <a:solidFill>
                  <a:schemeClr val="tx1"/>
                </a:solidFill>
                <a:latin typeface="Calibri" panose="020F0502020204030204" pitchFamily="34" charset="0"/>
              </a:defRPr>
            </a:lvl6pPr>
            <a:lvl7pPr marL="3052763" indent="-236538" eaLnBrk="0" fontAlgn="base" hangingPunct="0">
              <a:spcBef>
                <a:spcPct val="30000"/>
              </a:spcBef>
              <a:spcAft>
                <a:spcPct val="0"/>
              </a:spcAft>
              <a:defRPr sz="1200">
                <a:solidFill>
                  <a:schemeClr val="tx1"/>
                </a:solidFill>
                <a:latin typeface="Calibri" panose="020F0502020204030204" pitchFamily="34" charset="0"/>
              </a:defRPr>
            </a:lvl7pPr>
            <a:lvl8pPr marL="3509963" indent="-236538" eaLnBrk="0" fontAlgn="base" hangingPunct="0">
              <a:spcBef>
                <a:spcPct val="30000"/>
              </a:spcBef>
              <a:spcAft>
                <a:spcPct val="0"/>
              </a:spcAft>
              <a:defRPr sz="1200">
                <a:solidFill>
                  <a:schemeClr val="tx1"/>
                </a:solidFill>
                <a:latin typeface="Calibri" panose="020F0502020204030204" pitchFamily="34" charset="0"/>
              </a:defRPr>
            </a:lvl8pPr>
            <a:lvl9pPr marL="3967163" indent="-236538"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14E7408-3C5D-4527-9615-58E59565B671}" type="slidenum">
              <a:rPr lang="en-US" altLang="en-US" smtClean="0"/>
              <a:pPr>
                <a:spcBef>
                  <a:spcPct val="0"/>
                </a:spcBef>
              </a:pPr>
              <a:t>1</a:t>
            </a:fld>
            <a:endParaRPr lang="en-US" altLang="en-US"/>
          </a:p>
        </p:txBody>
      </p:sp>
    </p:spTree>
    <p:extLst>
      <p:ext uri="{BB962C8B-B14F-4D97-AF65-F5344CB8AC3E}">
        <p14:creationId xmlns:p14="http://schemas.microsoft.com/office/powerpoint/2010/main" val="189965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Morgan Kaufmann Publishers</a:t>
            </a:r>
          </a:p>
        </p:txBody>
      </p:sp>
      <p:sp>
        <p:nvSpPr>
          <p:cNvPr id="7373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8003414-2781-4182-BFFF-0BA6FEA38C01}" type="datetime4">
              <a:rPr lang="en-US" altLang="en-US" smtClean="0">
                <a:latin typeface="Times New Roman" panose="02020603050405020304" pitchFamily="18" charset="0"/>
              </a:rPr>
              <a:pPr/>
              <a:t>January 14, 2019</a:t>
            </a:fld>
            <a:endParaRPr lang="en-US" altLang="en-US">
              <a:latin typeface="Times New Roman" panose="02020603050405020304" pitchFamily="18" charset="0"/>
            </a:endParaRPr>
          </a:p>
        </p:txBody>
      </p:sp>
      <p:sp>
        <p:nvSpPr>
          <p:cNvPr id="7373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 — Computer Abstractions and Technology</a:t>
            </a:r>
          </a:p>
        </p:txBody>
      </p:sp>
      <p:sp>
        <p:nvSpPr>
          <p:cNvPr id="737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0014420-B636-4A46-AC91-1BB69B810536}" type="slidenum">
              <a:rPr lang="en-US" altLang="en-US">
                <a:latin typeface="Times New Roman" panose="02020603050405020304" pitchFamily="18" charset="0"/>
              </a:rPr>
              <a:pPr/>
              <a:t>12</a:t>
            </a:fld>
            <a:endParaRPr lang="en-US" altLang="en-US">
              <a:latin typeface="Times New Roman" panose="02020603050405020304" pitchFamily="18" charset="0"/>
            </a:endParaRPr>
          </a:p>
        </p:txBody>
      </p:sp>
      <p:sp>
        <p:nvSpPr>
          <p:cNvPr id="73734" name="Rectangle 2"/>
          <p:cNvSpPr>
            <a:spLocks noGrp="1" noRot="1" noChangeAspect="1" noChangeArrowheads="1" noTextEdit="1"/>
          </p:cNvSpPr>
          <p:nvPr>
            <p:ph type="sldImg"/>
          </p:nvPr>
        </p:nvSpPr>
        <p:spPr>
          <a:ln/>
        </p:spPr>
      </p:sp>
      <p:sp>
        <p:nvSpPr>
          <p:cNvPr id="737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11036579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Morgan Kaufmann Publishers</a:t>
            </a:r>
          </a:p>
        </p:txBody>
      </p:sp>
      <p:sp>
        <p:nvSpPr>
          <p:cNvPr id="7475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BB55293C-54FC-4FAA-8B92-3D969718ACC9}" type="datetime4">
              <a:rPr lang="en-US" altLang="en-US" smtClean="0">
                <a:latin typeface="Times New Roman" panose="02020603050405020304" pitchFamily="18" charset="0"/>
              </a:rPr>
              <a:pPr/>
              <a:t>January 14, 2019</a:t>
            </a:fld>
            <a:endParaRPr lang="en-US" altLang="en-US">
              <a:latin typeface="Times New Roman" panose="02020603050405020304" pitchFamily="18" charset="0"/>
            </a:endParaRPr>
          </a:p>
        </p:txBody>
      </p:sp>
      <p:sp>
        <p:nvSpPr>
          <p:cNvPr id="7475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 — Computer Abstractions and Technology</a:t>
            </a:r>
          </a:p>
        </p:txBody>
      </p:sp>
      <p:sp>
        <p:nvSpPr>
          <p:cNvPr id="747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5911A80-7B39-4007-85C8-50AEF146DD56}" type="slidenum">
              <a:rPr lang="en-US" altLang="en-US">
                <a:latin typeface="Times New Roman" panose="02020603050405020304" pitchFamily="18" charset="0"/>
              </a:rPr>
              <a:pPr/>
              <a:t>13</a:t>
            </a:fld>
            <a:endParaRPr lang="en-US" altLang="en-US">
              <a:latin typeface="Times New Roman" panose="02020603050405020304" pitchFamily="18" charset="0"/>
            </a:endParaRPr>
          </a:p>
        </p:txBody>
      </p:sp>
      <p:sp>
        <p:nvSpPr>
          <p:cNvPr id="74758" name="Rectangle 2"/>
          <p:cNvSpPr>
            <a:spLocks noGrp="1" noRot="1" noChangeAspect="1" noChangeArrowheads="1" noTextEdit="1"/>
          </p:cNvSpPr>
          <p:nvPr>
            <p:ph type="sldImg"/>
          </p:nvPr>
        </p:nvSpPr>
        <p:spPr>
          <a:ln/>
        </p:spPr>
      </p:sp>
      <p:sp>
        <p:nvSpPr>
          <p:cNvPr id="747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40703203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Morgan Kaufmann Publishers</a:t>
            </a:r>
          </a:p>
        </p:txBody>
      </p:sp>
      <p:sp>
        <p:nvSpPr>
          <p:cNvPr id="7577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49CA77B-ECF7-4222-B45A-A5B154A96818}" type="datetime4">
              <a:rPr lang="en-US" altLang="en-US" smtClean="0">
                <a:latin typeface="Times New Roman" panose="02020603050405020304" pitchFamily="18" charset="0"/>
              </a:rPr>
              <a:pPr/>
              <a:t>January 14, 2019</a:t>
            </a:fld>
            <a:endParaRPr lang="en-US" altLang="en-US">
              <a:latin typeface="Times New Roman" panose="02020603050405020304" pitchFamily="18" charset="0"/>
            </a:endParaRPr>
          </a:p>
        </p:txBody>
      </p:sp>
      <p:sp>
        <p:nvSpPr>
          <p:cNvPr id="7578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 — Computer Abstractions and Technology</a:t>
            </a:r>
          </a:p>
        </p:txBody>
      </p:sp>
      <p:sp>
        <p:nvSpPr>
          <p:cNvPr id="757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F6937A5F-0286-46D2-8F03-B096A082E100}" type="slidenum">
              <a:rPr lang="en-US" altLang="en-US">
                <a:latin typeface="Times New Roman" panose="02020603050405020304" pitchFamily="18" charset="0"/>
              </a:rPr>
              <a:pPr/>
              <a:t>14</a:t>
            </a:fld>
            <a:endParaRPr lang="en-US" altLang="en-US">
              <a:latin typeface="Times New Roman" panose="02020603050405020304" pitchFamily="18" charset="0"/>
            </a:endParaRPr>
          </a:p>
        </p:txBody>
      </p:sp>
      <p:sp>
        <p:nvSpPr>
          <p:cNvPr id="75782" name="Rectangle 2"/>
          <p:cNvSpPr>
            <a:spLocks noGrp="1" noRot="1" noChangeAspect="1" noChangeArrowheads="1" noTextEdit="1"/>
          </p:cNvSpPr>
          <p:nvPr>
            <p:ph type="sldImg"/>
          </p:nvPr>
        </p:nvSpPr>
        <p:spPr>
          <a:ln/>
        </p:spPr>
      </p:sp>
      <p:sp>
        <p:nvSpPr>
          <p:cNvPr id="757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3794986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Morgan Kaufmann Publishers</a:t>
            </a:r>
          </a:p>
        </p:txBody>
      </p:sp>
      <p:sp>
        <p:nvSpPr>
          <p:cNvPr id="7680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C21DF5F-CEE2-4717-8708-C30D356D4AC7}" type="datetime4">
              <a:rPr lang="en-US" altLang="en-US" smtClean="0">
                <a:latin typeface="Times New Roman" panose="02020603050405020304" pitchFamily="18" charset="0"/>
              </a:rPr>
              <a:pPr/>
              <a:t>January 14, 2019</a:t>
            </a:fld>
            <a:endParaRPr lang="en-US" altLang="en-US">
              <a:latin typeface="Times New Roman" panose="02020603050405020304" pitchFamily="18" charset="0"/>
            </a:endParaRPr>
          </a:p>
        </p:txBody>
      </p:sp>
      <p:sp>
        <p:nvSpPr>
          <p:cNvPr id="7680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 — Computer Abstractions and Technology</a:t>
            </a:r>
          </a:p>
        </p:txBody>
      </p:sp>
      <p:sp>
        <p:nvSpPr>
          <p:cNvPr id="768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3A082D85-E1B6-40C8-AB7C-3AEDA7073143}" type="slidenum">
              <a:rPr lang="en-US" altLang="en-US">
                <a:latin typeface="Times New Roman" panose="02020603050405020304" pitchFamily="18" charset="0"/>
              </a:rPr>
              <a:pPr/>
              <a:t>15</a:t>
            </a:fld>
            <a:endParaRPr lang="en-US" altLang="en-US">
              <a:latin typeface="Times New Roman" panose="02020603050405020304" pitchFamily="18" charset="0"/>
            </a:endParaRPr>
          </a:p>
        </p:txBody>
      </p:sp>
      <p:sp>
        <p:nvSpPr>
          <p:cNvPr id="76806" name="Rectangle 2"/>
          <p:cNvSpPr>
            <a:spLocks noGrp="1" noRot="1" noChangeAspect="1" noChangeArrowheads="1" noTextEdit="1"/>
          </p:cNvSpPr>
          <p:nvPr>
            <p:ph type="sldImg"/>
          </p:nvPr>
        </p:nvSpPr>
        <p:spPr>
          <a:ln/>
        </p:spPr>
      </p:sp>
      <p:sp>
        <p:nvSpPr>
          <p:cNvPr id="768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37524619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Morgan Kaufmann Publishers</a:t>
            </a:r>
          </a:p>
        </p:txBody>
      </p:sp>
      <p:sp>
        <p:nvSpPr>
          <p:cNvPr id="7782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5F37C51-CC09-47E0-A4EF-3AC9D82B8BAF}" type="datetime4">
              <a:rPr lang="en-US" altLang="en-US" smtClean="0">
                <a:latin typeface="Times New Roman" panose="02020603050405020304" pitchFamily="18" charset="0"/>
              </a:rPr>
              <a:pPr/>
              <a:t>January 14, 2019</a:t>
            </a:fld>
            <a:endParaRPr lang="en-US" altLang="en-US">
              <a:latin typeface="Times New Roman" panose="02020603050405020304" pitchFamily="18" charset="0"/>
            </a:endParaRPr>
          </a:p>
        </p:txBody>
      </p:sp>
      <p:sp>
        <p:nvSpPr>
          <p:cNvPr id="7782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 — Computer Abstractions and Technology</a:t>
            </a:r>
          </a:p>
        </p:txBody>
      </p:sp>
      <p:sp>
        <p:nvSpPr>
          <p:cNvPr id="778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5C34691-84D3-40FD-9D04-30F860B91230}" type="slidenum">
              <a:rPr lang="en-US" altLang="en-US">
                <a:latin typeface="Times New Roman" panose="02020603050405020304" pitchFamily="18" charset="0"/>
              </a:rPr>
              <a:pPr/>
              <a:t>16</a:t>
            </a:fld>
            <a:endParaRPr lang="en-US" altLang="en-US">
              <a:latin typeface="Times New Roman" panose="02020603050405020304" pitchFamily="18" charset="0"/>
            </a:endParaRPr>
          </a:p>
        </p:txBody>
      </p:sp>
      <p:sp>
        <p:nvSpPr>
          <p:cNvPr id="77830" name="Rectangle 2"/>
          <p:cNvSpPr>
            <a:spLocks noGrp="1" noRot="1" noChangeAspect="1" noChangeArrowheads="1" noTextEdit="1"/>
          </p:cNvSpPr>
          <p:nvPr>
            <p:ph type="sldImg"/>
          </p:nvPr>
        </p:nvSpPr>
        <p:spPr>
          <a:ln/>
        </p:spPr>
      </p:sp>
      <p:sp>
        <p:nvSpPr>
          <p:cNvPr id="778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29697808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Morgan Kaufmann Publishers</a:t>
            </a:r>
          </a:p>
        </p:txBody>
      </p:sp>
      <p:sp>
        <p:nvSpPr>
          <p:cNvPr id="7885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7422074C-BA78-4BB9-943D-E83AA8E2D8A0}" type="datetime4">
              <a:rPr lang="en-US" altLang="en-US" smtClean="0">
                <a:latin typeface="Times New Roman" panose="02020603050405020304" pitchFamily="18" charset="0"/>
              </a:rPr>
              <a:pPr/>
              <a:t>January 14, 2019</a:t>
            </a:fld>
            <a:endParaRPr lang="en-US" altLang="en-US">
              <a:latin typeface="Times New Roman" panose="02020603050405020304" pitchFamily="18" charset="0"/>
            </a:endParaRPr>
          </a:p>
        </p:txBody>
      </p:sp>
      <p:sp>
        <p:nvSpPr>
          <p:cNvPr id="7885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 — Computer Abstractions and Technology</a:t>
            </a:r>
          </a:p>
        </p:txBody>
      </p:sp>
      <p:sp>
        <p:nvSpPr>
          <p:cNvPr id="788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0ED2E6E-0F18-4006-B13A-39AD4EAC47EC}" type="slidenum">
              <a:rPr lang="en-US" altLang="en-US">
                <a:latin typeface="Times New Roman" panose="02020603050405020304" pitchFamily="18" charset="0"/>
              </a:rPr>
              <a:pPr/>
              <a:t>17</a:t>
            </a:fld>
            <a:endParaRPr lang="en-US" altLang="en-US">
              <a:latin typeface="Times New Roman" panose="02020603050405020304" pitchFamily="18" charset="0"/>
            </a:endParaRPr>
          </a:p>
        </p:txBody>
      </p:sp>
      <p:sp>
        <p:nvSpPr>
          <p:cNvPr id="78854" name="Rectangle 2"/>
          <p:cNvSpPr>
            <a:spLocks noGrp="1" noRot="1" noChangeAspect="1" noChangeArrowheads="1" noTextEdit="1"/>
          </p:cNvSpPr>
          <p:nvPr>
            <p:ph type="sldImg"/>
          </p:nvPr>
        </p:nvSpPr>
        <p:spPr>
          <a:ln/>
        </p:spPr>
      </p:sp>
      <p:sp>
        <p:nvSpPr>
          <p:cNvPr id="788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1182866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2FFDFEC-3CC0-4B50-921E-3D4158B6D76B}" type="slidenum">
              <a:rPr lang="en-US" altLang="en-US" smtClean="0"/>
              <a:pPr>
                <a:defRPr/>
              </a:pPr>
              <a:t>18</a:t>
            </a:fld>
            <a:endParaRPr lang="en-US" altLang="en-US"/>
          </a:p>
        </p:txBody>
      </p:sp>
    </p:spTree>
    <p:extLst>
      <p:ext uri="{BB962C8B-B14F-4D97-AF65-F5344CB8AC3E}">
        <p14:creationId xmlns:p14="http://schemas.microsoft.com/office/powerpoint/2010/main" val="1143204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2FFDFEC-3CC0-4B50-921E-3D4158B6D76B}" type="slidenum">
              <a:rPr lang="en-US" altLang="en-US" smtClean="0"/>
              <a:pPr>
                <a:defRPr/>
              </a:pPr>
              <a:t>3</a:t>
            </a:fld>
            <a:endParaRPr lang="en-US" altLang="en-US"/>
          </a:p>
        </p:txBody>
      </p:sp>
    </p:spTree>
    <p:extLst>
      <p:ext uri="{BB962C8B-B14F-4D97-AF65-F5344CB8AC3E}">
        <p14:creationId xmlns:p14="http://schemas.microsoft.com/office/powerpoint/2010/main" val="2325316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Morgan Kaufmann Publishers</a:t>
            </a:r>
          </a:p>
        </p:txBody>
      </p:sp>
      <p:sp>
        <p:nvSpPr>
          <p:cNvPr id="7168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7B979CD2-DFDD-4349-A485-80A74E7AE3A0}" type="datetime4">
              <a:rPr lang="en-US" altLang="en-US" smtClean="0">
                <a:latin typeface="Times New Roman" panose="02020603050405020304" pitchFamily="18" charset="0"/>
              </a:rPr>
              <a:pPr/>
              <a:t>January 14, 2019</a:t>
            </a:fld>
            <a:endParaRPr lang="en-US" altLang="en-US">
              <a:latin typeface="Times New Roman" panose="02020603050405020304" pitchFamily="18" charset="0"/>
            </a:endParaRPr>
          </a:p>
        </p:txBody>
      </p:sp>
      <p:sp>
        <p:nvSpPr>
          <p:cNvPr id="7168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 — Computer Abstractions and Technology</a:t>
            </a:r>
          </a:p>
        </p:txBody>
      </p:sp>
      <p:sp>
        <p:nvSpPr>
          <p:cNvPr id="716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E6C13C5C-E743-4800-8A6E-DE9A40D949A2}" type="slidenum">
              <a:rPr lang="en-US" altLang="en-US">
                <a:latin typeface="Times New Roman" panose="02020603050405020304" pitchFamily="18" charset="0"/>
              </a:rPr>
              <a:pPr/>
              <a:t>4</a:t>
            </a:fld>
            <a:endParaRPr lang="en-US" altLang="en-US">
              <a:latin typeface="Times New Roman" panose="02020603050405020304" pitchFamily="18" charset="0"/>
            </a:endParaRPr>
          </a:p>
        </p:txBody>
      </p:sp>
      <p:sp>
        <p:nvSpPr>
          <p:cNvPr id="71686" name="Rectangle 2"/>
          <p:cNvSpPr>
            <a:spLocks noGrp="1" noRot="1" noChangeAspect="1" noChangeArrowheads="1" noTextEdit="1"/>
          </p:cNvSpPr>
          <p:nvPr>
            <p:ph type="sldImg"/>
          </p:nvPr>
        </p:nvSpPr>
        <p:spPr>
          <a:ln/>
        </p:spPr>
      </p:sp>
      <p:sp>
        <p:nvSpPr>
          <p:cNvPr id="716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3878823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xfrm>
            <a:off x="1271588" y="615950"/>
            <a:ext cx="4784725" cy="35877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2280342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t>That is, any computer, no matter how primitive or advance, can be divided into five parts:</a:t>
            </a:r>
          </a:p>
          <a:p>
            <a:pPr eaLnBrk="1" hangingPunct="1">
              <a:spcBef>
                <a:spcPct val="0"/>
              </a:spcBef>
            </a:pPr>
            <a:r>
              <a:rPr lang="en-US" altLang="en-US" dirty="0"/>
              <a:t>1. The input devices bring the data from the outside world into the computer.</a:t>
            </a:r>
          </a:p>
          <a:p>
            <a:pPr eaLnBrk="1" hangingPunct="1">
              <a:spcBef>
                <a:spcPct val="0"/>
              </a:spcBef>
            </a:pPr>
            <a:r>
              <a:rPr lang="en-US" altLang="en-US" dirty="0"/>
              <a:t>2. These data are kept in the computer’s memory  until ...</a:t>
            </a:r>
          </a:p>
          <a:p>
            <a:pPr eaLnBrk="1" hangingPunct="1">
              <a:spcBef>
                <a:spcPct val="0"/>
              </a:spcBef>
            </a:pPr>
            <a:r>
              <a:rPr lang="en-US" altLang="en-US" dirty="0"/>
              <a:t>3. The </a:t>
            </a:r>
            <a:r>
              <a:rPr lang="en-US" altLang="en-US" dirty="0" err="1"/>
              <a:t>datapath</a:t>
            </a:r>
            <a:r>
              <a:rPr lang="en-US" altLang="en-US" dirty="0"/>
              <a:t> request and process them.</a:t>
            </a:r>
          </a:p>
          <a:p>
            <a:pPr eaLnBrk="1" hangingPunct="1">
              <a:spcBef>
                <a:spcPct val="0"/>
              </a:spcBef>
            </a:pPr>
            <a:r>
              <a:rPr lang="en-US" altLang="en-US" dirty="0"/>
              <a:t>4. The operation of the </a:t>
            </a:r>
            <a:r>
              <a:rPr lang="en-US" altLang="en-US" dirty="0" err="1"/>
              <a:t>datapath</a:t>
            </a:r>
            <a:r>
              <a:rPr lang="en-US" altLang="en-US" dirty="0"/>
              <a:t> is controlled by the computer’s controller.</a:t>
            </a:r>
          </a:p>
          <a:p>
            <a:pPr eaLnBrk="1" hangingPunct="1">
              <a:spcBef>
                <a:spcPct val="0"/>
              </a:spcBef>
            </a:pPr>
            <a:r>
              <a:rPr lang="en-US" altLang="en-US" dirty="0"/>
              <a:t>All the work done by the computer will NOT do us any good unless we can get the data back to the outside world. </a:t>
            </a:r>
          </a:p>
          <a:p>
            <a:pPr eaLnBrk="1" hangingPunct="1">
              <a:spcBef>
                <a:spcPct val="0"/>
              </a:spcBef>
            </a:pPr>
            <a:r>
              <a:rPr lang="en-US" altLang="en-US" dirty="0"/>
              <a:t> 5. Getting the data back to the outside world is the job of the output devices.</a:t>
            </a:r>
          </a:p>
          <a:p>
            <a:pPr eaLnBrk="1" hangingPunct="1">
              <a:spcBef>
                <a:spcPct val="0"/>
              </a:spcBef>
            </a:pPr>
            <a:endParaRPr lang="en-US" altLang="en-US" dirty="0"/>
          </a:p>
          <a:p>
            <a:pPr eaLnBrk="1" hangingPunct="1">
              <a:spcBef>
                <a:spcPct val="0"/>
              </a:spcBef>
            </a:pPr>
            <a:r>
              <a:rPr lang="en-US" altLang="en-US" dirty="0"/>
              <a:t>The most COMMON way to connect these 5 components together is to use a network of busses.</a:t>
            </a:r>
          </a:p>
        </p:txBody>
      </p:sp>
      <p:sp>
        <p:nvSpPr>
          <p:cNvPr id="25603" name="Rectangle 3"/>
          <p:cNvSpPr>
            <a:spLocks noGrp="1" noRot="1" noChangeAspect="1" noChangeArrowheads="1" noTextEdit="1"/>
          </p:cNvSpPr>
          <p:nvPr>
            <p:ph type="sldImg"/>
          </p:nvPr>
        </p:nvSpPr>
        <p:spPr bwMode="auto">
          <a:xfrm>
            <a:off x="1271588" y="615950"/>
            <a:ext cx="4784725" cy="35877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840216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Morgan Kaufmann Publishers</a:t>
            </a:r>
          </a:p>
        </p:txBody>
      </p:sp>
      <p:sp>
        <p:nvSpPr>
          <p:cNvPr id="6656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0EAE65BC-D234-4A84-A1E3-32B97DFFA740}" type="datetime4">
              <a:rPr lang="en-US" altLang="en-US" smtClean="0">
                <a:latin typeface="Times New Roman" panose="02020603050405020304" pitchFamily="18" charset="0"/>
              </a:rPr>
              <a:pPr/>
              <a:t>January 14, 2019</a:t>
            </a:fld>
            <a:endParaRPr lang="en-US" altLang="en-US">
              <a:latin typeface="Times New Roman" panose="02020603050405020304" pitchFamily="18" charset="0"/>
            </a:endParaRPr>
          </a:p>
        </p:txBody>
      </p:sp>
      <p:sp>
        <p:nvSpPr>
          <p:cNvPr id="6656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 — Computer Abstractions and Technology</a:t>
            </a:r>
          </a:p>
        </p:txBody>
      </p:sp>
      <p:sp>
        <p:nvSpPr>
          <p:cNvPr id="665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223D4905-2F95-4C45-85F2-FF835038E847}" type="slidenum">
              <a:rPr lang="en-US" altLang="en-US">
                <a:latin typeface="Times New Roman" panose="02020603050405020304" pitchFamily="18" charset="0"/>
              </a:rPr>
              <a:pPr/>
              <a:t>8</a:t>
            </a:fld>
            <a:endParaRPr lang="en-US" altLang="en-US">
              <a:latin typeface="Times New Roman" panose="02020603050405020304" pitchFamily="18" charset="0"/>
            </a:endParaRPr>
          </a:p>
        </p:txBody>
      </p:sp>
      <p:sp>
        <p:nvSpPr>
          <p:cNvPr id="66566" name="Rectangle 2"/>
          <p:cNvSpPr>
            <a:spLocks noGrp="1" noRot="1" noChangeAspect="1" noChangeArrowheads="1" noTextEdit="1"/>
          </p:cNvSpPr>
          <p:nvPr>
            <p:ph type="sldImg"/>
          </p:nvPr>
        </p:nvSpPr>
        <p:spPr>
          <a:ln/>
        </p:spPr>
      </p:sp>
      <p:sp>
        <p:nvSpPr>
          <p:cNvPr id="665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3823745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Morgan Kaufmann Publishers</a:t>
            </a:r>
          </a:p>
        </p:txBody>
      </p:sp>
      <p:sp>
        <p:nvSpPr>
          <p:cNvPr id="6758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7DA9C623-5BA5-4E32-9523-BEBE8885E794}" type="datetime4">
              <a:rPr lang="en-US" altLang="en-US" smtClean="0">
                <a:latin typeface="Times New Roman" panose="02020603050405020304" pitchFamily="18" charset="0"/>
              </a:rPr>
              <a:pPr/>
              <a:t>January 14, 2019</a:t>
            </a:fld>
            <a:endParaRPr lang="en-US" altLang="en-US">
              <a:latin typeface="Times New Roman" panose="02020603050405020304" pitchFamily="18" charset="0"/>
            </a:endParaRPr>
          </a:p>
        </p:txBody>
      </p:sp>
      <p:sp>
        <p:nvSpPr>
          <p:cNvPr id="6758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 — Computer Abstractions and Technology</a:t>
            </a:r>
          </a:p>
        </p:txBody>
      </p:sp>
      <p:sp>
        <p:nvSpPr>
          <p:cNvPr id="675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9C2883BE-E6D0-4368-B7D1-E4AFF25E3B44}" type="slidenum">
              <a:rPr lang="en-US" altLang="en-US">
                <a:latin typeface="Times New Roman" panose="02020603050405020304" pitchFamily="18" charset="0"/>
              </a:rPr>
              <a:pPr/>
              <a:t>9</a:t>
            </a:fld>
            <a:endParaRPr lang="en-US" altLang="en-US">
              <a:latin typeface="Times New Roman" panose="02020603050405020304" pitchFamily="18" charset="0"/>
            </a:endParaRPr>
          </a:p>
        </p:txBody>
      </p:sp>
      <p:sp>
        <p:nvSpPr>
          <p:cNvPr id="67590" name="Rectangle 2"/>
          <p:cNvSpPr>
            <a:spLocks noGrp="1" noRot="1" noChangeAspect="1" noChangeArrowheads="1" noTextEdit="1"/>
          </p:cNvSpPr>
          <p:nvPr>
            <p:ph type="sldImg"/>
          </p:nvPr>
        </p:nvSpPr>
        <p:spPr>
          <a:ln/>
        </p:spPr>
      </p:sp>
      <p:sp>
        <p:nvSpPr>
          <p:cNvPr id="675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22327842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Morgan Kaufmann Publishers</a:t>
            </a:r>
          </a:p>
        </p:txBody>
      </p:sp>
      <p:sp>
        <p:nvSpPr>
          <p:cNvPr id="6963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7F286962-2890-40C4-9039-AA4679003EB6}" type="datetime4">
              <a:rPr lang="en-US" altLang="en-US" smtClean="0">
                <a:latin typeface="Times New Roman" panose="02020603050405020304" pitchFamily="18" charset="0"/>
              </a:rPr>
              <a:pPr/>
              <a:t>January 14, 2019</a:t>
            </a:fld>
            <a:endParaRPr lang="en-US" altLang="en-US">
              <a:latin typeface="Times New Roman" panose="02020603050405020304" pitchFamily="18" charset="0"/>
            </a:endParaRPr>
          </a:p>
        </p:txBody>
      </p:sp>
      <p:sp>
        <p:nvSpPr>
          <p:cNvPr id="6963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 — Computer Abstractions and Technology</a:t>
            </a:r>
          </a:p>
        </p:txBody>
      </p:sp>
      <p:sp>
        <p:nvSpPr>
          <p:cNvPr id="696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BCDAF129-F8EF-43FB-A0D4-AF05C2480030}" type="slidenum">
              <a:rPr lang="en-US" altLang="en-US">
                <a:latin typeface="Times New Roman" panose="02020603050405020304" pitchFamily="18" charset="0"/>
              </a:rPr>
              <a:pPr/>
              <a:t>10</a:t>
            </a:fld>
            <a:endParaRPr lang="en-US" altLang="en-US">
              <a:latin typeface="Times New Roman" panose="02020603050405020304" pitchFamily="18" charset="0"/>
            </a:endParaRPr>
          </a:p>
        </p:txBody>
      </p:sp>
      <p:sp>
        <p:nvSpPr>
          <p:cNvPr id="69638" name="Rectangle 2"/>
          <p:cNvSpPr>
            <a:spLocks noGrp="1" noRot="1" noChangeAspect="1" noChangeArrowheads="1" noTextEdit="1"/>
          </p:cNvSpPr>
          <p:nvPr>
            <p:ph type="sldImg"/>
          </p:nvPr>
        </p:nvSpPr>
        <p:spPr>
          <a:ln/>
        </p:spPr>
      </p:sp>
      <p:sp>
        <p:nvSpPr>
          <p:cNvPr id="696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4054533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Morgan Kaufmann Publishers</a:t>
            </a:r>
          </a:p>
        </p:txBody>
      </p:sp>
      <p:sp>
        <p:nvSpPr>
          <p:cNvPr id="7270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5FDFA445-E55B-4C8F-899E-AFA557A78FD6}" type="datetime4">
              <a:rPr lang="en-US" altLang="en-US" smtClean="0">
                <a:latin typeface="Times New Roman" panose="02020603050405020304" pitchFamily="18" charset="0"/>
              </a:rPr>
              <a:pPr/>
              <a:t>January 14, 2019</a:t>
            </a:fld>
            <a:endParaRPr lang="en-US" altLang="en-US">
              <a:latin typeface="Times New Roman" panose="02020603050405020304" pitchFamily="18" charset="0"/>
            </a:endParaRPr>
          </a:p>
        </p:txBody>
      </p:sp>
      <p:sp>
        <p:nvSpPr>
          <p:cNvPr id="7270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 — Computer Abstractions and Technology</a:t>
            </a:r>
          </a:p>
        </p:txBody>
      </p:sp>
      <p:sp>
        <p:nvSpPr>
          <p:cNvPr id="727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6461269-CDAF-47B5-A870-BDDA32429D3D}" type="slidenum">
              <a:rPr lang="en-US" altLang="en-US">
                <a:latin typeface="Times New Roman" panose="02020603050405020304" pitchFamily="18" charset="0"/>
              </a:rPr>
              <a:pPr/>
              <a:t>11</a:t>
            </a:fld>
            <a:endParaRPr lang="en-US" altLang="en-US">
              <a:latin typeface="Times New Roman" panose="02020603050405020304" pitchFamily="18" charset="0"/>
            </a:endParaRPr>
          </a:p>
        </p:txBody>
      </p:sp>
      <p:sp>
        <p:nvSpPr>
          <p:cNvPr id="72710" name="Rectangle 2"/>
          <p:cNvSpPr>
            <a:spLocks noGrp="1" noRot="1" noChangeAspect="1" noChangeArrowheads="1" noTextEdit="1"/>
          </p:cNvSpPr>
          <p:nvPr>
            <p:ph type="sldImg"/>
          </p:nvPr>
        </p:nvSpPr>
        <p:spPr>
          <a:ln/>
        </p:spPr>
      </p:sp>
      <p:sp>
        <p:nvSpPr>
          <p:cNvPr id="727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4076511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sz="900" b="1">
                <a:solidFill>
                  <a:schemeClr val="tx1"/>
                </a:solidFill>
                <a:latin typeface="Arial" panose="020B0604020202020204" pitchFamily="34" charset="0"/>
                <a:cs typeface="Arial" panose="020B0604020202020204" pitchFamily="34" charset="0"/>
              </a:defRPr>
            </a:lvl1pPr>
          </a:lstStyle>
          <a:p>
            <a:pPr>
              <a:defRPr/>
            </a:pPr>
            <a:endParaRPr lang="en-US" altLang="en-US"/>
          </a:p>
        </p:txBody>
      </p:sp>
      <p:sp>
        <p:nvSpPr>
          <p:cNvPr id="5" name="Footer Placeholder 4"/>
          <p:cNvSpPr>
            <a:spLocks noGrp="1"/>
          </p:cNvSpPr>
          <p:nvPr>
            <p:ph type="ftr" sz="quarter" idx="11"/>
          </p:nvPr>
        </p:nvSpPr>
        <p:spPr>
          <a:xfrm>
            <a:off x="5513388" y="6489700"/>
            <a:ext cx="2895600" cy="333375"/>
          </a:xfrm>
        </p:spPr>
        <p:txBody>
          <a:bodyPr/>
          <a:lstStyle>
            <a:lvl1pPr algn="r">
              <a:defRPr sz="900" b="1">
                <a:solidFill>
                  <a:schemeClr val="tx1"/>
                </a:solidFill>
                <a:latin typeface="Arial" pitchFamily="34" charset="0"/>
                <a:cs typeface="Arial" pitchFamily="34" charset="0"/>
              </a:defRPr>
            </a:lvl1pPr>
          </a:lstStyle>
          <a:p>
            <a:pPr>
              <a:defRPr/>
            </a:pPr>
            <a:r>
              <a:rPr lang="en-US"/>
              <a:t>Chapter 1 — Computer Abstractions and Technology — 12</a:t>
            </a:r>
          </a:p>
        </p:txBody>
      </p:sp>
      <p:sp>
        <p:nvSpPr>
          <p:cNvPr id="6" name="Slide Number Placeholder 5"/>
          <p:cNvSpPr>
            <a:spLocks noGrp="1"/>
          </p:cNvSpPr>
          <p:nvPr>
            <p:ph type="sldNum" sz="quarter" idx="12"/>
          </p:nvPr>
        </p:nvSpPr>
        <p:spPr>
          <a:xfrm>
            <a:off x="8458200" y="6477000"/>
            <a:ext cx="457200" cy="333375"/>
          </a:xfrm>
        </p:spPr>
        <p:txBody>
          <a:bodyPr/>
          <a:lstStyle>
            <a:lvl1pPr algn="l">
              <a:defRPr sz="900" b="1">
                <a:solidFill>
                  <a:schemeClr val="tx1"/>
                </a:solidFill>
                <a:latin typeface="Arial" panose="020B0604020202020204" pitchFamily="34" charset="0"/>
                <a:cs typeface="Arial" panose="020B0604020202020204" pitchFamily="34" charset="0"/>
              </a:defRPr>
            </a:lvl1pPr>
          </a:lstStyle>
          <a:p>
            <a:pPr>
              <a:defRPr/>
            </a:pPr>
            <a:fld id="{6ED90F5F-F551-445A-8D7F-274C0662C6EA}" type="slidenum">
              <a:rPr lang="en-US" altLang="en-US"/>
              <a:pPr>
                <a:defRPr/>
              </a:pPr>
              <a:t>‹#›</a:t>
            </a:fld>
            <a:endParaRPr lang="en-US" altLang="en-US"/>
          </a:p>
        </p:txBody>
      </p:sp>
    </p:spTree>
    <p:extLst>
      <p:ext uri="{BB962C8B-B14F-4D97-AF65-F5344CB8AC3E}">
        <p14:creationId xmlns:p14="http://schemas.microsoft.com/office/powerpoint/2010/main" val="1848067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t>Chapter 1 — Computer Abstractions and Technology — 12</a:t>
            </a:r>
          </a:p>
        </p:txBody>
      </p:sp>
      <p:sp>
        <p:nvSpPr>
          <p:cNvPr id="6" name="Slide Number Placeholder 5"/>
          <p:cNvSpPr>
            <a:spLocks noGrp="1"/>
          </p:cNvSpPr>
          <p:nvPr>
            <p:ph type="sldNum" sz="quarter" idx="12"/>
          </p:nvPr>
        </p:nvSpPr>
        <p:spPr/>
        <p:txBody>
          <a:bodyPr/>
          <a:lstStyle>
            <a:lvl1pPr>
              <a:defRPr/>
            </a:lvl1pPr>
          </a:lstStyle>
          <a:p>
            <a:pPr>
              <a:defRPr/>
            </a:pPr>
            <a:fld id="{1E03AFEB-535C-4C7D-B793-17164F50565E}" type="slidenum">
              <a:rPr lang="en-US" altLang="en-US"/>
              <a:pPr>
                <a:defRPr/>
              </a:pPr>
              <a:t>‹#›</a:t>
            </a:fld>
            <a:endParaRPr lang="en-US" altLang="en-US"/>
          </a:p>
        </p:txBody>
      </p:sp>
    </p:spTree>
    <p:extLst>
      <p:ext uri="{BB962C8B-B14F-4D97-AF65-F5344CB8AC3E}">
        <p14:creationId xmlns:p14="http://schemas.microsoft.com/office/powerpoint/2010/main" val="557007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t>Chapter 1 — Computer Abstractions and Technology — 12</a:t>
            </a:r>
          </a:p>
        </p:txBody>
      </p:sp>
      <p:sp>
        <p:nvSpPr>
          <p:cNvPr id="6" name="Slide Number Placeholder 5"/>
          <p:cNvSpPr>
            <a:spLocks noGrp="1"/>
          </p:cNvSpPr>
          <p:nvPr>
            <p:ph type="sldNum" sz="quarter" idx="12"/>
          </p:nvPr>
        </p:nvSpPr>
        <p:spPr/>
        <p:txBody>
          <a:bodyPr/>
          <a:lstStyle>
            <a:lvl1pPr>
              <a:defRPr/>
            </a:lvl1pPr>
          </a:lstStyle>
          <a:p>
            <a:pPr>
              <a:defRPr/>
            </a:pPr>
            <a:fld id="{5CE424A6-DE9F-412D-B020-F28A721CB6AC}" type="slidenum">
              <a:rPr lang="en-US" altLang="en-US"/>
              <a:pPr>
                <a:defRPr/>
              </a:pPr>
              <a:t>‹#›</a:t>
            </a:fld>
            <a:endParaRPr lang="en-US" altLang="en-US"/>
          </a:p>
        </p:txBody>
      </p:sp>
    </p:spTree>
    <p:extLst>
      <p:ext uri="{BB962C8B-B14F-4D97-AF65-F5344CB8AC3E}">
        <p14:creationId xmlns:p14="http://schemas.microsoft.com/office/powerpoint/2010/main" val="2754735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a:t>Click to edit Master title style</a:t>
            </a:r>
          </a:p>
        </p:txBody>
      </p:sp>
      <p:sp>
        <p:nvSpPr>
          <p:cNvPr id="3" name="Text Placeholder 2"/>
          <p:cNvSpPr>
            <a:spLocks noGrp="1"/>
          </p:cNvSpPr>
          <p:nvPr>
            <p:ph type="body" sz="half" idx="1"/>
          </p:nvPr>
        </p:nvSpPr>
        <p:spPr>
          <a:xfrm>
            <a:off x="684213" y="1125538"/>
            <a:ext cx="8270875" cy="2479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4213" y="3757613"/>
            <a:ext cx="8270875" cy="2479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AU" altLang="en-US"/>
              <a:t>Chapter 1 — Computer Abstractions and Technology — 12</a:t>
            </a:r>
          </a:p>
        </p:txBody>
      </p:sp>
    </p:spTree>
    <p:extLst>
      <p:ext uri="{BB962C8B-B14F-4D97-AF65-F5344CB8AC3E}">
        <p14:creationId xmlns:p14="http://schemas.microsoft.com/office/powerpoint/2010/main" val="2180769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457200" y="914400"/>
            <a:ext cx="8229600" cy="1588"/>
          </a:xfrm>
          <a:prstGeom prst="line">
            <a:avLst/>
          </a:prstGeom>
          <a:ln w="38100">
            <a:solidFill>
              <a:srgbClr val="FFCC0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274638"/>
            <a:ext cx="8686800" cy="563562"/>
          </a:xfrm>
        </p:spPr>
        <p:txBody>
          <a:bodyPr/>
          <a:lstStyle>
            <a:lvl1pPr>
              <a:defRPr sz="2800" b="1"/>
            </a:lvl1pPr>
          </a:lstStyle>
          <a:p>
            <a:r>
              <a:rPr lang="en-US" dirty="0"/>
              <a:t>Click to edit Master title style</a:t>
            </a:r>
          </a:p>
        </p:txBody>
      </p:sp>
      <p:sp>
        <p:nvSpPr>
          <p:cNvPr id="3" name="Content Placeholder 2"/>
          <p:cNvSpPr>
            <a:spLocks noGrp="1"/>
          </p:cNvSpPr>
          <p:nvPr>
            <p:ph idx="1"/>
          </p:nvPr>
        </p:nvSpPr>
        <p:spPr>
          <a:xfrm>
            <a:off x="76200" y="1066800"/>
            <a:ext cx="8991600" cy="5334000"/>
          </a:xfrm>
          <a:ln w="28575">
            <a:noFill/>
          </a:ln>
        </p:spPr>
        <p:txBody>
          <a:bodyPr/>
          <a:lstStyle>
            <a:lvl1pPr marL="342900" indent="-457200">
              <a:lnSpc>
                <a:spcPct val="100000"/>
              </a:lnSpc>
              <a:spcBef>
                <a:spcPts val="1800"/>
              </a:spcBef>
              <a:buClr>
                <a:srgbClr val="0066FF"/>
              </a:buClr>
              <a:buFont typeface="Wingdings" pitchFamily="2" charset="2"/>
              <a:buChar char="Ø"/>
              <a:defRPr b="1"/>
            </a:lvl1pPr>
            <a:lvl2pPr marL="742950" indent="-457200">
              <a:lnSpc>
                <a:spcPct val="100000"/>
              </a:lnSpc>
              <a:spcBef>
                <a:spcPts val="1200"/>
              </a:spcBef>
              <a:buClr>
                <a:schemeClr val="accent2"/>
              </a:buClr>
              <a:buFont typeface="Wingdings" pitchFamily="2" charset="2"/>
              <a:buChar char="v"/>
              <a:defRPr b="1"/>
            </a:lvl2pPr>
            <a:lvl3pPr marL="1143000" indent="-457200">
              <a:lnSpc>
                <a:spcPct val="125000"/>
              </a:lnSpc>
              <a:spcBef>
                <a:spcPts val="600"/>
              </a:spcBef>
              <a:buClr>
                <a:srgbClr val="00B050"/>
              </a:buClr>
              <a:buFont typeface="Wingdings" pitchFamily="2" charset="2"/>
              <a:buChar char="ü"/>
              <a:defRPr b="1"/>
            </a:lvl3pPr>
            <a:lvl4pPr>
              <a:defRPr b="1"/>
            </a:lvl4pPr>
            <a:lvl5pPr>
              <a:defRPr b="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10"/>
          <p:cNvSpPr>
            <a:spLocks noGrp="1"/>
          </p:cNvSpPr>
          <p:nvPr>
            <p:ph type="sldNum" sz="quarter" idx="12"/>
          </p:nvPr>
        </p:nvSpPr>
        <p:spPr/>
        <p:txBody>
          <a:bodyPr/>
          <a:lstStyle/>
          <a:p>
            <a:pPr>
              <a:defRPr/>
            </a:pPr>
            <a:fld id="{F1140D1D-571D-4E6E-9FC3-E6D7F9BF8AB9}" type="slidenum">
              <a:rPr lang="en-US" altLang="en-US" smtClean="0"/>
              <a:pPr>
                <a:defRPr/>
              </a:pPr>
              <a:t>‹#›</a:t>
            </a:fld>
            <a:endParaRPr lang="en-US" altLang="en-US" dirty="0"/>
          </a:p>
        </p:txBody>
      </p:sp>
    </p:spTree>
    <p:extLst>
      <p:ext uri="{BB962C8B-B14F-4D97-AF65-F5344CB8AC3E}">
        <p14:creationId xmlns:p14="http://schemas.microsoft.com/office/powerpoint/2010/main" val="3373774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t>Chapter 1 — Computer Abstractions and Technology — 12</a:t>
            </a:r>
          </a:p>
        </p:txBody>
      </p:sp>
      <p:sp>
        <p:nvSpPr>
          <p:cNvPr id="6" name="Slide Number Placeholder 5"/>
          <p:cNvSpPr>
            <a:spLocks noGrp="1"/>
          </p:cNvSpPr>
          <p:nvPr>
            <p:ph type="sldNum" sz="quarter" idx="12"/>
          </p:nvPr>
        </p:nvSpPr>
        <p:spPr/>
        <p:txBody>
          <a:bodyPr/>
          <a:lstStyle>
            <a:lvl1pPr>
              <a:defRPr/>
            </a:lvl1pPr>
          </a:lstStyle>
          <a:p>
            <a:pPr>
              <a:defRPr/>
            </a:pPr>
            <a:fld id="{DD7A9A84-91DB-47B3-B5A7-EC3D892FA873}" type="slidenum">
              <a:rPr lang="en-US" altLang="en-US"/>
              <a:pPr>
                <a:defRPr/>
              </a:pPr>
              <a:t>‹#›</a:t>
            </a:fld>
            <a:endParaRPr lang="en-US" altLang="en-US"/>
          </a:p>
        </p:txBody>
      </p:sp>
    </p:spTree>
    <p:extLst>
      <p:ext uri="{BB962C8B-B14F-4D97-AF65-F5344CB8AC3E}">
        <p14:creationId xmlns:p14="http://schemas.microsoft.com/office/powerpoint/2010/main" val="2375847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t>Chapter 1 — Computer Abstractions and Technology — 12</a:t>
            </a:r>
          </a:p>
        </p:txBody>
      </p:sp>
      <p:sp>
        <p:nvSpPr>
          <p:cNvPr id="7" name="Slide Number Placeholder 5"/>
          <p:cNvSpPr>
            <a:spLocks noGrp="1"/>
          </p:cNvSpPr>
          <p:nvPr>
            <p:ph type="sldNum" sz="quarter" idx="12"/>
          </p:nvPr>
        </p:nvSpPr>
        <p:spPr/>
        <p:txBody>
          <a:bodyPr/>
          <a:lstStyle>
            <a:lvl1pPr>
              <a:defRPr/>
            </a:lvl1pPr>
          </a:lstStyle>
          <a:p>
            <a:pPr>
              <a:defRPr/>
            </a:pPr>
            <a:fld id="{A0B79F2C-F4CF-4520-BBE3-D4525CAC4DA1}" type="slidenum">
              <a:rPr lang="en-US" altLang="en-US"/>
              <a:pPr>
                <a:defRPr/>
              </a:pPr>
              <a:t>‹#›</a:t>
            </a:fld>
            <a:endParaRPr lang="en-US" altLang="en-US"/>
          </a:p>
        </p:txBody>
      </p:sp>
    </p:spTree>
    <p:extLst>
      <p:ext uri="{BB962C8B-B14F-4D97-AF65-F5344CB8AC3E}">
        <p14:creationId xmlns:p14="http://schemas.microsoft.com/office/powerpoint/2010/main" val="1461045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ltLang="en-US"/>
          </a:p>
        </p:txBody>
      </p:sp>
      <p:sp>
        <p:nvSpPr>
          <p:cNvPr id="8" name="Footer Placeholder 4"/>
          <p:cNvSpPr>
            <a:spLocks noGrp="1"/>
          </p:cNvSpPr>
          <p:nvPr>
            <p:ph type="ftr" sz="quarter" idx="11"/>
          </p:nvPr>
        </p:nvSpPr>
        <p:spPr/>
        <p:txBody>
          <a:bodyPr/>
          <a:lstStyle>
            <a:lvl1pPr>
              <a:defRPr/>
            </a:lvl1pPr>
          </a:lstStyle>
          <a:p>
            <a:pPr>
              <a:defRPr/>
            </a:pPr>
            <a:r>
              <a:rPr lang="en-US"/>
              <a:t>Chapter 1 — Computer Abstractions and Technology — 12</a:t>
            </a:r>
          </a:p>
        </p:txBody>
      </p:sp>
      <p:sp>
        <p:nvSpPr>
          <p:cNvPr id="9" name="Slide Number Placeholder 5"/>
          <p:cNvSpPr>
            <a:spLocks noGrp="1"/>
          </p:cNvSpPr>
          <p:nvPr>
            <p:ph type="sldNum" sz="quarter" idx="12"/>
          </p:nvPr>
        </p:nvSpPr>
        <p:spPr/>
        <p:txBody>
          <a:bodyPr/>
          <a:lstStyle>
            <a:lvl1pPr>
              <a:defRPr/>
            </a:lvl1pPr>
          </a:lstStyle>
          <a:p>
            <a:pPr>
              <a:defRPr/>
            </a:pPr>
            <a:fld id="{598B6E8A-23FD-41C1-B61B-AEFD6969D354}" type="slidenum">
              <a:rPr lang="en-US" altLang="en-US"/>
              <a:pPr>
                <a:defRPr/>
              </a:pPr>
              <a:t>‹#›</a:t>
            </a:fld>
            <a:endParaRPr lang="en-US" altLang="en-US"/>
          </a:p>
        </p:txBody>
      </p:sp>
    </p:spTree>
    <p:extLst>
      <p:ext uri="{BB962C8B-B14F-4D97-AF65-F5344CB8AC3E}">
        <p14:creationId xmlns:p14="http://schemas.microsoft.com/office/powerpoint/2010/main" val="3112052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ltLang="en-US"/>
          </a:p>
        </p:txBody>
      </p:sp>
      <p:sp>
        <p:nvSpPr>
          <p:cNvPr id="4" name="Footer Placeholder 4"/>
          <p:cNvSpPr>
            <a:spLocks noGrp="1"/>
          </p:cNvSpPr>
          <p:nvPr>
            <p:ph type="ftr" sz="quarter" idx="11"/>
          </p:nvPr>
        </p:nvSpPr>
        <p:spPr/>
        <p:txBody>
          <a:bodyPr/>
          <a:lstStyle>
            <a:lvl1pPr>
              <a:defRPr/>
            </a:lvl1pPr>
          </a:lstStyle>
          <a:p>
            <a:pPr>
              <a:defRPr/>
            </a:pPr>
            <a:r>
              <a:rPr lang="en-US"/>
              <a:t>Chapter 1 — Computer Abstractions and Technology — 12</a:t>
            </a:r>
          </a:p>
        </p:txBody>
      </p:sp>
      <p:sp>
        <p:nvSpPr>
          <p:cNvPr id="5" name="Slide Number Placeholder 5"/>
          <p:cNvSpPr>
            <a:spLocks noGrp="1"/>
          </p:cNvSpPr>
          <p:nvPr>
            <p:ph type="sldNum" sz="quarter" idx="12"/>
          </p:nvPr>
        </p:nvSpPr>
        <p:spPr/>
        <p:txBody>
          <a:bodyPr/>
          <a:lstStyle>
            <a:lvl1pPr>
              <a:defRPr/>
            </a:lvl1pPr>
          </a:lstStyle>
          <a:p>
            <a:pPr>
              <a:defRPr/>
            </a:pPr>
            <a:fld id="{795033D9-B2CF-405F-9D85-CDD89089E19E}" type="slidenum">
              <a:rPr lang="en-US" altLang="en-US"/>
              <a:pPr>
                <a:defRPr/>
              </a:pPr>
              <a:t>‹#›</a:t>
            </a:fld>
            <a:endParaRPr lang="en-US" altLang="en-US"/>
          </a:p>
        </p:txBody>
      </p:sp>
    </p:spTree>
    <p:extLst>
      <p:ext uri="{BB962C8B-B14F-4D97-AF65-F5344CB8AC3E}">
        <p14:creationId xmlns:p14="http://schemas.microsoft.com/office/powerpoint/2010/main" val="293610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ltLang="en-US"/>
          </a:p>
        </p:txBody>
      </p:sp>
      <p:sp>
        <p:nvSpPr>
          <p:cNvPr id="3" name="Footer Placeholder 4"/>
          <p:cNvSpPr>
            <a:spLocks noGrp="1"/>
          </p:cNvSpPr>
          <p:nvPr>
            <p:ph type="ftr" sz="quarter" idx="11"/>
          </p:nvPr>
        </p:nvSpPr>
        <p:spPr/>
        <p:txBody>
          <a:bodyPr/>
          <a:lstStyle>
            <a:lvl1pPr>
              <a:defRPr/>
            </a:lvl1pPr>
          </a:lstStyle>
          <a:p>
            <a:pPr>
              <a:defRPr/>
            </a:pPr>
            <a:r>
              <a:rPr lang="en-US"/>
              <a:t>Chapter 1 — Computer Abstractions and Technology — 12</a:t>
            </a:r>
          </a:p>
        </p:txBody>
      </p:sp>
      <p:sp>
        <p:nvSpPr>
          <p:cNvPr id="4" name="Slide Number Placeholder 5"/>
          <p:cNvSpPr>
            <a:spLocks noGrp="1"/>
          </p:cNvSpPr>
          <p:nvPr>
            <p:ph type="sldNum" sz="quarter" idx="12"/>
          </p:nvPr>
        </p:nvSpPr>
        <p:spPr/>
        <p:txBody>
          <a:bodyPr/>
          <a:lstStyle>
            <a:lvl1pPr>
              <a:defRPr/>
            </a:lvl1pPr>
          </a:lstStyle>
          <a:p>
            <a:pPr>
              <a:defRPr/>
            </a:pPr>
            <a:fld id="{562AEBFC-C9E4-442B-8C80-CDC547471FD9}" type="slidenum">
              <a:rPr lang="en-US" altLang="en-US"/>
              <a:pPr>
                <a:defRPr/>
              </a:pPr>
              <a:t>‹#›</a:t>
            </a:fld>
            <a:endParaRPr lang="en-US" altLang="en-US"/>
          </a:p>
        </p:txBody>
      </p:sp>
    </p:spTree>
    <p:extLst>
      <p:ext uri="{BB962C8B-B14F-4D97-AF65-F5344CB8AC3E}">
        <p14:creationId xmlns:p14="http://schemas.microsoft.com/office/powerpoint/2010/main" val="1327120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t>Chapter 1 — Computer Abstractions and Technology — 12</a:t>
            </a:r>
          </a:p>
        </p:txBody>
      </p:sp>
      <p:sp>
        <p:nvSpPr>
          <p:cNvPr id="7" name="Slide Number Placeholder 5"/>
          <p:cNvSpPr>
            <a:spLocks noGrp="1"/>
          </p:cNvSpPr>
          <p:nvPr>
            <p:ph type="sldNum" sz="quarter" idx="12"/>
          </p:nvPr>
        </p:nvSpPr>
        <p:spPr/>
        <p:txBody>
          <a:bodyPr/>
          <a:lstStyle>
            <a:lvl1pPr>
              <a:defRPr/>
            </a:lvl1pPr>
          </a:lstStyle>
          <a:p>
            <a:pPr>
              <a:defRPr/>
            </a:pPr>
            <a:fld id="{BA56A5DA-06AE-43EC-875B-6E2C16BEB83C}" type="slidenum">
              <a:rPr lang="en-US" altLang="en-US"/>
              <a:pPr>
                <a:defRPr/>
              </a:pPr>
              <a:t>‹#›</a:t>
            </a:fld>
            <a:endParaRPr lang="en-US" altLang="en-US"/>
          </a:p>
        </p:txBody>
      </p:sp>
    </p:spTree>
    <p:extLst>
      <p:ext uri="{BB962C8B-B14F-4D97-AF65-F5344CB8AC3E}">
        <p14:creationId xmlns:p14="http://schemas.microsoft.com/office/powerpoint/2010/main" val="3542670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t>Chapter 1 — Computer Abstractions and Technology — 12</a:t>
            </a:r>
          </a:p>
        </p:txBody>
      </p:sp>
      <p:sp>
        <p:nvSpPr>
          <p:cNvPr id="7" name="Slide Number Placeholder 5"/>
          <p:cNvSpPr>
            <a:spLocks noGrp="1"/>
          </p:cNvSpPr>
          <p:nvPr>
            <p:ph type="sldNum" sz="quarter" idx="12"/>
          </p:nvPr>
        </p:nvSpPr>
        <p:spPr/>
        <p:txBody>
          <a:bodyPr/>
          <a:lstStyle>
            <a:lvl1pPr>
              <a:defRPr/>
            </a:lvl1pPr>
          </a:lstStyle>
          <a:p>
            <a:pPr>
              <a:defRPr/>
            </a:pPr>
            <a:fld id="{633A1B4B-115F-41E3-96CD-9873F4D5E1C4}" type="slidenum">
              <a:rPr lang="en-US" altLang="en-US"/>
              <a:pPr>
                <a:defRPr/>
              </a:pPr>
              <a:t>‹#›</a:t>
            </a:fld>
            <a:endParaRPr lang="en-US" altLang="en-US"/>
          </a:p>
        </p:txBody>
      </p:sp>
    </p:spTree>
    <p:extLst>
      <p:ext uri="{BB962C8B-B14F-4D97-AF65-F5344CB8AC3E}">
        <p14:creationId xmlns:p14="http://schemas.microsoft.com/office/powerpoint/2010/main" val="2940687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152400" y="990600"/>
            <a:ext cx="87630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477000"/>
            <a:ext cx="2133600" cy="33337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anose="020F0502020204030204" pitchFamily="34" charset="0"/>
              </a:defRPr>
            </a:lvl1pPr>
          </a:lstStyle>
          <a:p>
            <a:pPr>
              <a:defRPr/>
            </a:pPr>
            <a:endParaRPr lang="en-US" altLang="en-US"/>
          </a:p>
        </p:txBody>
      </p:sp>
      <p:sp>
        <p:nvSpPr>
          <p:cNvPr id="5" name="Footer Placeholder 4"/>
          <p:cNvSpPr>
            <a:spLocks noGrp="1"/>
          </p:cNvSpPr>
          <p:nvPr>
            <p:ph type="ftr" sz="quarter" idx="3"/>
          </p:nvPr>
        </p:nvSpPr>
        <p:spPr>
          <a:xfrm>
            <a:off x="3124200" y="6477000"/>
            <a:ext cx="2895600" cy="33337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r>
              <a:rPr lang="en-US"/>
              <a:t>Chapter 1 — Computer Abstractions and Technology — 12</a:t>
            </a:r>
          </a:p>
        </p:txBody>
      </p:sp>
      <p:sp>
        <p:nvSpPr>
          <p:cNvPr id="6" name="Slide Number Placeholder 5"/>
          <p:cNvSpPr>
            <a:spLocks noGrp="1"/>
          </p:cNvSpPr>
          <p:nvPr>
            <p:ph type="sldNum" sz="quarter" idx="4"/>
          </p:nvPr>
        </p:nvSpPr>
        <p:spPr>
          <a:xfrm>
            <a:off x="6553200" y="6477000"/>
            <a:ext cx="2133600" cy="33337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F1140D1D-571D-4E6E-9FC3-E6D7F9BF8AB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75" r:id="rId1"/>
    <p:sldLayoutId id="2147483776"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7" r:id="rId12"/>
  </p:sldLayoutIdLst>
  <p:hf sldNum="0" hdr="0" ftr="0" dt="0"/>
  <p:txStyles>
    <p:titleStyle>
      <a:lvl1pPr algn="ctr" rtl="0" eaLnBrk="0" fontAlgn="base" hangingPunct="0">
        <a:spcBef>
          <a:spcPct val="0"/>
        </a:spcBef>
        <a:spcAft>
          <a:spcPct val="0"/>
        </a:spcAft>
        <a:defRPr sz="3600" kern="1200">
          <a:solidFill>
            <a:srgbClr val="0066FF"/>
          </a:solidFill>
          <a:latin typeface="Arial" pitchFamily="34" charset="0"/>
          <a:ea typeface="+mj-ea"/>
          <a:cs typeface="Arial" pitchFamily="34" charset="0"/>
        </a:defRPr>
      </a:lvl1pPr>
      <a:lvl2pPr algn="ctr" rtl="0" eaLnBrk="0" fontAlgn="base" hangingPunct="0">
        <a:spcBef>
          <a:spcPct val="0"/>
        </a:spcBef>
        <a:spcAft>
          <a:spcPct val="0"/>
        </a:spcAft>
        <a:defRPr sz="3600">
          <a:solidFill>
            <a:srgbClr val="0066FF"/>
          </a:solidFill>
          <a:latin typeface="Arial" charset="0"/>
          <a:cs typeface="Arial" charset="0"/>
        </a:defRPr>
      </a:lvl2pPr>
      <a:lvl3pPr algn="ctr" rtl="0" eaLnBrk="0" fontAlgn="base" hangingPunct="0">
        <a:spcBef>
          <a:spcPct val="0"/>
        </a:spcBef>
        <a:spcAft>
          <a:spcPct val="0"/>
        </a:spcAft>
        <a:defRPr sz="3600">
          <a:solidFill>
            <a:srgbClr val="0066FF"/>
          </a:solidFill>
          <a:latin typeface="Arial" charset="0"/>
          <a:cs typeface="Arial" charset="0"/>
        </a:defRPr>
      </a:lvl3pPr>
      <a:lvl4pPr algn="ctr" rtl="0" eaLnBrk="0" fontAlgn="base" hangingPunct="0">
        <a:spcBef>
          <a:spcPct val="0"/>
        </a:spcBef>
        <a:spcAft>
          <a:spcPct val="0"/>
        </a:spcAft>
        <a:defRPr sz="3600">
          <a:solidFill>
            <a:srgbClr val="0066FF"/>
          </a:solidFill>
          <a:latin typeface="Arial" charset="0"/>
          <a:cs typeface="Arial" charset="0"/>
        </a:defRPr>
      </a:lvl4pPr>
      <a:lvl5pPr algn="ctr" rtl="0" eaLnBrk="0" fontAlgn="base" hangingPunct="0">
        <a:spcBef>
          <a:spcPct val="0"/>
        </a:spcBef>
        <a:spcAft>
          <a:spcPct val="0"/>
        </a:spcAft>
        <a:defRPr sz="3600">
          <a:solidFill>
            <a:srgbClr val="0066FF"/>
          </a:solidFill>
          <a:latin typeface="Arial" charset="0"/>
          <a:cs typeface="Arial" charset="0"/>
        </a:defRPr>
      </a:lvl5pPr>
      <a:lvl6pPr marL="457200" algn="ctr" rtl="0" fontAlgn="base">
        <a:spcBef>
          <a:spcPct val="0"/>
        </a:spcBef>
        <a:spcAft>
          <a:spcPct val="0"/>
        </a:spcAft>
        <a:defRPr sz="3600">
          <a:solidFill>
            <a:srgbClr val="0066FF"/>
          </a:solidFill>
          <a:latin typeface="Arial" charset="0"/>
          <a:cs typeface="Arial" charset="0"/>
        </a:defRPr>
      </a:lvl6pPr>
      <a:lvl7pPr marL="914400" algn="ctr" rtl="0" fontAlgn="base">
        <a:spcBef>
          <a:spcPct val="0"/>
        </a:spcBef>
        <a:spcAft>
          <a:spcPct val="0"/>
        </a:spcAft>
        <a:defRPr sz="3600">
          <a:solidFill>
            <a:srgbClr val="0066FF"/>
          </a:solidFill>
          <a:latin typeface="Arial" charset="0"/>
          <a:cs typeface="Arial" charset="0"/>
        </a:defRPr>
      </a:lvl7pPr>
      <a:lvl8pPr marL="1371600" algn="ctr" rtl="0" fontAlgn="base">
        <a:spcBef>
          <a:spcPct val="0"/>
        </a:spcBef>
        <a:spcAft>
          <a:spcPct val="0"/>
        </a:spcAft>
        <a:defRPr sz="3600">
          <a:solidFill>
            <a:srgbClr val="0066FF"/>
          </a:solidFill>
          <a:latin typeface="Arial" charset="0"/>
          <a:cs typeface="Arial" charset="0"/>
        </a:defRPr>
      </a:lvl8pPr>
      <a:lvl9pPr marL="1828800" algn="ctr" rtl="0" fontAlgn="base">
        <a:spcBef>
          <a:spcPct val="0"/>
        </a:spcBef>
        <a:spcAft>
          <a:spcPct val="0"/>
        </a:spcAft>
        <a:defRPr sz="3600">
          <a:solidFill>
            <a:srgbClr val="0066FF"/>
          </a:solidFill>
          <a:latin typeface="Arial" charset="0"/>
          <a:cs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1.w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12.xml"/><Relationship Id="rId7" Type="http://schemas.openxmlformats.org/officeDocument/2006/relationships/image" Target="../media/image13.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15.emf"/><Relationship Id="rId5" Type="http://schemas.openxmlformats.org/officeDocument/2006/relationships/image" Target="../media/image12.e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14.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6.wmf"/><Relationship Id="rId4" Type="http://schemas.openxmlformats.org/officeDocument/2006/relationships/oleObject" Target="../embeddings/oleObject6.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ctrTitle"/>
          </p:nvPr>
        </p:nvSpPr>
        <p:spPr/>
        <p:txBody>
          <a:bodyPr/>
          <a:lstStyle/>
          <a:p>
            <a:pPr eaLnBrk="1" hangingPunct="1"/>
            <a:r>
              <a:rPr lang="en-US" altLang="en-US"/>
              <a:t>CPSC3300: Computer Systems Organization</a:t>
            </a:r>
          </a:p>
        </p:txBody>
      </p:sp>
      <p:sp>
        <p:nvSpPr>
          <p:cNvPr id="6147" name="Subtitle 2"/>
          <p:cNvSpPr>
            <a:spLocks noGrp="1"/>
          </p:cNvSpPr>
          <p:nvPr>
            <p:ph type="subTitle" idx="1"/>
          </p:nvPr>
        </p:nvSpPr>
        <p:spPr/>
        <p:txBody>
          <a:bodyPr/>
          <a:lstStyle/>
          <a:p>
            <a:pPr eaLnBrk="1" hangingPunct="1">
              <a:lnSpc>
                <a:spcPct val="80000"/>
              </a:lnSpc>
            </a:pPr>
            <a:r>
              <a:rPr lang="en-US" altLang="en-US" sz="2200" dirty="0"/>
              <a:t>Lecture 2 – Technology, Performance and Power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7" name="Picture 11" descr="flash-card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8425" y="1196975"/>
            <a:ext cx="2695575" cy="203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8" name="Rectangle 2"/>
          <p:cNvSpPr>
            <a:spLocks noGrp="1" noChangeArrowheads="1"/>
          </p:cNvSpPr>
          <p:nvPr>
            <p:ph type="title"/>
          </p:nvPr>
        </p:nvSpPr>
        <p:spPr/>
        <p:txBody>
          <a:bodyPr/>
          <a:lstStyle/>
          <a:p>
            <a:pPr eaLnBrk="1" hangingPunct="1"/>
            <a:r>
              <a:rPr lang="en-US" altLang="en-US"/>
              <a:t>A Safe Place for Data</a:t>
            </a:r>
          </a:p>
        </p:txBody>
      </p:sp>
      <p:sp>
        <p:nvSpPr>
          <p:cNvPr id="36869" name="Rectangle 3"/>
          <p:cNvSpPr>
            <a:spLocks noGrp="1" noChangeArrowheads="1"/>
          </p:cNvSpPr>
          <p:nvPr>
            <p:ph type="body" sz="half" idx="1"/>
          </p:nvPr>
        </p:nvSpPr>
        <p:spPr/>
        <p:txBody>
          <a:bodyPr/>
          <a:lstStyle/>
          <a:p>
            <a:pPr eaLnBrk="1" hangingPunct="1"/>
            <a:r>
              <a:rPr lang="en-US" altLang="en-US" sz="2400" dirty="0"/>
              <a:t>Volatile main memory</a:t>
            </a:r>
          </a:p>
          <a:p>
            <a:pPr lvl="1" eaLnBrk="1" hangingPunct="1"/>
            <a:r>
              <a:rPr lang="en-US" altLang="en-US" sz="2000" dirty="0"/>
              <a:t>Loses instructions and data when power off</a:t>
            </a:r>
          </a:p>
          <a:p>
            <a:pPr eaLnBrk="1" hangingPunct="1"/>
            <a:r>
              <a:rPr lang="en-US" altLang="en-US" sz="2400" dirty="0"/>
              <a:t>Non-volatile secondary memory</a:t>
            </a:r>
          </a:p>
          <a:p>
            <a:pPr lvl="1" eaLnBrk="1" hangingPunct="1"/>
            <a:r>
              <a:rPr lang="en-US" altLang="en-US" sz="2000" dirty="0"/>
              <a:t>Magnetic disk</a:t>
            </a:r>
          </a:p>
          <a:p>
            <a:pPr lvl="1" eaLnBrk="1" hangingPunct="1"/>
            <a:r>
              <a:rPr lang="en-US" altLang="en-US" sz="2000" dirty="0"/>
              <a:t>Flash memory</a:t>
            </a:r>
          </a:p>
          <a:p>
            <a:pPr lvl="1" eaLnBrk="1" hangingPunct="1"/>
            <a:r>
              <a:rPr lang="en-US" altLang="en-US" sz="2000" dirty="0"/>
              <a:t>Optical disk (CDROM, DVD)</a:t>
            </a:r>
          </a:p>
        </p:txBody>
      </p:sp>
      <p:pic>
        <p:nvPicPr>
          <p:cNvPr id="36870" name="Picture 9" descr="hard-disk-driv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3716338"/>
            <a:ext cx="4537075" cy="2557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1" name="Picture 10" descr="flash-memory-explod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59563" y="3141663"/>
            <a:ext cx="18288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2" name="Picture 12" descr="dvd-driv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08625" y="4797425"/>
            <a:ext cx="2454275" cy="145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5532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86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686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86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86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869">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87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687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687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8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title"/>
          </p:nvPr>
        </p:nvSpPr>
        <p:spPr/>
        <p:txBody>
          <a:bodyPr/>
          <a:lstStyle/>
          <a:p>
            <a:pPr eaLnBrk="1" hangingPunct="1"/>
            <a:r>
              <a:rPr lang="en-US" altLang="en-US"/>
              <a:t>Manufacturing ICs</a:t>
            </a:r>
            <a:endParaRPr lang="en-AU" altLang="en-US"/>
          </a:p>
        </p:txBody>
      </p:sp>
      <p:sp>
        <p:nvSpPr>
          <p:cNvPr id="40964" name="Rectangle 19"/>
          <p:cNvSpPr>
            <a:spLocks noGrp="1" noChangeArrowheads="1"/>
          </p:cNvSpPr>
          <p:nvPr>
            <p:ph type="body" idx="1"/>
          </p:nvPr>
        </p:nvSpPr>
        <p:spPr>
          <a:xfrm>
            <a:off x="684213" y="5300663"/>
            <a:ext cx="8270875" cy="936625"/>
          </a:xfrm>
        </p:spPr>
        <p:txBody>
          <a:bodyPr/>
          <a:lstStyle/>
          <a:p>
            <a:pPr eaLnBrk="1" hangingPunct="1"/>
            <a:r>
              <a:rPr lang="en-US" altLang="en-US"/>
              <a:t>Yield: proportion of working dies per wafer</a:t>
            </a:r>
          </a:p>
        </p:txBody>
      </p:sp>
      <p:pic>
        <p:nvPicPr>
          <p:cNvPr id="40965" name="Picture 20" descr="f01-18-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1412875"/>
            <a:ext cx="6481762" cy="349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2151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4"/>
          <p:cNvSpPr>
            <a:spLocks noGrp="1" noChangeArrowheads="1"/>
          </p:cNvSpPr>
          <p:nvPr>
            <p:ph type="title"/>
          </p:nvPr>
        </p:nvSpPr>
        <p:spPr/>
        <p:txBody>
          <a:bodyPr/>
          <a:lstStyle/>
          <a:p>
            <a:pPr eaLnBrk="1" hangingPunct="1"/>
            <a:r>
              <a:rPr lang="en-AU" altLang="en-US"/>
              <a:t>Intel Core i7 Wafer</a:t>
            </a:r>
          </a:p>
        </p:txBody>
      </p:sp>
      <p:sp>
        <p:nvSpPr>
          <p:cNvPr id="41988" name="Rectangle 6"/>
          <p:cNvSpPr>
            <a:spLocks noGrp="1" noChangeArrowheads="1"/>
          </p:cNvSpPr>
          <p:nvPr>
            <p:ph type="body" idx="1"/>
          </p:nvPr>
        </p:nvSpPr>
        <p:spPr>
          <a:xfrm>
            <a:off x="684213" y="5157788"/>
            <a:ext cx="8270875" cy="1150937"/>
          </a:xfrm>
        </p:spPr>
        <p:txBody>
          <a:bodyPr/>
          <a:lstStyle/>
          <a:p>
            <a:pPr eaLnBrk="1" hangingPunct="1"/>
            <a:r>
              <a:rPr lang="en-AU" altLang="en-US" sz="2800" dirty="0"/>
              <a:t>300mm wafer, 280 chips, 32nm technology</a:t>
            </a:r>
          </a:p>
          <a:p>
            <a:pPr eaLnBrk="1" hangingPunct="1"/>
            <a:r>
              <a:rPr lang="en-AU" altLang="en-US" sz="2800" dirty="0"/>
              <a:t>Each chip is 20.7 x 10.5 mm</a:t>
            </a:r>
          </a:p>
        </p:txBody>
      </p:sp>
      <p:pic>
        <p:nvPicPr>
          <p:cNvPr id="4198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8538" y="1052513"/>
            <a:ext cx="4175125" cy="414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1058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p:txBody>
          <a:bodyPr/>
          <a:lstStyle/>
          <a:p>
            <a:pPr eaLnBrk="1" hangingPunct="1"/>
            <a:r>
              <a:rPr lang="en-AU" altLang="en-US"/>
              <a:t>Integrated Circuit Cost</a:t>
            </a:r>
          </a:p>
        </p:txBody>
      </p:sp>
      <p:sp>
        <p:nvSpPr>
          <p:cNvPr id="1029" name="Rectangle 3"/>
          <p:cNvSpPr>
            <a:spLocks noGrp="1" noChangeArrowheads="1"/>
          </p:cNvSpPr>
          <p:nvPr>
            <p:ph type="body" idx="1"/>
          </p:nvPr>
        </p:nvSpPr>
        <p:spPr>
          <a:xfrm>
            <a:off x="684213" y="4005263"/>
            <a:ext cx="8270875" cy="2232025"/>
          </a:xfrm>
        </p:spPr>
        <p:txBody>
          <a:bodyPr/>
          <a:lstStyle/>
          <a:p>
            <a:pPr eaLnBrk="1" hangingPunct="1"/>
            <a:r>
              <a:rPr lang="en-AU" altLang="en-US" sz="2800"/>
              <a:t>Nonlinear relation to area and defect rate</a:t>
            </a:r>
          </a:p>
          <a:p>
            <a:pPr lvl="1" eaLnBrk="1" hangingPunct="1"/>
            <a:r>
              <a:rPr lang="en-AU" altLang="en-US" sz="2400"/>
              <a:t>Wafer cost and area are fixed</a:t>
            </a:r>
          </a:p>
          <a:p>
            <a:pPr lvl="1" eaLnBrk="1" hangingPunct="1"/>
            <a:r>
              <a:rPr lang="en-AU" altLang="en-US" sz="2400"/>
              <a:t>Defect rate determined by manufacturing process</a:t>
            </a:r>
          </a:p>
          <a:p>
            <a:pPr lvl="1" eaLnBrk="1" hangingPunct="1"/>
            <a:r>
              <a:rPr lang="en-AU" altLang="en-US" sz="2400"/>
              <a:t>Die area determined by architecture and circuit design</a:t>
            </a:r>
          </a:p>
        </p:txBody>
      </p:sp>
      <p:graphicFrame>
        <p:nvGraphicFramePr>
          <p:cNvPr id="1026" name="Object 4"/>
          <p:cNvGraphicFramePr>
            <a:graphicFrameLocks noChangeAspect="1"/>
          </p:cNvGraphicFramePr>
          <p:nvPr>
            <p:extLst>
              <p:ext uri="{D42A27DB-BD31-4B8C-83A1-F6EECF244321}">
                <p14:modId xmlns:p14="http://schemas.microsoft.com/office/powerpoint/2010/main" val="1200426654"/>
              </p:ext>
            </p:extLst>
          </p:nvPr>
        </p:nvGraphicFramePr>
        <p:xfrm>
          <a:off x="1692274" y="1295401"/>
          <a:ext cx="6012457" cy="2420938"/>
        </p:xfrm>
        <a:graphic>
          <a:graphicData uri="http://schemas.openxmlformats.org/presentationml/2006/ole">
            <mc:AlternateContent xmlns:mc="http://schemas.openxmlformats.org/markup-compatibility/2006">
              <mc:Choice xmlns:v="urn:schemas-microsoft-com:vml" Requires="v">
                <p:oleObj spid="_x0000_s37918" name="Equation" r:id="rId4" imgW="2933700" imgH="1181100" progId="Equation.3">
                  <p:embed/>
                </p:oleObj>
              </mc:Choice>
              <mc:Fallback>
                <p:oleObj name="Equation" r:id="rId4" imgW="2933700" imgH="1181100" progId="Equation.3">
                  <p:embed/>
                  <p:pic>
                    <p:nvPicPr>
                      <p:cNvPr id="102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2274" y="1295401"/>
                        <a:ext cx="6012457" cy="2420938"/>
                      </a:xfrm>
                      <a:prstGeom prst="rect">
                        <a:avLst/>
                      </a:prstGeom>
                      <a:solidFill>
                        <a:schemeClr val="bg2"/>
                      </a:solidFill>
                      <a:ln>
                        <a:noFill/>
                      </a:ln>
                      <a:effectLst/>
                    </p:spPr>
                  </p:pic>
                </p:oleObj>
              </mc:Fallback>
            </mc:AlternateContent>
          </a:graphicData>
        </a:graphic>
      </p:graphicFrame>
    </p:spTree>
    <p:extLst>
      <p:ext uri="{BB962C8B-B14F-4D97-AF65-F5344CB8AC3E}">
        <p14:creationId xmlns:p14="http://schemas.microsoft.com/office/powerpoint/2010/main" val="192073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Rectangle 8"/>
          <p:cNvSpPr>
            <a:spLocks noGrp="1" noChangeArrowheads="1"/>
          </p:cNvSpPr>
          <p:nvPr>
            <p:ph type="title"/>
          </p:nvPr>
        </p:nvSpPr>
        <p:spPr/>
        <p:txBody>
          <a:bodyPr/>
          <a:lstStyle/>
          <a:p>
            <a:pPr eaLnBrk="1" hangingPunct="1"/>
            <a:r>
              <a:rPr lang="en-US" altLang="en-US"/>
              <a:t>Defining Performance</a:t>
            </a:r>
            <a:endParaRPr lang="en-AU" altLang="en-US"/>
          </a:p>
        </p:txBody>
      </p:sp>
      <p:sp>
        <p:nvSpPr>
          <p:cNvPr id="2056" name="Rectangle 9"/>
          <p:cNvSpPr>
            <a:spLocks noGrp="1" noChangeArrowheads="1"/>
          </p:cNvSpPr>
          <p:nvPr>
            <p:ph type="body" idx="1"/>
          </p:nvPr>
        </p:nvSpPr>
        <p:spPr>
          <a:xfrm>
            <a:off x="684213" y="1125538"/>
            <a:ext cx="8270875" cy="503237"/>
          </a:xfrm>
        </p:spPr>
        <p:txBody>
          <a:bodyPr/>
          <a:lstStyle/>
          <a:p>
            <a:pPr eaLnBrk="1" hangingPunct="1">
              <a:lnSpc>
                <a:spcPct val="90000"/>
              </a:lnSpc>
            </a:pPr>
            <a:r>
              <a:rPr lang="en-AU" altLang="en-US" sz="2800"/>
              <a:t>Which airplane has the best performance?</a:t>
            </a:r>
          </a:p>
        </p:txBody>
      </p:sp>
      <p:graphicFrame>
        <p:nvGraphicFramePr>
          <p:cNvPr id="2050" name="Object 3"/>
          <p:cNvGraphicFramePr>
            <a:graphicFrameLocks noChangeAspect="1"/>
          </p:cNvGraphicFramePr>
          <p:nvPr/>
        </p:nvGraphicFramePr>
        <p:xfrm>
          <a:off x="900113" y="1839913"/>
          <a:ext cx="3167062" cy="2098675"/>
        </p:xfrm>
        <a:graphic>
          <a:graphicData uri="http://schemas.openxmlformats.org/presentationml/2006/ole">
            <mc:AlternateContent xmlns:mc="http://schemas.openxmlformats.org/markup-compatibility/2006">
              <mc:Choice xmlns:v="urn:schemas-microsoft-com:vml" Requires="v">
                <p:oleObj spid="_x0000_s19627" name="Chart" r:id="rId4" imgW="3246172" imgH="2148871" progId="MSGraph.Chart.8">
                  <p:embed followColorScheme="full"/>
                </p:oleObj>
              </mc:Choice>
              <mc:Fallback>
                <p:oleObj name="Chart" r:id="rId4" imgW="3246172" imgH="2148871" progId="MSGraph.Chart.8">
                  <p:embed followColorScheme="full"/>
                  <p:pic>
                    <p:nvPicPr>
                      <p:cNvPr id="0" name=""/>
                      <p:cNvPicPr>
                        <a:picLocks noChangeAspect="1" noChangeArrowheads="1"/>
                      </p:cNvPicPr>
                      <p:nvPr/>
                    </p:nvPicPr>
                    <p:blipFill>
                      <a:blip r:embed="rId5"/>
                      <a:srcRect/>
                      <a:stretch>
                        <a:fillRect/>
                      </a:stretch>
                    </p:blipFill>
                    <p:spPr bwMode="auto">
                      <a:xfrm>
                        <a:off x="900113" y="1839913"/>
                        <a:ext cx="3167062" cy="20986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 name="Object 4"/>
          <p:cNvGraphicFramePr>
            <a:graphicFrameLocks noChangeAspect="1"/>
          </p:cNvGraphicFramePr>
          <p:nvPr/>
        </p:nvGraphicFramePr>
        <p:xfrm>
          <a:off x="4356100" y="1836738"/>
          <a:ext cx="3352800" cy="2098675"/>
        </p:xfrm>
        <a:graphic>
          <a:graphicData uri="http://schemas.openxmlformats.org/presentationml/2006/ole">
            <mc:AlternateContent xmlns:mc="http://schemas.openxmlformats.org/markup-compatibility/2006">
              <mc:Choice xmlns:v="urn:schemas-microsoft-com:vml" Requires="v">
                <p:oleObj spid="_x0000_s19628" name="Chart" r:id="rId6" imgW="3436617" imgH="2148871" progId="MSGraph.Chart.8">
                  <p:embed followColorScheme="full"/>
                </p:oleObj>
              </mc:Choice>
              <mc:Fallback>
                <p:oleObj name="Chart" r:id="rId6" imgW="3436617" imgH="2148871" progId="MSGraph.Chart.8">
                  <p:embed followColorScheme="full"/>
                  <p:pic>
                    <p:nvPicPr>
                      <p:cNvPr id="0" name=""/>
                      <p:cNvPicPr>
                        <a:picLocks noChangeAspect="1" noChangeArrowheads="1"/>
                      </p:cNvPicPr>
                      <p:nvPr/>
                    </p:nvPicPr>
                    <p:blipFill>
                      <a:blip r:embed="rId7"/>
                      <a:srcRect/>
                      <a:stretch>
                        <a:fillRect/>
                      </a:stretch>
                    </p:blipFill>
                    <p:spPr bwMode="auto">
                      <a:xfrm>
                        <a:off x="4356100" y="1836738"/>
                        <a:ext cx="3352800" cy="20986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2" name="Object 5"/>
          <p:cNvGraphicFramePr>
            <a:graphicFrameLocks noChangeAspect="1"/>
          </p:cNvGraphicFramePr>
          <p:nvPr/>
        </p:nvGraphicFramePr>
        <p:xfrm>
          <a:off x="900113" y="4065588"/>
          <a:ext cx="3167062" cy="2098675"/>
        </p:xfrm>
        <a:graphic>
          <a:graphicData uri="http://schemas.openxmlformats.org/presentationml/2006/ole">
            <mc:AlternateContent xmlns:mc="http://schemas.openxmlformats.org/markup-compatibility/2006">
              <mc:Choice xmlns:v="urn:schemas-microsoft-com:vml" Requires="v">
                <p:oleObj spid="_x0000_s19629" name="Chart" r:id="rId8" imgW="3246172" imgH="2148871" progId="MSGraph.Chart.8">
                  <p:embed followColorScheme="full"/>
                </p:oleObj>
              </mc:Choice>
              <mc:Fallback>
                <p:oleObj name="Chart" r:id="rId8" imgW="3246172" imgH="2148871" progId="MSGraph.Chart.8">
                  <p:embed followColorScheme="full"/>
                  <p:pic>
                    <p:nvPicPr>
                      <p:cNvPr id="0" name=""/>
                      <p:cNvPicPr>
                        <a:picLocks noChangeAspect="1" noChangeArrowheads="1"/>
                      </p:cNvPicPr>
                      <p:nvPr/>
                    </p:nvPicPr>
                    <p:blipFill>
                      <a:blip r:embed="rId9"/>
                      <a:srcRect/>
                      <a:stretch>
                        <a:fillRect/>
                      </a:stretch>
                    </p:blipFill>
                    <p:spPr bwMode="auto">
                      <a:xfrm>
                        <a:off x="900113" y="4065588"/>
                        <a:ext cx="3167062" cy="20986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3" name="Object 6"/>
          <p:cNvGraphicFramePr>
            <a:graphicFrameLocks noChangeAspect="1"/>
          </p:cNvGraphicFramePr>
          <p:nvPr/>
        </p:nvGraphicFramePr>
        <p:xfrm>
          <a:off x="4356100" y="4056063"/>
          <a:ext cx="3379788" cy="2109787"/>
        </p:xfrm>
        <a:graphic>
          <a:graphicData uri="http://schemas.openxmlformats.org/presentationml/2006/ole">
            <mc:AlternateContent xmlns:mc="http://schemas.openxmlformats.org/markup-compatibility/2006">
              <mc:Choice xmlns:v="urn:schemas-microsoft-com:vml" Requires="v">
                <p:oleObj spid="_x0000_s19630" name="Chart" r:id="rId10" imgW="3444113" imgH="2148871" progId="MSGraph.Chart.8">
                  <p:embed followColorScheme="full"/>
                </p:oleObj>
              </mc:Choice>
              <mc:Fallback>
                <p:oleObj name="Chart" r:id="rId10" imgW="3444113" imgH="2148871" progId="MSGraph.Chart.8">
                  <p:embed followColorScheme="full"/>
                  <p:pic>
                    <p:nvPicPr>
                      <p:cNvPr id="0" name=""/>
                      <p:cNvPicPr>
                        <a:picLocks noChangeAspect="1" noChangeArrowheads="1"/>
                      </p:cNvPicPr>
                      <p:nvPr/>
                    </p:nvPicPr>
                    <p:blipFill>
                      <a:blip r:embed="rId11"/>
                      <a:srcRect/>
                      <a:stretch>
                        <a:fillRect/>
                      </a:stretch>
                    </p:blipFill>
                    <p:spPr bwMode="auto">
                      <a:xfrm>
                        <a:off x="4356100" y="4056063"/>
                        <a:ext cx="3379788" cy="21097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7" name="Text Box 7"/>
          <p:cNvSpPr txBox="1">
            <a:spLocks noChangeArrowheads="1"/>
          </p:cNvSpPr>
          <p:nvPr/>
        </p:nvSpPr>
        <p:spPr bwMode="auto">
          <a:xfrm rot="5400000">
            <a:off x="8207873" y="822603"/>
            <a:ext cx="1505540" cy="36933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solidFill>
                  <a:schemeClr val="folHlink"/>
                </a:solidFill>
              </a:rPr>
              <a:t>Performance</a:t>
            </a:r>
          </a:p>
        </p:txBody>
      </p:sp>
      <p:sp>
        <p:nvSpPr>
          <p:cNvPr id="2" name="TextBox 1"/>
          <p:cNvSpPr txBox="1"/>
          <p:nvPr/>
        </p:nvSpPr>
        <p:spPr>
          <a:xfrm>
            <a:off x="1124359" y="6362701"/>
            <a:ext cx="6692858" cy="400110"/>
          </a:xfrm>
          <a:prstGeom prst="rect">
            <a:avLst/>
          </a:prstGeom>
          <a:solidFill>
            <a:srgbClr val="FFC000"/>
          </a:solidFill>
        </p:spPr>
        <p:txBody>
          <a:bodyPr wrap="none" rtlCol="0">
            <a:spAutoFit/>
          </a:bodyPr>
          <a:lstStyle/>
          <a:p>
            <a:r>
              <a:rPr lang="en-US" sz="2000" b="1" dirty="0"/>
              <a:t>What are the measures of processors, or computers?</a:t>
            </a:r>
          </a:p>
        </p:txBody>
      </p:sp>
    </p:spTree>
    <p:extLst>
      <p:ext uri="{BB962C8B-B14F-4D97-AF65-F5344CB8AC3E}">
        <p14:creationId xmlns:p14="http://schemas.microsoft.com/office/powerpoint/2010/main" val="2906423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pPr eaLnBrk="1" hangingPunct="1"/>
            <a:r>
              <a:rPr lang="en-US" altLang="en-US" sz="4000" dirty="0"/>
              <a:t>Response Time and Throughput</a:t>
            </a:r>
            <a:endParaRPr lang="en-AU" altLang="en-US" sz="4000" dirty="0"/>
          </a:p>
        </p:txBody>
      </p:sp>
      <p:sp>
        <p:nvSpPr>
          <p:cNvPr id="43012" name="Rectangle 3"/>
          <p:cNvSpPr>
            <a:spLocks noGrp="1" noChangeArrowheads="1"/>
          </p:cNvSpPr>
          <p:nvPr>
            <p:ph idx="1"/>
          </p:nvPr>
        </p:nvSpPr>
        <p:spPr/>
        <p:txBody>
          <a:bodyPr/>
          <a:lstStyle/>
          <a:p>
            <a:pPr eaLnBrk="1" hangingPunct="1"/>
            <a:r>
              <a:rPr lang="en-US" altLang="en-US" dirty="0"/>
              <a:t>Response time</a:t>
            </a:r>
          </a:p>
          <a:p>
            <a:pPr lvl="1" eaLnBrk="1" hangingPunct="1"/>
            <a:r>
              <a:rPr lang="en-US" altLang="en-US" dirty="0"/>
              <a:t>How long it takes to do a task</a:t>
            </a:r>
          </a:p>
          <a:p>
            <a:pPr eaLnBrk="1" hangingPunct="1"/>
            <a:r>
              <a:rPr lang="en-US" altLang="en-US" dirty="0"/>
              <a:t>Throughput</a:t>
            </a:r>
          </a:p>
          <a:p>
            <a:pPr lvl="1" eaLnBrk="1" hangingPunct="1"/>
            <a:r>
              <a:rPr lang="en-US" altLang="en-US" dirty="0"/>
              <a:t>Total work done per unit time</a:t>
            </a:r>
          </a:p>
          <a:p>
            <a:pPr lvl="2" eaLnBrk="1" hangingPunct="1"/>
            <a:r>
              <a:rPr lang="en-US" altLang="en-US" sz="1800" dirty="0"/>
              <a:t>e.g., tasks/transactions/… per hour</a:t>
            </a:r>
          </a:p>
          <a:p>
            <a:pPr eaLnBrk="1" hangingPunct="1"/>
            <a:r>
              <a:rPr lang="en-US" altLang="en-US" dirty="0"/>
              <a:t>How are response time and throughput affected by</a:t>
            </a:r>
          </a:p>
          <a:p>
            <a:pPr lvl="1" eaLnBrk="1" hangingPunct="1"/>
            <a:r>
              <a:rPr lang="en-US" altLang="en-US" dirty="0"/>
              <a:t>Replacing the processor with a faster version?</a:t>
            </a:r>
          </a:p>
          <a:p>
            <a:pPr lvl="1" eaLnBrk="1" hangingPunct="1"/>
            <a:r>
              <a:rPr lang="en-US" altLang="en-US" dirty="0"/>
              <a:t>Adding more processors?</a:t>
            </a:r>
          </a:p>
          <a:p>
            <a:pPr eaLnBrk="1" hangingPunct="1"/>
            <a:r>
              <a:rPr lang="en-US" altLang="en-US" dirty="0"/>
              <a:t>We’ll focus on response time for now…</a:t>
            </a:r>
            <a:endParaRPr lang="en-AU" altLang="en-US" dirty="0"/>
          </a:p>
        </p:txBody>
      </p:sp>
    </p:spTree>
    <p:extLst>
      <p:ext uri="{BB962C8B-B14F-4D97-AF65-F5344CB8AC3E}">
        <p14:creationId xmlns:p14="http://schemas.microsoft.com/office/powerpoint/2010/main" val="9999784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p:txBody>
          <a:bodyPr/>
          <a:lstStyle/>
          <a:p>
            <a:pPr eaLnBrk="1" hangingPunct="1"/>
            <a:r>
              <a:rPr lang="en-US" altLang="en-US"/>
              <a:t>Relative Performance</a:t>
            </a:r>
            <a:endParaRPr lang="en-AU" altLang="en-US"/>
          </a:p>
        </p:txBody>
      </p:sp>
      <p:sp>
        <p:nvSpPr>
          <p:cNvPr id="3077" name="Rectangle 3"/>
          <p:cNvSpPr>
            <a:spLocks noGrp="1" noChangeArrowheads="1"/>
          </p:cNvSpPr>
          <p:nvPr>
            <p:ph type="body" idx="1"/>
          </p:nvPr>
        </p:nvSpPr>
        <p:spPr>
          <a:xfrm>
            <a:off x="684213" y="1125538"/>
            <a:ext cx="8270875" cy="1223962"/>
          </a:xfrm>
        </p:spPr>
        <p:txBody>
          <a:bodyPr/>
          <a:lstStyle/>
          <a:p>
            <a:pPr eaLnBrk="1" hangingPunct="1"/>
            <a:r>
              <a:rPr lang="en-US" altLang="en-US" dirty="0"/>
              <a:t>Define Performance = 1/Execution Time</a:t>
            </a:r>
          </a:p>
          <a:p>
            <a:pPr eaLnBrk="1" hangingPunct="1"/>
            <a:r>
              <a:rPr lang="en-US" altLang="en-US" dirty="0"/>
              <a:t>“X is </a:t>
            </a:r>
            <a:r>
              <a:rPr lang="en-US" altLang="en-US" i="1" dirty="0">
                <a:latin typeface="Times New Roman" panose="02020603050405020304" pitchFamily="18" charset="0"/>
              </a:rPr>
              <a:t>n</a:t>
            </a:r>
            <a:r>
              <a:rPr lang="en-US" altLang="en-US" dirty="0"/>
              <a:t> time faster than Y”</a:t>
            </a:r>
          </a:p>
        </p:txBody>
      </p:sp>
      <p:graphicFrame>
        <p:nvGraphicFramePr>
          <p:cNvPr id="3074" name="Object 4"/>
          <p:cNvGraphicFramePr>
            <a:graphicFrameLocks noChangeAspect="1"/>
          </p:cNvGraphicFramePr>
          <p:nvPr>
            <p:extLst>
              <p:ext uri="{D42A27DB-BD31-4B8C-83A1-F6EECF244321}">
                <p14:modId xmlns:p14="http://schemas.microsoft.com/office/powerpoint/2010/main" val="2276125505"/>
              </p:ext>
            </p:extLst>
          </p:nvPr>
        </p:nvGraphicFramePr>
        <p:xfrm>
          <a:off x="1547813" y="2420938"/>
          <a:ext cx="5765800" cy="1008062"/>
        </p:xfrm>
        <a:graphic>
          <a:graphicData uri="http://schemas.openxmlformats.org/presentationml/2006/ole">
            <mc:AlternateContent xmlns:mc="http://schemas.openxmlformats.org/markup-compatibility/2006">
              <mc:Choice xmlns:v="urn:schemas-microsoft-com:vml" Requires="v">
                <p:oleObj spid="_x0000_s20525" name="Equation" r:id="rId4" imgW="2616200" imgH="457200" progId="Equation.3">
                  <p:embed/>
                </p:oleObj>
              </mc:Choice>
              <mc:Fallback>
                <p:oleObj name="Equation" r:id="rId4" imgW="2616200" imgH="457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813" y="2420938"/>
                        <a:ext cx="5765800" cy="1008062"/>
                      </a:xfrm>
                      <a:prstGeom prst="rect">
                        <a:avLst/>
                      </a:prstGeom>
                      <a:solidFill>
                        <a:schemeClr val="bg2"/>
                      </a:solidFill>
                      <a:ln>
                        <a:noFill/>
                      </a:ln>
                      <a:effectLst/>
                      <a:extLst/>
                    </p:spPr>
                  </p:pic>
                </p:oleObj>
              </mc:Fallback>
            </mc:AlternateContent>
          </a:graphicData>
        </a:graphic>
      </p:graphicFrame>
      <p:sp>
        <p:nvSpPr>
          <p:cNvPr id="3078" name="Rectangle 5"/>
          <p:cNvSpPr>
            <a:spLocks noChangeArrowheads="1"/>
          </p:cNvSpPr>
          <p:nvPr/>
        </p:nvSpPr>
        <p:spPr bwMode="auto">
          <a:xfrm>
            <a:off x="684213" y="3573463"/>
            <a:ext cx="8270875" cy="221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Clr>
                <a:schemeClr val="folHlink"/>
              </a:buClr>
              <a:buSzPct val="60000"/>
              <a:buFont typeface="Wingdings" panose="05000000000000000000" pitchFamily="2" charset="2"/>
              <a:buChar char="n"/>
            </a:pPr>
            <a:r>
              <a:rPr lang="en-US" altLang="en-US" sz="2800" dirty="0"/>
              <a:t>Example: time taken to run a program</a:t>
            </a:r>
          </a:p>
          <a:p>
            <a:pPr lvl="1" eaLnBrk="1" hangingPunct="1">
              <a:spcBef>
                <a:spcPct val="20000"/>
              </a:spcBef>
              <a:buClr>
                <a:schemeClr val="hlink"/>
              </a:buClr>
              <a:buSzPct val="55000"/>
              <a:buFont typeface="Wingdings" panose="05000000000000000000" pitchFamily="2" charset="2"/>
              <a:buChar char="n"/>
            </a:pPr>
            <a:r>
              <a:rPr lang="en-US" altLang="en-US" sz="2400" dirty="0"/>
              <a:t>10s on A, 15s on B</a:t>
            </a:r>
          </a:p>
          <a:p>
            <a:pPr lvl="1" eaLnBrk="1" hangingPunct="1">
              <a:spcBef>
                <a:spcPct val="20000"/>
              </a:spcBef>
              <a:buClr>
                <a:schemeClr val="hlink"/>
              </a:buClr>
              <a:buSzPct val="55000"/>
              <a:buFont typeface="Wingdings" panose="05000000000000000000" pitchFamily="2" charset="2"/>
              <a:buChar char="n"/>
            </a:pPr>
            <a:r>
              <a:rPr lang="en-US" altLang="en-US" sz="2400" dirty="0"/>
              <a:t>Execution </a:t>
            </a:r>
            <a:r>
              <a:rPr lang="en-US" altLang="en-US" sz="2400" dirty="0" err="1"/>
              <a:t>Time</a:t>
            </a:r>
            <a:r>
              <a:rPr lang="en-US" altLang="en-US" sz="2400" baseline="-25000" dirty="0" err="1"/>
              <a:t>B</a:t>
            </a:r>
            <a:r>
              <a:rPr lang="en-US" altLang="en-US" sz="2400" dirty="0"/>
              <a:t> / Execution </a:t>
            </a:r>
            <a:r>
              <a:rPr lang="en-US" altLang="en-US" sz="2400" dirty="0" err="1"/>
              <a:t>Time</a:t>
            </a:r>
            <a:r>
              <a:rPr lang="en-US" altLang="en-US" sz="2400" baseline="-25000" dirty="0" err="1"/>
              <a:t>A</a:t>
            </a:r>
            <a:br>
              <a:rPr lang="en-US" altLang="en-US" sz="2400" dirty="0"/>
            </a:br>
            <a:r>
              <a:rPr lang="en-US" altLang="en-US" sz="2400" dirty="0"/>
              <a:t>= 15s / 10s = 1.5</a:t>
            </a:r>
          </a:p>
          <a:p>
            <a:pPr lvl="1" eaLnBrk="1" hangingPunct="1">
              <a:spcBef>
                <a:spcPct val="20000"/>
              </a:spcBef>
              <a:buClr>
                <a:schemeClr val="hlink"/>
              </a:buClr>
              <a:buSzPct val="55000"/>
              <a:buFont typeface="Wingdings" panose="05000000000000000000" pitchFamily="2" charset="2"/>
              <a:buChar char="n"/>
            </a:pPr>
            <a:r>
              <a:rPr lang="en-US" altLang="en-US" sz="2400" dirty="0"/>
              <a:t>So A is 1.5 times faster than B</a:t>
            </a:r>
            <a:endParaRPr lang="en-AU" altLang="en-US" sz="2400" dirty="0"/>
          </a:p>
        </p:txBody>
      </p:sp>
      <p:sp>
        <p:nvSpPr>
          <p:cNvPr id="6" name="TextBox 5"/>
          <p:cNvSpPr txBox="1"/>
          <p:nvPr/>
        </p:nvSpPr>
        <p:spPr>
          <a:xfrm>
            <a:off x="1219200" y="5935663"/>
            <a:ext cx="5939639" cy="707886"/>
          </a:xfrm>
          <a:prstGeom prst="rect">
            <a:avLst/>
          </a:prstGeom>
          <a:solidFill>
            <a:srgbClr val="FFC000"/>
          </a:solidFill>
        </p:spPr>
        <p:txBody>
          <a:bodyPr wrap="none" rtlCol="0">
            <a:spAutoFit/>
          </a:bodyPr>
          <a:lstStyle/>
          <a:p>
            <a:r>
              <a:rPr lang="en-US" sz="2000" b="1" dirty="0"/>
              <a:t>What time are they: CPU, or + memory, or + IO?</a:t>
            </a:r>
          </a:p>
          <a:p>
            <a:r>
              <a:rPr lang="en-US" sz="2000" b="1" dirty="0"/>
              <a:t>Or what are the relative times?</a:t>
            </a:r>
          </a:p>
        </p:txBody>
      </p:sp>
    </p:spTree>
    <p:extLst>
      <p:ext uri="{BB962C8B-B14F-4D97-AF65-F5344CB8AC3E}">
        <p14:creationId xmlns:p14="http://schemas.microsoft.com/office/powerpoint/2010/main" val="662564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pPr eaLnBrk="1" hangingPunct="1"/>
            <a:r>
              <a:rPr lang="en-US" altLang="en-US"/>
              <a:t>Measuring Execution Time</a:t>
            </a:r>
            <a:endParaRPr lang="en-AU" altLang="en-US"/>
          </a:p>
        </p:txBody>
      </p:sp>
      <p:sp>
        <p:nvSpPr>
          <p:cNvPr id="44036" name="Rectangle 3"/>
          <p:cNvSpPr>
            <a:spLocks noGrp="1" noChangeArrowheads="1"/>
          </p:cNvSpPr>
          <p:nvPr>
            <p:ph idx="1"/>
          </p:nvPr>
        </p:nvSpPr>
        <p:spPr/>
        <p:txBody>
          <a:bodyPr/>
          <a:lstStyle/>
          <a:p>
            <a:pPr eaLnBrk="1" hangingPunct="1">
              <a:lnSpc>
                <a:spcPct val="100000"/>
              </a:lnSpc>
            </a:pPr>
            <a:r>
              <a:rPr lang="en-US" altLang="en-US" sz="2800" dirty="0"/>
              <a:t>Elapsed time</a:t>
            </a:r>
          </a:p>
          <a:p>
            <a:pPr lvl="1" eaLnBrk="1" hangingPunct="1">
              <a:lnSpc>
                <a:spcPct val="100000"/>
              </a:lnSpc>
            </a:pPr>
            <a:r>
              <a:rPr lang="en-US" altLang="en-US" sz="2400" dirty="0"/>
              <a:t>Total response time, including all aspects</a:t>
            </a:r>
          </a:p>
          <a:p>
            <a:pPr lvl="2" eaLnBrk="1" hangingPunct="1">
              <a:lnSpc>
                <a:spcPct val="100000"/>
              </a:lnSpc>
            </a:pPr>
            <a:r>
              <a:rPr lang="en-US" altLang="en-US" sz="2400" dirty="0"/>
              <a:t>Processing, I/O, OS overhead, idle time</a:t>
            </a:r>
          </a:p>
          <a:p>
            <a:pPr lvl="1" eaLnBrk="1" hangingPunct="1">
              <a:lnSpc>
                <a:spcPct val="100000"/>
              </a:lnSpc>
            </a:pPr>
            <a:r>
              <a:rPr lang="en-US" altLang="en-US" sz="2400" dirty="0"/>
              <a:t>Determines system performance</a:t>
            </a:r>
          </a:p>
          <a:p>
            <a:pPr eaLnBrk="1" hangingPunct="1">
              <a:lnSpc>
                <a:spcPct val="100000"/>
              </a:lnSpc>
            </a:pPr>
            <a:r>
              <a:rPr lang="en-US" altLang="en-US" sz="2800" dirty="0"/>
              <a:t>CPU time</a:t>
            </a:r>
          </a:p>
          <a:p>
            <a:pPr lvl="1" eaLnBrk="1" hangingPunct="1">
              <a:lnSpc>
                <a:spcPct val="100000"/>
              </a:lnSpc>
            </a:pPr>
            <a:r>
              <a:rPr lang="en-US" altLang="en-US" sz="2400" dirty="0"/>
              <a:t>Time spent processing a given job</a:t>
            </a:r>
          </a:p>
          <a:p>
            <a:pPr lvl="2" eaLnBrk="1" hangingPunct="1">
              <a:lnSpc>
                <a:spcPct val="100000"/>
              </a:lnSpc>
            </a:pPr>
            <a:r>
              <a:rPr lang="en-US" altLang="en-US" sz="2400" dirty="0"/>
              <a:t>Discounts I/O time, other jobs’ shares</a:t>
            </a:r>
          </a:p>
          <a:p>
            <a:pPr lvl="1" eaLnBrk="1" hangingPunct="1">
              <a:lnSpc>
                <a:spcPct val="100000"/>
              </a:lnSpc>
            </a:pPr>
            <a:r>
              <a:rPr lang="en-US" altLang="en-US" sz="2400" dirty="0"/>
              <a:t>Comprises user CPU time and system CPU time</a:t>
            </a:r>
          </a:p>
          <a:p>
            <a:pPr lvl="1" eaLnBrk="1" hangingPunct="1">
              <a:lnSpc>
                <a:spcPct val="100000"/>
              </a:lnSpc>
            </a:pPr>
            <a:r>
              <a:rPr lang="en-US" altLang="en-US" sz="2400" dirty="0"/>
              <a:t>Different programs are affected differently by CPU and system performance</a:t>
            </a:r>
          </a:p>
        </p:txBody>
      </p:sp>
    </p:spTree>
    <p:extLst>
      <p:ext uri="{BB962C8B-B14F-4D97-AF65-F5344CB8AC3E}">
        <p14:creationId xmlns:p14="http://schemas.microsoft.com/office/powerpoint/2010/main" val="18148763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CPU time</a:t>
            </a:r>
          </a:p>
          <a:p>
            <a:endParaRPr lang="en-US" dirty="0"/>
          </a:p>
          <a:p>
            <a:endParaRPr lang="en-US" dirty="0"/>
          </a:p>
          <a:p>
            <a:r>
              <a:rPr lang="en-US" dirty="0"/>
              <a:t>Reading for next lecture</a:t>
            </a:r>
          </a:p>
          <a:p>
            <a:pPr lvl="1"/>
            <a:r>
              <a:rPr lang="en-US" dirty="0"/>
              <a:t>5</a:t>
            </a:r>
            <a:r>
              <a:rPr lang="en-US" baseline="30000" dirty="0"/>
              <a:t>th</a:t>
            </a:r>
            <a:r>
              <a:rPr lang="en-US" dirty="0"/>
              <a:t> </a:t>
            </a:r>
            <a:r>
              <a:rPr lang="en-US" dirty="0" err="1"/>
              <a:t>ed</a:t>
            </a:r>
            <a:r>
              <a:rPr lang="en-US" dirty="0"/>
              <a:t>: Chp1.6-8</a:t>
            </a:r>
          </a:p>
          <a:p>
            <a:pPr lvl="1"/>
            <a:endParaRPr lang="en-US" dirty="0"/>
          </a:p>
        </p:txBody>
      </p:sp>
    </p:spTree>
    <p:extLst>
      <p:ext uri="{BB962C8B-B14F-4D97-AF65-F5344CB8AC3E}">
        <p14:creationId xmlns:p14="http://schemas.microsoft.com/office/powerpoint/2010/main" val="1079470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Administrivia</a:t>
            </a:r>
            <a:endParaRPr lang="en-US" dirty="0"/>
          </a:p>
        </p:txBody>
      </p:sp>
      <p:sp>
        <p:nvSpPr>
          <p:cNvPr id="3" name="Content Placeholder 2"/>
          <p:cNvSpPr>
            <a:spLocks noGrp="1"/>
          </p:cNvSpPr>
          <p:nvPr>
            <p:ph idx="1"/>
          </p:nvPr>
        </p:nvSpPr>
        <p:spPr/>
        <p:txBody>
          <a:bodyPr/>
          <a:lstStyle/>
          <a:p>
            <a:r>
              <a:rPr lang="en-US" dirty="0"/>
              <a:t>Homework 1</a:t>
            </a:r>
          </a:p>
          <a:p>
            <a:pPr lvl="1"/>
            <a:r>
              <a:rPr lang="en-US" dirty="0"/>
              <a:t>To be assigned. Description available on Canvas January 16</a:t>
            </a:r>
            <a:r>
              <a:rPr lang="en-US" baseline="30000" dirty="0"/>
              <a:t>th</a:t>
            </a:r>
            <a:endParaRPr lang="en-US" dirty="0"/>
          </a:p>
          <a:p>
            <a:pPr lvl="1"/>
            <a:r>
              <a:rPr lang="en-US"/>
              <a:t>Due Wednesday, </a:t>
            </a:r>
            <a:r>
              <a:rPr lang="en-US" dirty="0"/>
              <a:t>January 30 before class on Canvas</a:t>
            </a:r>
          </a:p>
          <a:p>
            <a:r>
              <a:rPr lang="en-US" dirty="0"/>
              <a:t>Reading sections</a:t>
            </a:r>
          </a:p>
          <a:p>
            <a:pPr lvl="1"/>
            <a:r>
              <a:rPr lang="en-US" dirty="0"/>
              <a:t>Chp1.4-6</a:t>
            </a:r>
          </a:p>
          <a:p>
            <a:pPr lvl="1"/>
            <a:r>
              <a:rPr lang="en-US" dirty="0" err="1"/>
              <a:t>Zybooks</a:t>
            </a:r>
            <a:r>
              <a:rPr lang="en-US" dirty="0"/>
              <a:t> participation activities for 1.1-1.3 due Jan. 18, participation activities for 1.4-1.5 assigned today, due Jan. 23</a:t>
            </a:r>
          </a:p>
          <a:p>
            <a:r>
              <a:rPr lang="en-US" dirty="0"/>
              <a:t>About late assignments</a:t>
            </a:r>
          </a:p>
          <a:p>
            <a:pPr lvl="1"/>
            <a:r>
              <a:rPr lang="en-US" dirty="0"/>
              <a:t>Only applicable to projects</a:t>
            </a:r>
          </a:p>
          <a:p>
            <a:pPr lvl="1"/>
            <a:r>
              <a:rPr lang="en-US" dirty="0"/>
              <a:t>No late homework assignments accepted due to homework answers being made available after the deadline</a:t>
            </a:r>
          </a:p>
        </p:txBody>
      </p:sp>
    </p:spTree>
    <p:extLst>
      <p:ext uri="{BB962C8B-B14F-4D97-AF65-F5344CB8AC3E}">
        <p14:creationId xmlns:p14="http://schemas.microsoft.com/office/powerpoint/2010/main" val="3832314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t>Technology</a:t>
            </a:r>
          </a:p>
          <a:p>
            <a:pPr lvl="1"/>
            <a:r>
              <a:rPr lang="en-US" dirty="0"/>
              <a:t>Moore’s law</a:t>
            </a:r>
          </a:p>
          <a:p>
            <a:r>
              <a:rPr lang="en-US" dirty="0"/>
              <a:t>CPU performance</a:t>
            </a:r>
          </a:p>
          <a:p>
            <a:pPr lvl="1"/>
            <a:r>
              <a:rPr lang="en-US" dirty="0"/>
              <a:t>Elapsed time vs. CPU exec. time</a:t>
            </a:r>
          </a:p>
          <a:p>
            <a:pPr lvl="1"/>
            <a:r>
              <a:rPr lang="en-US" dirty="0"/>
              <a:t>CPU exec. time equation </a:t>
            </a:r>
          </a:p>
          <a:p>
            <a:pPr lvl="1"/>
            <a:r>
              <a:rPr lang="en-US" dirty="0"/>
              <a:t>CPI</a:t>
            </a:r>
          </a:p>
          <a:p>
            <a:pPr lvl="1"/>
            <a:r>
              <a:rPr lang="en-US" dirty="0"/>
              <a:t>Impacting factors</a:t>
            </a:r>
          </a:p>
          <a:p>
            <a:pPr lvl="1"/>
            <a:r>
              <a:rPr lang="en-US" dirty="0"/>
              <a:t>Performance evaluation tools</a:t>
            </a:r>
          </a:p>
        </p:txBody>
      </p:sp>
    </p:spTree>
    <p:extLst>
      <p:ext uri="{BB962C8B-B14F-4D97-AF65-F5344CB8AC3E}">
        <p14:creationId xmlns:p14="http://schemas.microsoft.com/office/powerpoint/2010/main" val="3754589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en-US" altLang="en-US"/>
              <a:t>Technology Trends</a:t>
            </a:r>
          </a:p>
        </p:txBody>
      </p:sp>
      <p:sp>
        <p:nvSpPr>
          <p:cNvPr id="38916" name="Rectangle 3"/>
          <p:cNvSpPr>
            <a:spLocks noGrp="1" noChangeArrowheads="1"/>
          </p:cNvSpPr>
          <p:nvPr>
            <p:ph idx="1"/>
          </p:nvPr>
        </p:nvSpPr>
        <p:spPr/>
        <p:txBody>
          <a:bodyPr/>
          <a:lstStyle/>
          <a:p>
            <a:pPr eaLnBrk="1" hangingPunct="1"/>
            <a:r>
              <a:rPr lang="en-AU" altLang="en-US" sz="2400" dirty="0"/>
              <a:t>Electronics technology continues to evolve</a:t>
            </a:r>
          </a:p>
          <a:p>
            <a:pPr lvl="1" eaLnBrk="1" hangingPunct="1"/>
            <a:r>
              <a:rPr lang="en-AU" altLang="en-US" sz="2000" dirty="0"/>
              <a:t>Increased capacity and performance</a:t>
            </a:r>
          </a:p>
          <a:p>
            <a:pPr lvl="1" eaLnBrk="1" hangingPunct="1"/>
            <a:r>
              <a:rPr lang="en-AU" altLang="en-US" sz="2000" dirty="0"/>
              <a:t>Reduced cost</a:t>
            </a:r>
          </a:p>
        </p:txBody>
      </p:sp>
      <p:graphicFrame>
        <p:nvGraphicFramePr>
          <p:cNvPr id="258136" name="Group 88"/>
          <p:cNvGraphicFramePr>
            <a:graphicFrameLocks noGrp="1"/>
          </p:cNvGraphicFramePr>
          <p:nvPr/>
        </p:nvGraphicFramePr>
        <p:xfrm>
          <a:off x="535781" y="4312879"/>
          <a:ext cx="7920038" cy="2194284"/>
        </p:xfrm>
        <a:graphic>
          <a:graphicData uri="http://schemas.openxmlformats.org/drawingml/2006/table">
            <a:tbl>
              <a:tblPr/>
              <a:tblGrid>
                <a:gridCol w="865188">
                  <a:extLst>
                    <a:ext uri="{9D8B030D-6E8A-4147-A177-3AD203B41FA5}">
                      <a16:colId xmlns:a16="http://schemas.microsoft.com/office/drawing/2014/main" val="20000"/>
                    </a:ext>
                  </a:extLst>
                </a:gridCol>
                <a:gridCol w="3527425">
                  <a:extLst>
                    <a:ext uri="{9D8B030D-6E8A-4147-A177-3AD203B41FA5}">
                      <a16:colId xmlns:a16="http://schemas.microsoft.com/office/drawing/2014/main" val="20001"/>
                    </a:ext>
                  </a:extLst>
                </a:gridCol>
                <a:gridCol w="2736850">
                  <a:extLst>
                    <a:ext uri="{9D8B030D-6E8A-4147-A177-3AD203B41FA5}">
                      <a16:colId xmlns:a16="http://schemas.microsoft.com/office/drawing/2014/main" val="20002"/>
                    </a:ext>
                  </a:extLst>
                </a:gridCol>
                <a:gridCol w="790575">
                  <a:extLst>
                    <a:ext uri="{9D8B030D-6E8A-4147-A177-3AD203B41FA5}">
                      <a16:colId xmlns:a16="http://schemas.microsoft.com/office/drawing/2014/main" val="20003"/>
                    </a:ext>
                  </a:extLst>
                </a:gridCol>
              </a:tblGrid>
              <a:tr h="36565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dirty="0">
                          <a:ln>
                            <a:noFill/>
                          </a:ln>
                          <a:solidFill>
                            <a:schemeClr val="tx1"/>
                          </a:solidFill>
                          <a:effectLst/>
                          <a:latin typeface="Arial" charset="0"/>
                        </a:rPr>
                        <a:t>Year</a:t>
                      </a: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dirty="0">
                          <a:ln>
                            <a:noFill/>
                          </a:ln>
                          <a:solidFill>
                            <a:schemeClr val="tx1"/>
                          </a:solidFill>
                          <a:effectLst/>
                          <a:latin typeface="Arial" charset="0"/>
                        </a:rPr>
                        <a:t>Technology</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dirty="0">
                          <a:ln>
                            <a:noFill/>
                          </a:ln>
                          <a:solidFill>
                            <a:schemeClr val="tx1"/>
                          </a:solidFill>
                          <a:effectLst/>
                          <a:latin typeface="Arial" charset="0"/>
                        </a:rPr>
                        <a:t>Relative performance/cost</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6565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a:ln>
                            <a:noFill/>
                          </a:ln>
                          <a:solidFill>
                            <a:schemeClr val="tx1"/>
                          </a:solidFill>
                          <a:effectLst/>
                          <a:latin typeface="Arial" charset="0"/>
                        </a:rPr>
                        <a:t>1951</a:t>
                      </a: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a:ln>
                            <a:noFill/>
                          </a:ln>
                          <a:solidFill>
                            <a:schemeClr val="tx1"/>
                          </a:solidFill>
                          <a:effectLst/>
                          <a:latin typeface="Arial" charset="0"/>
                        </a:rPr>
                        <a:t>Vacuum tube</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a:ln>
                            <a:noFill/>
                          </a:ln>
                          <a:solidFill>
                            <a:schemeClr val="tx1"/>
                          </a:solidFill>
                          <a:effectLst/>
                          <a:latin typeface="Arial" charset="0"/>
                        </a:rPr>
                        <a:t>1</a:t>
                      </a:r>
                    </a:p>
                  </a:txBody>
                  <a:tcPr marT="45697" marB="45697" horzOverflow="overflow">
                    <a:lnL w="12700" cap="flat" cmpd="sng" algn="ctr">
                      <a:solidFill>
                        <a:schemeClr val="tx1"/>
                      </a:solidFill>
                      <a:prstDash val="solid"/>
                      <a:round/>
                      <a:headEnd type="none" w="med" len="med"/>
                      <a:tailEnd type="none" w="med" len="med"/>
                    </a:lnL>
                    <a:lnR cap="flat">
                      <a:noFill/>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AU" sz="1800" b="0" i="0" u="none" strike="noStrike" cap="none" normalizeH="0" baseline="0">
                        <a:ln>
                          <a:noFill/>
                        </a:ln>
                        <a:solidFill>
                          <a:schemeClr val="tx1"/>
                        </a:solidFill>
                        <a:effectLst/>
                        <a:latin typeface="Arial" charset="0"/>
                      </a:endParaRPr>
                    </a:p>
                  </a:txBody>
                  <a:tcPr marT="45697" marB="45697" horzOverflow="overflow">
                    <a:lnL cap="flat">
                      <a:noFill/>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65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a:ln>
                            <a:noFill/>
                          </a:ln>
                          <a:solidFill>
                            <a:schemeClr val="tx1"/>
                          </a:solidFill>
                          <a:effectLst/>
                          <a:latin typeface="Arial" charset="0"/>
                        </a:rPr>
                        <a:t>1965</a:t>
                      </a: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a:ln>
                            <a:noFill/>
                          </a:ln>
                          <a:solidFill>
                            <a:schemeClr val="tx1"/>
                          </a:solidFill>
                          <a:effectLst/>
                          <a:latin typeface="Arial" charset="0"/>
                        </a:rPr>
                        <a:t>Transistor</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a:ln>
                            <a:noFill/>
                          </a:ln>
                          <a:solidFill>
                            <a:schemeClr val="tx1"/>
                          </a:solidFill>
                          <a:effectLst/>
                          <a:latin typeface="Arial" charset="0"/>
                        </a:rPr>
                        <a:t>35</a:t>
                      </a:r>
                    </a:p>
                  </a:txBody>
                  <a:tcPr marT="45697" marB="45697"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AU" sz="1800" b="0" i="0" u="none" strike="noStrike" cap="none" normalizeH="0" baseline="0">
                        <a:ln>
                          <a:noFill/>
                        </a:ln>
                        <a:solidFill>
                          <a:schemeClr val="tx1"/>
                        </a:solidFill>
                        <a:effectLst/>
                        <a:latin typeface="Arial" charset="0"/>
                      </a:endParaRPr>
                    </a:p>
                  </a:txBody>
                  <a:tcPr marT="45697" marB="45697" horzOverflow="overflow">
                    <a:lnL cap="flat">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65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a:ln>
                            <a:noFill/>
                          </a:ln>
                          <a:solidFill>
                            <a:schemeClr val="tx1"/>
                          </a:solidFill>
                          <a:effectLst/>
                          <a:latin typeface="Arial" charset="0"/>
                        </a:rPr>
                        <a:t>1975</a:t>
                      </a: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a:ln>
                            <a:noFill/>
                          </a:ln>
                          <a:solidFill>
                            <a:schemeClr val="tx1"/>
                          </a:solidFill>
                          <a:effectLst/>
                          <a:latin typeface="Arial" charset="0"/>
                        </a:rPr>
                        <a:t>Integrated circuit (IC)</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a:ln>
                            <a:noFill/>
                          </a:ln>
                          <a:solidFill>
                            <a:schemeClr val="tx1"/>
                          </a:solidFill>
                          <a:effectLst/>
                          <a:latin typeface="Arial" charset="0"/>
                        </a:rPr>
                        <a:t>900</a:t>
                      </a:r>
                    </a:p>
                  </a:txBody>
                  <a:tcPr marT="45697" marB="45697"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AU" sz="1800" b="0" i="0" u="none" strike="noStrike" cap="none" normalizeH="0" baseline="0">
                        <a:ln>
                          <a:noFill/>
                        </a:ln>
                        <a:solidFill>
                          <a:schemeClr val="tx1"/>
                        </a:solidFill>
                        <a:effectLst/>
                        <a:latin typeface="Arial" charset="0"/>
                      </a:endParaRPr>
                    </a:p>
                  </a:txBody>
                  <a:tcPr marT="45697" marB="45697" horzOverflow="overflow">
                    <a:lnL cap="flat">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65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a:ln>
                            <a:noFill/>
                          </a:ln>
                          <a:solidFill>
                            <a:schemeClr val="tx1"/>
                          </a:solidFill>
                          <a:effectLst/>
                          <a:latin typeface="Arial" charset="0"/>
                        </a:rPr>
                        <a:t>1995</a:t>
                      </a: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a:ln>
                            <a:noFill/>
                          </a:ln>
                          <a:solidFill>
                            <a:schemeClr val="tx1"/>
                          </a:solidFill>
                          <a:effectLst/>
                          <a:latin typeface="Arial" charset="0"/>
                        </a:rPr>
                        <a:t>Very large scale IC (VLSI)</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a:ln>
                            <a:noFill/>
                          </a:ln>
                          <a:solidFill>
                            <a:schemeClr val="tx1"/>
                          </a:solidFill>
                          <a:effectLst/>
                          <a:latin typeface="Arial" charset="0"/>
                        </a:rPr>
                        <a:t>2,400,000</a:t>
                      </a:r>
                    </a:p>
                  </a:txBody>
                  <a:tcPr marT="45697" marB="45697"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AU" sz="1800" b="0" i="0" u="none" strike="noStrike" cap="none" normalizeH="0" baseline="0">
                        <a:ln>
                          <a:noFill/>
                        </a:ln>
                        <a:solidFill>
                          <a:schemeClr val="tx1"/>
                        </a:solidFill>
                        <a:effectLst/>
                        <a:latin typeface="Arial" charset="0"/>
                      </a:endParaRPr>
                    </a:p>
                  </a:txBody>
                  <a:tcPr marT="45697" marB="45697" horzOverflow="overflow">
                    <a:lnL cap="flat">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65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dirty="0">
                          <a:ln>
                            <a:noFill/>
                          </a:ln>
                          <a:solidFill>
                            <a:schemeClr val="tx1"/>
                          </a:solidFill>
                          <a:effectLst/>
                          <a:latin typeface="Arial" charset="0"/>
                        </a:rPr>
                        <a:t>2013</a:t>
                      </a: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a:ln>
                            <a:noFill/>
                          </a:ln>
                          <a:solidFill>
                            <a:schemeClr val="tx1"/>
                          </a:solidFill>
                          <a:effectLst/>
                          <a:latin typeface="Arial" charset="0"/>
                        </a:rPr>
                        <a:t>Ultra large scale IC</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dirty="0">
                          <a:ln>
                            <a:noFill/>
                          </a:ln>
                          <a:solidFill>
                            <a:schemeClr val="tx1"/>
                          </a:solidFill>
                          <a:effectLst/>
                          <a:latin typeface="Arial" charset="0"/>
                        </a:rPr>
                        <a:t>250,000,000,000</a:t>
                      </a:r>
                    </a:p>
                  </a:txBody>
                  <a:tcPr marT="45697" marB="45697"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AU" sz="1800" b="0" i="0" u="none" strike="noStrike" cap="none" normalizeH="0" baseline="0" dirty="0">
                        <a:ln>
                          <a:noFill/>
                        </a:ln>
                        <a:solidFill>
                          <a:schemeClr val="tx1"/>
                        </a:solidFill>
                        <a:effectLst/>
                        <a:latin typeface="Arial" charset="0"/>
                      </a:endParaRPr>
                    </a:p>
                  </a:txBody>
                  <a:tcPr marT="45697" marB="45697" horzOverflow="overflow">
                    <a:lnL cap="flat">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8952" name="Text Box 89"/>
          <p:cNvSpPr txBox="1">
            <a:spLocks noChangeArrowheads="1"/>
          </p:cNvSpPr>
          <p:nvPr/>
        </p:nvSpPr>
        <p:spPr bwMode="auto">
          <a:xfrm>
            <a:off x="6096000" y="3792939"/>
            <a:ext cx="1417638" cy="314325"/>
          </a:xfrm>
          <a:prstGeom prst="rect">
            <a:avLst/>
          </a:prstGeom>
          <a:solidFill>
            <a:schemeClr val="accent1"/>
          </a:solidFill>
          <a:ln w="9525">
            <a:solidFill>
              <a:schemeClr val="tx1"/>
            </a:solidFill>
            <a:miter lim="800000"/>
            <a:headEnd/>
            <a:tailEnd/>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AU" altLang="en-US" sz="1400" dirty="0"/>
              <a:t>DRAM capacity</a:t>
            </a:r>
          </a:p>
        </p:txBody>
      </p:sp>
      <p:pic>
        <p:nvPicPr>
          <p:cNvPr id="38953" name="Picture 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0675" y="1972469"/>
            <a:ext cx="4708525" cy="188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3428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title"/>
          </p:nvPr>
        </p:nvSpPr>
        <p:spPr>
          <a:xfrm>
            <a:off x="152400" y="381000"/>
            <a:ext cx="7962900" cy="368300"/>
          </a:xfrm>
          <a:noFill/>
        </p:spPr>
        <p:txBody>
          <a:bodyPr lIns="90487" tIns="44450" rIns="90487" bIns="44450"/>
          <a:lstStyle/>
          <a:p>
            <a:pPr eaLnBrk="1" hangingPunct="1"/>
            <a:r>
              <a:rPr lang="en-US" altLang="en-US"/>
              <a:t>Technology Trends: Microprocessor Capacity</a:t>
            </a:r>
          </a:p>
        </p:txBody>
      </p:sp>
      <p:sp>
        <p:nvSpPr>
          <p:cNvPr id="26627" name="Rectangle 6"/>
          <p:cNvSpPr>
            <a:spLocks noChangeArrowheads="1"/>
          </p:cNvSpPr>
          <p:nvPr/>
        </p:nvSpPr>
        <p:spPr bwMode="auto">
          <a:xfrm>
            <a:off x="6139974" y="2972809"/>
            <a:ext cx="3004026" cy="1628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800" b="1" dirty="0">
                <a:latin typeface="Times" panose="02020603050405020304" pitchFamily="18" charset="0"/>
              </a:rPr>
              <a:t> “</a:t>
            </a:r>
            <a:r>
              <a:rPr lang="en-US" altLang="en-US" sz="2800" b="1" u="sng" dirty="0">
                <a:latin typeface="Times" panose="02020603050405020304" pitchFamily="18" charset="0"/>
              </a:rPr>
              <a:t>Moore’s Law</a:t>
            </a:r>
            <a:r>
              <a:rPr lang="en-US" altLang="en-US" sz="2800" b="1" dirty="0">
                <a:latin typeface="Times" panose="02020603050405020304" pitchFamily="18" charset="0"/>
              </a:rPr>
              <a:t>”</a:t>
            </a:r>
            <a:r>
              <a:rPr lang="en-US" altLang="en-US" dirty="0">
                <a:latin typeface="Times" panose="02020603050405020304" pitchFamily="18" charset="0"/>
              </a:rPr>
              <a:t> </a:t>
            </a:r>
          </a:p>
          <a:p>
            <a:pPr eaLnBrk="1" hangingPunct="1">
              <a:spcBef>
                <a:spcPct val="0"/>
              </a:spcBef>
              <a:buFontTx/>
              <a:buNone/>
            </a:pPr>
            <a:endParaRPr lang="en-US" altLang="en-US" b="1" dirty="0">
              <a:latin typeface="Times" panose="02020603050405020304" pitchFamily="18" charset="0"/>
            </a:endParaRPr>
          </a:p>
          <a:p>
            <a:pPr eaLnBrk="1" hangingPunct="1">
              <a:spcBef>
                <a:spcPct val="0"/>
              </a:spcBef>
              <a:buFontTx/>
              <a:buNone/>
            </a:pPr>
            <a:r>
              <a:rPr lang="en-US" altLang="en-US" b="1" dirty="0"/>
              <a:t>2X transistors/Chip</a:t>
            </a:r>
          </a:p>
          <a:p>
            <a:pPr eaLnBrk="1" hangingPunct="1">
              <a:spcBef>
                <a:spcPct val="0"/>
              </a:spcBef>
              <a:buFontTx/>
              <a:buNone/>
            </a:pPr>
            <a:r>
              <a:rPr lang="en-US" altLang="en-US" b="1" dirty="0"/>
              <a:t>Every 1.5 years</a:t>
            </a:r>
          </a:p>
        </p:txBody>
      </p:sp>
      <p:pic>
        <p:nvPicPr>
          <p:cNvPr id="26628" name="Picture 2" descr="F:\temp\683px-Transistor_Count_and_Moore%27s_Law_-_2008_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19200"/>
            <a:ext cx="6168756"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Text Box 1063"/>
          <p:cNvSpPr txBox="1">
            <a:spLocks noChangeArrowheads="1"/>
          </p:cNvSpPr>
          <p:nvPr/>
        </p:nvSpPr>
        <p:spPr bwMode="auto">
          <a:xfrm>
            <a:off x="6858000" y="2362200"/>
            <a:ext cx="18764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b="1" dirty="0">
                <a:solidFill>
                  <a:schemeClr val="hlink"/>
                </a:solidFill>
                <a:latin typeface="Calibri" panose="020F0502020204030204" pitchFamily="34" charset="0"/>
              </a:rPr>
              <a:t>Who is Moore?</a:t>
            </a:r>
            <a:endParaRPr lang="en-US" altLang="en-US" sz="2000" dirty="0">
              <a:latin typeface="Calibri" panose="020F0502020204030204" pitchFamily="34" charset="0"/>
            </a:endParaRPr>
          </a:p>
        </p:txBody>
      </p:sp>
      <p:sp>
        <p:nvSpPr>
          <p:cNvPr id="2" name="TextBox 1"/>
          <p:cNvSpPr txBox="1"/>
          <p:nvPr/>
        </p:nvSpPr>
        <p:spPr>
          <a:xfrm>
            <a:off x="5556849" y="5442395"/>
            <a:ext cx="3700052" cy="1015663"/>
          </a:xfrm>
          <a:prstGeom prst="rect">
            <a:avLst/>
          </a:prstGeom>
          <a:noFill/>
        </p:spPr>
        <p:txBody>
          <a:bodyPr wrap="none" rtlCol="0">
            <a:spAutoFit/>
          </a:bodyPr>
          <a:lstStyle/>
          <a:p>
            <a:r>
              <a:rPr lang="en-US" sz="2000" b="1" dirty="0"/>
              <a:t>Trend of transistor’s size?</a:t>
            </a:r>
          </a:p>
          <a:p>
            <a:endParaRPr lang="en-US" sz="2000" b="1" dirty="0"/>
          </a:p>
          <a:p>
            <a:r>
              <a:rPr lang="en-US" sz="2000" b="1" dirty="0"/>
              <a:t>What is the measure of size?</a:t>
            </a:r>
          </a:p>
        </p:txBody>
      </p:sp>
      <p:sp>
        <p:nvSpPr>
          <p:cNvPr id="3" name="Rectangle 2"/>
          <p:cNvSpPr/>
          <p:nvPr/>
        </p:nvSpPr>
        <p:spPr>
          <a:xfrm>
            <a:off x="6081359" y="4801093"/>
            <a:ext cx="2319866" cy="400110"/>
          </a:xfrm>
          <a:prstGeom prst="rect">
            <a:avLst/>
          </a:prstGeom>
        </p:spPr>
        <p:txBody>
          <a:bodyPr wrap="none">
            <a:spAutoFit/>
          </a:bodyPr>
          <a:lstStyle/>
          <a:p>
            <a:pPr eaLnBrk="1" hangingPunct="1"/>
            <a:r>
              <a:rPr lang="en-US" altLang="en-US" sz="2000" b="1" dirty="0"/>
              <a:t>Growth function?</a:t>
            </a:r>
          </a:p>
        </p:txBody>
      </p:sp>
    </p:spTree>
    <p:extLst>
      <p:ext uri="{BB962C8B-B14F-4D97-AF65-F5344CB8AC3E}">
        <p14:creationId xmlns:p14="http://schemas.microsoft.com/office/powerpoint/2010/main" val="6651178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Footer Placeholder 7"/>
          <p:cNvSpPr txBox="1">
            <a:spLocks noGrp="1"/>
          </p:cNvSpPr>
          <p:nvPr/>
        </p:nvSpPr>
        <p:spPr bwMode="auto">
          <a:xfrm>
            <a:off x="169985" y="4852467"/>
            <a:ext cx="9144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000"/>
              <a:t>Copyright © 2014 Elsevier Inc. All rights reserved.</a:t>
            </a:r>
          </a:p>
        </p:txBody>
      </p:sp>
      <p:sp>
        <p:nvSpPr>
          <p:cNvPr id="30724" name="TextBox 3"/>
          <p:cNvSpPr txBox="1">
            <a:spLocks noChangeArrowheads="1"/>
          </p:cNvSpPr>
          <p:nvPr/>
        </p:nvSpPr>
        <p:spPr bwMode="auto">
          <a:xfrm>
            <a:off x="609600" y="4122898"/>
            <a:ext cx="77724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dirty="0">
                <a:solidFill>
                  <a:srgbClr val="000000"/>
                </a:solidFill>
                <a:ea typeface="Times New Roman" panose="02020603050405020304" pitchFamily="18" charset="0"/>
                <a:cs typeface="ITCFranklinGothicStd-Hvy" charset="0"/>
              </a:rPr>
              <a:t>FIGURE 1.1</a:t>
            </a:r>
            <a:r>
              <a:rPr lang="en-US" altLang="en-US" sz="1200" dirty="0">
                <a:solidFill>
                  <a:srgbClr val="000000"/>
                </a:solidFill>
                <a:ea typeface="Times New Roman" panose="02020603050405020304" pitchFamily="18" charset="0"/>
                <a:cs typeface="MinionPro-Regular" charset="0"/>
              </a:rPr>
              <a:t> </a:t>
            </a:r>
            <a:r>
              <a:rPr lang="en-US" altLang="en-US" sz="1200" dirty="0">
                <a:solidFill>
                  <a:srgbClr val="000000"/>
                </a:solidFill>
                <a:ea typeface="Times New Roman" panose="02020603050405020304" pitchFamily="18" charset="0"/>
                <a:cs typeface="ITCFranklinGothicStd-Hvy" charset="0"/>
              </a:rPr>
              <a:t>The 2</a:t>
            </a:r>
            <a:r>
              <a:rPr lang="en-US" altLang="en-US" sz="1200" baseline="30000" dirty="0">
                <a:solidFill>
                  <a:srgbClr val="000000"/>
                </a:solidFill>
                <a:ea typeface="Times New Roman" panose="02020603050405020304" pitchFamily="18" charset="0"/>
                <a:cs typeface="ITCFranklinGothicStd-Hvy" charset="0"/>
              </a:rPr>
              <a:t>X</a:t>
            </a:r>
            <a:r>
              <a:rPr lang="en-US" altLang="en-US" sz="1200" dirty="0">
                <a:solidFill>
                  <a:srgbClr val="000000"/>
                </a:solidFill>
                <a:ea typeface="Times New Roman" panose="02020603050405020304" pitchFamily="18" charset="0"/>
                <a:cs typeface="ITCFranklinGothicStd-Hvy" charset="0"/>
              </a:rPr>
              <a:t> vs. 10</a:t>
            </a:r>
            <a:r>
              <a:rPr lang="en-US" altLang="en-US" sz="1200" baseline="30000" dirty="0">
                <a:solidFill>
                  <a:srgbClr val="000000"/>
                </a:solidFill>
                <a:ea typeface="Times New Roman" panose="02020603050405020304" pitchFamily="18" charset="0"/>
                <a:cs typeface="ITCFranklinGothicStd-Hvy" charset="0"/>
              </a:rPr>
              <a:t>Y</a:t>
            </a:r>
            <a:r>
              <a:rPr lang="en-US" altLang="en-US" sz="1200" dirty="0">
                <a:solidFill>
                  <a:srgbClr val="000000"/>
                </a:solidFill>
                <a:ea typeface="Times New Roman" panose="02020603050405020304" pitchFamily="18" charset="0"/>
                <a:cs typeface="ITCFranklinGothicStd-Hvy" charset="0"/>
              </a:rPr>
              <a:t> bytes ambiguity was resolved by adding a binary notation for all the common size terms.</a:t>
            </a:r>
            <a:r>
              <a:rPr lang="en-US" altLang="en-US" sz="1200" dirty="0">
                <a:solidFill>
                  <a:srgbClr val="000000"/>
                </a:solidFill>
                <a:cs typeface="Times New Roman" panose="02020603050405020304" pitchFamily="18" charset="0"/>
              </a:rPr>
              <a:t> In the last column we note how much larger the binary term is than its corresponding decimal term, which is compounded as we head down the chart. These prefixes work for bits as well as bytes, so </a:t>
            </a:r>
            <a:r>
              <a:rPr lang="en-US" altLang="en-US" sz="1200" i="1" dirty="0">
                <a:solidFill>
                  <a:srgbClr val="000000"/>
                </a:solidFill>
                <a:cs typeface="Times New Roman" panose="02020603050405020304" pitchFamily="18" charset="0"/>
              </a:rPr>
              <a:t>gigabit</a:t>
            </a:r>
            <a:r>
              <a:rPr lang="en-US" altLang="en-US" sz="1200" dirty="0">
                <a:solidFill>
                  <a:srgbClr val="000000"/>
                </a:solidFill>
                <a:cs typeface="Times New Roman" panose="02020603050405020304" pitchFamily="18" charset="0"/>
              </a:rPr>
              <a:t> (Gb) is 10</a:t>
            </a:r>
            <a:r>
              <a:rPr lang="en-US" altLang="en-US" sz="1200" baseline="30000" dirty="0">
                <a:solidFill>
                  <a:srgbClr val="000000"/>
                </a:solidFill>
                <a:cs typeface="Times New Roman" panose="02020603050405020304" pitchFamily="18" charset="0"/>
              </a:rPr>
              <a:t>9</a:t>
            </a:r>
            <a:r>
              <a:rPr lang="en-US" altLang="en-US" sz="1200" dirty="0">
                <a:solidFill>
                  <a:srgbClr val="000000"/>
                </a:solidFill>
                <a:cs typeface="Times New Roman" panose="02020603050405020304" pitchFamily="18" charset="0"/>
              </a:rPr>
              <a:t> bits while </a:t>
            </a:r>
            <a:r>
              <a:rPr lang="en-US" altLang="en-US" sz="1200" i="1" dirty="0" err="1">
                <a:solidFill>
                  <a:srgbClr val="000000"/>
                </a:solidFill>
                <a:cs typeface="Times New Roman" panose="02020603050405020304" pitchFamily="18" charset="0"/>
              </a:rPr>
              <a:t>gibibits</a:t>
            </a:r>
            <a:r>
              <a:rPr lang="en-US" altLang="en-US" sz="1200" dirty="0">
                <a:solidFill>
                  <a:srgbClr val="000000"/>
                </a:solidFill>
                <a:cs typeface="Times New Roman" panose="02020603050405020304" pitchFamily="18" charset="0"/>
              </a:rPr>
              <a:t> (</a:t>
            </a:r>
            <a:r>
              <a:rPr lang="en-US" altLang="en-US" sz="1200" dirty="0" err="1">
                <a:solidFill>
                  <a:srgbClr val="000000"/>
                </a:solidFill>
                <a:cs typeface="Times New Roman" panose="02020603050405020304" pitchFamily="18" charset="0"/>
              </a:rPr>
              <a:t>Gib</a:t>
            </a:r>
            <a:r>
              <a:rPr lang="en-US" altLang="en-US" sz="1200" dirty="0">
                <a:solidFill>
                  <a:srgbClr val="000000"/>
                </a:solidFill>
                <a:cs typeface="Times New Roman" panose="02020603050405020304" pitchFamily="18" charset="0"/>
              </a:rPr>
              <a:t>) is 2</a:t>
            </a:r>
            <a:r>
              <a:rPr lang="en-US" altLang="en-US" sz="1200" baseline="30000" dirty="0">
                <a:solidFill>
                  <a:srgbClr val="000000"/>
                </a:solidFill>
                <a:cs typeface="Times New Roman" panose="02020603050405020304" pitchFamily="18" charset="0"/>
              </a:rPr>
              <a:t>30</a:t>
            </a:r>
            <a:r>
              <a:rPr lang="en-US" altLang="en-US" sz="1200" dirty="0">
                <a:solidFill>
                  <a:srgbClr val="000000"/>
                </a:solidFill>
                <a:cs typeface="Times New Roman" panose="02020603050405020304" pitchFamily="18" charset="0"/>
              </a:rPr>
              <a:t> bits.</a:t>
            </a:r>
            <a:r>
              <a:rPr lang="en-US" altLang="en-US" sz="1200" dirty="0">
                <a:solidFill>
                  <a:srgbClr val="000000"/>
                </a:solidFill>
              </a:rPr>
              <a:t> </a:t>
            </a:r>
          </a:p>
        </p:txBody>
      </p:sp>
      <p:sp>
        <p:nvSpPr>
          <p:cNvPr id="2" name="Title 1"/>
          <p:cNvSpPr>
            <a:spLocks noGrp="1"/>
          </p:cNvSpPr>
          <p:nvPr>
            <p:ph type="title"/>
          </p:nvPr>
        </p:nvSpPr>
        <p:spPr/>
        <p:txBody>
          <a:bodyPr/>
          <a:lstStyle/>
          <a:p>
            <a:r>
              <a:rPr lang="en-US" dirty="0"/>
              <a:t>Common Terminology</a:t>
            </a:r>
          </a:p>
        </p:txBody>
      </p:sp>
      <p:pic>
        <p:nvPicPr>
          <p:cNvPr id="30725" name="Picture 7" descr="f01-01-9780124077263"/>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685800" y="1544206"/>
            <a:ext cx="7448550" cy="2438400"/>
          </a:xfrm>
        </p:spPr>
      </p:pic>
      <p:sp>
        <p:nvSpPr>
          <p:cNvPr id="3" name="TextBox 2"/>
          <p:cNvSpPr txBox="1"/>
          <p:nvPr/>
        </p:nvSpPr>
        <p:spPr>
          <a:xfrm>
            <a:off x="685800" y="1056005"/>
            <a:ext cx="3887603" cy="400110"/>
          </a:xfrm>
          <a:prstGeom prst="rect">
            <a:avLst/>
          </a:prstGeom>
          <a:noFill/>
        </p:spPr>
        <p:txBody>
          <a:bodyPr wrap="none" rtlCol="0">
            <a:spAutoFit/>
          </a:bodyPr>
          <a:lstStyle/>
          <a:p>
            <a:r>
              <a:rPr lang="en-US" sz="2000" b="1" dirty="0"/>
              <a:t>Capacity of memory and disks</a:t>
            </a:r>
          </a:p>
        </p:txBody>
      </p:sp>
      <p:sp>
        <p:nvSpPr>
          <p:cNvPr id="7" name="TextBox 6"/>
          <p:cNvSpPr txBox="1"/>
          <p:nvPr/>
        </p:nvSpPr>
        <p:spPr>
          <a:xfrm>
            <a:off x="645885" y="5470382"/>
            <a:ext cx="2587568" cy="1015663"/>
          </a:xfrm>
          <a:prstGeom prst="rect">
            <a:avLst/>
          </a:prstGeom>
          <a:noFill/>
        </p:spPr>
        <p:txBody>
          <a:bodyPr wrap="none" rtlCol="0">
            <a:spAutoFit/>
          </a:bodyPr>
          <a:lstStyle/>
          <a:p>
            <a:r>
              <a:rPr lang="en-US" sz="2000" b="1" dirty="0"/>
              <a:t>Speed:</a:t>
            </a:r>
          </a:p>
          <a:p>
            <a:r>
              <a:rPr lang="en-US" sz="2000" b="1" dirty="0"/>
              <a:t>    KHz, MHz, GHz</a:t>
            </a:r>
          </a:p>
          <a:p>
            <a:r>
              <a:rPr lang="en-US" sz="2000" b="1" dirty="0"/>
              <a:t>    KIPS, MIPS, GIPS</a:t>
            </a:r>
          </a:p>
        </p:txBody>
      </p:sp>
    </p:spTree>
    <p:extLst>
      <p:ext uri="{BB962C8B-B14F-4D97-AF65-F5344CB8AC3E}">
        <p14:creationId xmlns:p14="http://schemas.microsoft.com/office/powerpoint/2010/main" val="3603825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7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p:bldP spid="30724"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noFill/>
        </p:spPr>
        <p:txBody>
          <a:bodyPr/>
          <a:lstStyle/>
          <a:p>
            <a:pPr eaLnBrk="1" hangingPunct="1"/>
            <a:r>
              <a:rPr lang="en-US" altLang="en-US" dirty="0"/>
              <a:t>Anatomy: 5 components of Computers</a:t>
            </a:r>
          </a:p>
        </p:txBody>
      </p:sp>
      <p:sp>
        <p:nvSpPr>
          <p:cNvPr id="2" name="Content Placeholder 1"/>
          <p:cNvSpPr>
            <a:spLocks noGrp="1"/>
          </p:cNvSpPr>
          <p:nvPr>
            <p:ph idx="1"/>
          </p:nvPr>
        </p:nvSpPr>
        <p:spPr>
          <a:xfrm>
            <a:off x="76200" y="5526087"/>
            <a:ext cx="8991600" cy="874713"/>
          </a:xfrm>
        </p:spPr>
        <p:txBody>
          <a:bodyPr/>
          <a:lstStyle/>
          <a:p>
            <a:r>
              <a:rPr lang="en-US" dirty="0"/>
              <a:t>Von Neumann architectures</a:t>
            </a:r>
          </a:p>
        </p:txBody>
      </p:sp>
      <p:sp>
        <p:nvSpPr>
          <p:cNvPr id="24579" name="Rectangle 3"/>
          <p:cNvSpPr>
            <a:spLocks noChangeArrowheads="1"/>
          </p:cNvSpPr>
          <p:nvPr/>
        </p:nvSpPr>
        <p:spPr bwMode="auto">
          <a:xfrm>
            <a:off x="1219200" y="1544637"/>
            <a:ext cx="5143500" cy="28575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latin typeface="Calibri" panose="020F0502020204030204" pitchFamily="34" charset="0"/>
            </a:endParaRPr>
          </a:p>
        </p:txBody>
      </p:sp>
      <p:sp>
        <p:nvSpPr>
          <p:cNvPr id="24580" name="Rectangle 13"/>
          <p:cNvSpPr>
            <a:spLocks noChangeArrowheads="1"/>
          </p:cNvSpPr>
          <p:nvPr/>
        </p:nvSpPr>
        <p:spPr bwMode="auto">
          <a:xfrm>
            <a:off x="1600200" y="1951037"/>
            <a:ext cx="1460500" cy="21971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latin typeface="Calibri" panose="020F0502020204030204" pitchFamily="34" charset="0"/>
            </a:endParaRPr>
          </a:p>
        </p:txBody>
      </p:sp>
      <p:sp>
        <p:nvSpPr>
          <p:cNvPr id="24581" name="Rectangle 14"/>
          <p:cNvSpPr>
            <a:spLocks noChangeArrowheads="1"/>
          </p:cNvSpPr>
          <p:nvPr/>
        </p:nvSpPr>
        <p:spPr bwMode="auto">
          <a:xfrm>
            <a:off x="1638300" y="2084387"/>
            <a:ext cx="13081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85000"/>
              </a:lnSpc>
              <a:spcBef>
                <a:spcPct val="0"/>
              </a:spcBef>
              <a:buFontTx/>
              <a:buNone/>
            </a:pPr>
            <a:r>
              <a:rPr lang="en-US" altLang="en-US" sz="1800" b="1">
                <a:latin typeface="Calibri" panose="020F0502020204030204" pitchFamily="34" charset="0"/>
              </a:rPr>
              <a:t> Processor</a:t>
            </a:r>
          </a:p>
          <a:p>
            <a:pPr algn="ctr" eaLnBrk="1" hangingPunct="1">
              <a:lnSpc>
                <a:spcPct val="85000"/>
              </a:lnSpc>
              <a:spcBef>
                <a:spcPct val="0"/>
              </a:spcBef>
              <a:buFontTx/>
              <a:buNone/>
            </a:pPr>
            <a:r>
              <a:rPr lang="en-US" altLang="en-US" sz="1800" b="1">
                <a:latin typeface="Calibri" panose="020F0502020204030204" pitchFamily="34" charset="0"/>
              </a:rPr>
              <a:t> </a:t>
            </a:r>
            <a:r>
              <a:rPr lang="en-US" altLang="en-US" sz="1800">
                <a:latin typeface="Calibri" panose="020F0502020204030204" pitchFamily="34" charset="0"/>
              </a:rPr>
              <a:t>(active)</a:t>
            </a:r>
            <a:endParaRPr lang="en-US" altLang="en-US" sz="1800" b="1">
              <a:latin typeface="Calibri" panose="020F0502020204030204" pitchFamily="34" charset="0"/>
            </a:endParaRPr>
          </a:p>
        </p:txBody>
      </p:sp>
      <p:sp>
        <p:nvSpPr>
          <p:cNvPr id="24582" name="Rectangle 15"/>
          <p:cNvSpPr>
            <a:spLocks noChangeArrowheads="1"/>
          </p:cNvSpPr>
          <p:nvPr/>
        </p:nvSpPr>
        <p:spPr bwMode="auto">
          <a:xfrm>
            <a:off x="3251200" y="1951037"/>
            <a:ext cx="1333500" cy="22225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latin typeface="Calibri" panose="020F0502020204030204" pitchFamily="34" charset="0"/>
            </a:endParaRPr>
          </a:p>
        </p:txBody>
      </p:sp>
      <p:sp>
        <p:nvSpPr>
          <p:cNvPr id="24583" name="Rectangle 16"/>
          <p:cNvSpPr>
            <a:spLocks noChangeArrowheads="1"/>
          </p:cNvSpPr>
          <p:nvPr/>
        </p:nvSpPr>
        <p:spPr bwMode="auto">
          <a:xfrm>
            <a:off x="4749800" y="1951037"/>
            <a:ext cx="1333500" cy="22225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latin typeface="Calibri" panose="020F0502020204030204" pitchFamily="34" charset="0"/>
            </a:endParaRPr>
          </a:p>
        </p:txBody>
      </p:sp>
      <p:sp>
        <p:nvSpPr>
          <p:cNvPr id="24584" name="Rectangle 17"/>
          <p:cNvSpPr>
            <a:spLocks noChangeArrowheads="1"/>
          </p:cNvSpPr>
          <p:nvPr/>
        </p:nvSpPr>
        <p:spPr bwMode="auto">
          <a:xfrm>
            <a:off x="1860550" y="1639887"/>
            <a:ext cx="12065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0"/>
              </a:spcBef>
              <a:buFontTx/>
              <a:buNone/>
            </a:pPr>
            <a:r>
              <a:rPr lang="en-US" altLang="en-US" sz="1800" b="1">
                <a:latin typeface="Calibri" panose="020F0502020204030204" pitchFamily="34" charset="0"/>
              </a:rPr>
              <a:t>Computer</a:t>
            </a:r>
          </a:p>
        </p:txBody>
      </p:sp>
      <p:sp>
        <p:nvSpPr>
          <p:cNvPr id="24585" name="AutoShape 18"/>
          <p:cNvSpPr>
            <a:spLocks noChangeArrowheads="1"/>
          </p:cNvSpPr>
          <p:nvPr/>
        </p:nvSpPr>
        <p:spPr bwMode="auto">
          <a:xfrm>
            <a:off x="1803400" y="2636837"/>
            <a:ext cx="1079500" cy="596900"/>
          </a:xfrm>
          <a:prstGeom prst="roundRect">
            <a:avLst>
              <a:gd name="adj" fmla="val 12495"/>
            </a:avLst>
          </a:prstGeom>
          <a:solidFill>
            <a:schemeClr val="bg1"/>
          </a:solidFill>
          <a:ln w="12700">
            <a:solidFill>
              <a:schemeClr val="tx1"/>
            </a:solidFill>
            <a:round/>
            <a:headEnd/>
            <a:tailEnd/>
          </a:ln>
          <a:effectLst>
            <a:outerShdw dist="107763" dir="2700000" algn="ctr" rotWithShape="0">
              <a:schemeClr val="bg2"/>
            </a:outerShdw>
          </a:effectLst>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latin typeface="Calibri" panose="020F0502020204030204" pitchFamily="34" charset="0"/>
            </a:endParaRPr>
          </a:p>
        </p:txBody>
      </p:sp>
      <p:sp>
        <p:nvSpPr>
          <p:cNvPr id="24586" name="AutoShape 19"/>
          <p:cNvSpPr>
            <a:spLocks noChangeArrowheads="1"/>
          </p:cNvSpPr>
          <p:nvPr/>
        </p:nvSpPr>
        <p:spPr bwMode="auto">
          <a:xfrm>
            <a:off x="1803400" y="3398837"/>
            <a:ext cx="1079500" cy="596900"/>
          </a:xfrm>
          <a:prstGeom prst="roundRect">
            <a:avLst>
              <a:gd name="adj" fmla="val 12495"/>
            </a:avLst>
          </a:prstGeom>
          <a:solidFill>
            <a:schemeClr val="bg1"/>
          </a:solidFill>
          <a:ln w="12700">
            <a:solidFill>
              <a:schemeClr val="tx1"/>
            </a:solidFill>
            <a:round/>
            <a:headEnd/>
            <a:tailEnd/>
          </a:ln>
          <a:effectLst>
            <a:outerShdw dist="107763" dir="2700000" algn="ctr" rotWithShape="0">
              <a:schemeClr val="bg2"/>
            </a:outerShdw>
          </a:effectLst>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latin typeface="Calibri" panose="020F0502020204030204" pitchFamily="34" charset="0"/>
            </a:endParaRPr>
          </a:p>
        </p:txBody>
      </p:sp>
      <p:sp>
        <p:nvSpPr>
          <p:cNvPr id="24587" name="Rectangle 20"/>
          <p:cNvSpPr>
            <a:spLocks noChangeArrowheads="1"/>
          </p:cNvSpPr>
          <p:nvPr/>
        </p:nvSpPr>
        <p:spPr bwMode="auto">
          <a:xfrm>
            <a:off x="1866900" y="2713037"/>
            <a:ext cx="9398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85000"/>
              </a:lnSpc>
              <a:spcBef>
                <a:spcPct val="0"/>
              </a:spcBef>
              <a:buFontTx/>
              <a:buNone/>
            </a:pPr>
            <a:r>
              <a:rPr lang="en-US" altLang="en-US" sz="1800" b="1">
                <a:solidFill>
                  <a:srgbClr val="FF0000"/>
                </a:solidFill>
                <a:latin typeface="Calibri" panose="020F0502020204030204" pitchFamily="34" charset="0"/>
              </a:rPr>
              <a:t>Control</a:t>
            </a:r>
          </a:p>
          <a:p>
            <a:pPr algn="ctr" eaLnBrk="1" hangingPunct="1">
              <a:lnSpc>
                <a:spcPct val="85000"/>
              </a:lnSpc>
              <a:spcBef>
                <a:spcPct val="0"/>
              </a:spcBef>
              <a:buFontTx/>
              <a:buNone/>
            </a:pPr>
            <a:r>
              <a:rPr lang="en-US" altLang="en-US" sz="1800">
                <a:latin typeface="Calibri" panose="020F0502020204030204" pitchFamily="34" charset="0"/>
              </a:rPr>
              <a:t>(“brain”)</a:t>
            </a:r>
            <a:endParaRPr lang="en-US" altLang="en-US" sz="1800" b="1">
              <a:latin typeface="Calibri" panose="020F0502020204030204" pitchFamily="34" charset="0"/>
            </a:endParaRPr>
          </a:p>
        </p:txBody>
      </p:sp>
      <p:sp>
        <p:nvSpPr>
          <p:cNvPr id="24588" name="Rectangle 21"/>
          <p:cNvSpPr>
            <a:spLocks noChangeArrowheads="1"/>
          </p:cNvSpPr>
          <p:nvPr/>
        </p:nvSpPr>
        <p:spPr bwMode="auto">
          <a:xfrm>
            <a:off x="1765300" y="3475037"/>
            <a:ext cx="10541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85000"/>
              </a:lnSpc>
              <a:spcBef>
                <a:spcPct val="0"/>
              </a:spcBef>
              <a:buFontTx/>
              <a:buNone/>
            </a:pPr>
            <a:r>
              <a:rPr lang="en-US" altLang="en-US" sz="1800" b="1">
                <a:solidFill>
                  <a:srgbClr val="FF0000"/>
                </a:solidFill>
                <a:latin typeface="Calibri" panose="020F0502020204030204" pitchFamily="34" charset="0"/>
              </a:rPr>
              <a:t>Datapath</a:t>
            </a:r>
          </a:p>
          <a:p>
            <a:pPr algn="ctr" eaLnBrk="1" hangingPunct="1">
              <a:lnSpc>
                <a:spcPct val="85000"/>
              </a:lnSpc>
              <a:spcBef>
                <a:spcPct val="0"/>
              </a:spcBef>
              <a:buFontTx/>
              <a:buNone/>
            </a:pPr>
            <a:r>
              <a:rPr lang="en-US" altLang="en-US" sz="1800">
                <a:latin typeface="Calibri" panose="020F0502020204030204" pitchFamily="34" charset="0"/>
              </a:rPr>
              <a:t>(“brawn”)</a:t>
            </a:r>
            <a:endParaRPr lang="en-US" altLang="en-US" sz="1800" b="1">
              <a:latin typeface="Calibri" panose="020F0502020204030204" pitchFamily="34" charset="0"/>
            </a:endParaRPr>
          </a:p>
        </p:txBody>
      </p:sp>
      <p:sp>
        <p:nvSpPr>
          <p:cNvPr id="24589" name="Rectangle 22"/>
          <p:cNvSpPr>
            <a:spLocks noChangeArrowheads="1"/>
          </p:cNvSpPr>
          <p:nvPr/>
        </p:nvSpPr>
        <p:spPr bwMode="auto">
          <a:xfrm>
            <a:off x="3333750" y="2147887"/>
            <a:ext cx="1128713" cy="193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0"/>
              </a:spcBef>
              <a:buFontTx/>
              <a:buNone/>
            </a:pPr>
            <a:r>
              <a:rPr lang="en-US" altLang="en-US" sz="1800" b="1" dirty="0">
                <a:solidFill>
                  <a:srgbClr val="FF0000"/>
                </a:solidFill>
                <a:latin typeface="Calibri" panose="020F0502020204030204" pitchFamily="34" charset="0"/>
              </a:rPr>
              <a:t>Memory</a:t>
            </a:r>
          </a:p>
          <a:p>
            <a:pPr eaLnBrk="1" hangingPunct="1">
              <a:lnSpc>
                <a:spcPct val="85000"/>
              </a:lnSpc>
              <a:spcBef>
                <a:spcPct val="0"/>
              </a:spcBef>
              <a:buFontTx/>
              <a:buNone/>
            </a:pPr>
            <a:r>
              <a:rPr lang="en-US" altLang="en-US" sz="1800" dirty="0">
                <a:latin typeface="Calibri" panose="020F0502020204030204" pitchFamily="34" charset="0"/>
              </a:rPr>
              <a:t>(passive)</a:t>
            </a:r>
            <a:endParaRPr lang="en-US" altLang="en-US" sz="1800" b="1" dirty="0">
              <a:latin typeface="Calibri" panose="020F0502020204030204" pitchFamily="34" charset="0"/>
            </a:endParaRPr>
          </a:p>
          <a:p>
            <a:pPr eaLnBrk="1" hangingPunct="1">
              <a:lnSpc>
                <a:spcPct val="85000"/>
              </a:lnSpc>
              <a:spcBef>
                <a:spcPct val="0"/>
              </a:spcBef>
              <a:buFontTx/>
              <a:buNone/>
            </a:pPr>
            <a:endParaRPr lang="en-US" altLang="en-US" sz="1800" b="1" dirty="0">
              <a:latin typeface="Calibri" panose="020F0502020204030204" pitchFamily="34" charset="0"/>
            </a:endParaRPr>
          </a:p>
          <a:p>
            <a:pPr eaLnBrk="1" hangingPunct="1">
              <a:lnSpc>
                <a:spcPct val="85000"/>
              </a:lnSpc>
              <a:spcBef>
                <a:spcPct val="0"/>
              </a:spcBef>
              <a:buFontTx/>
              <a:buNone/>
            </a:pPr>
            <a:r>
              <a:rPr lang="en-US" altLang="en-US" sz="1800" dirty="0">
                <a:latin typeface="Calibri" panose="020F0502020204030204" pitchFamily="34" charset="0"/>
              </a:rPr>
              <a:t>(where </a:t>
            </a:r>
          </a:p>
          <a:p>
            <a:pPr eaLnBrk="1" hangingPunct="1">
              <a:lnSpc>
                <a:spcPct val="85000"/>
              </a:lnSpc>
              <a:spcBef>
                <a:spcPct val="0"/>
              </a:spcBef>
              <a:buFontTx/>
              <a:buNone/>
            </a:pPr>
            <a:r>
              <a:rPr lang="en-US" altLang="en-US" sz="1800" dirty="0">
                <a:latin typeface="Calibri" panose="020F0502020204030204" pitchFamily="34" charset="0"/>
              </a:rPr>
              <a:t>programs, </a:t>
            </a:r>
          </a:p>
          <a:p>
            <a:pPr eaLnBrk="1" hangingPunct="1">
              <a:lnSpc>
                <a:spcPct val="85000"/>
              </a:lnSpc>
              <a:spcBef>
                <a:spcPct val="0"/>
              </a:spcBef>
              <a:buFontTx/>
              <a:buNone/>
            </a:pPr>
            <a:r>
              <a:rPr lang="en-US" altLang="en-US" sz="1800" dirty="0">
                <a:latin typeface="Calibri" panose="020F0502020204030204" pitchFamily="34" charset="0"/>
              </a:rPr>
              <a:t>data </a:t>
            </a:r>
          </a:p>
          <a:p>
            <a:pPr eaLnBrk="1" hangingPunct="1">
              <a:lnSpc>
                <a:spcPct val="85000"/>
              </a:lnSpc>
              <a:spcBef>
                <a:spcPct val="0"/>
              </a:spcBef>
              <a:buFontTx/>
              <a:buNone/>
            </a:pPr>
            <a:r>
              <a:rPr lang="en-US" altLang="en-US" sz="1800" dirty="0">
                <a:latin typeface="Calibri" panose="020F0502020204030204" pitchFamily="34" charset="0"/>
              </a:rPr>
              <a:t>live when</a:t>
            </a:r>
          </a:p>
          <a:p>
            <a:pPr eaLnBrk="1" hangingPunct="1">
              <a:lnSpc>
                <a:spcPct val="85000"/>
              </a:lnSpc>
              <a:spcBef>
                <a:spcPct val="0"/>
              </a:spcBef>
              <a:buFontTx/>
              <a:buNone/>
            </a:pPr>
            <a:r>
              <a:rPr lang="en-US" altLang="en-US" sz="1800" dirty="0">
                <a:latin typeface="Calibri" panose="020F0502020204030204" pitchFamily="34" charset="0"/>
              </a:rPr>
              <a:t>running)</a:t>
            </a:r>
            <a:endParaRPr lang="en-US" altLang="en-US" sz="1800" b="1" dirty="0">
              <a:latin typeface="Calibri" panose="020F0502020204030204" pitchFamily="34" charset="0"/>
            </a:endParaRPr>
          </a:p>
        </p:txBody>
      </p:sp>
      <p:sp>
        <p:nvSpPr>
          <p:cNvPr id="24590" name="Rectangle 23"/>
          <p:cNvSpPr>
            <a:spLocks noChangeArrowheads="1"/>
          </p:cNvSpPr>
          <p:nvPr/>
        </p:nvSpPr>
        <p:spPr bwMode="auto">
          <a:xfrm>
            <a:off x="4883150" y="2147887"/>
            <a:ext cx="9906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0"/>
              </a:spcBef>
              <a:buFontTx/>
              <a:buNone/>
            </a:pPr>
            <a:r>
              <a:rPr lang="en-US" altLang="en-US" sz="1800" b="1">
                <a:latin typeface="Calibri" panose="020F0502020204030204" pitchFamily="34" charset="0"/>
              </a:rPr>
              <a:t>Devices</a:t>
            </a:r>
          </a:p>
        </p:txBody>
      </p:sp>
      <p:sp>
        <p:nvSpPr>
          <p:cNvPr id="24591" name="AutoShape 24"/>
          <p:cNvSpPr>
            <a:spLocks noChangeArrowheads="1"/>
          </p:cNvSpPr>
          <p:nvPr/>
        </p:nvSpPr>
        <p:spPr bwMode="auto">
          <a:xfrm>
            <a:off x="4876800" y="2484437"/>
            <a:ext cx="1079500" cy="596900"/>
          </a:xfrm>
          <a:prstGeom prst="roundRect">
            <a:avLst>
              <a:gd name="adj" fmla="val 12495"/>
            </a:avLst>
          </a:prstGeom>
          <a:solidFill>
            <a:schemeClr val="bg1"/>
          </a:solidFill>
          <a:ln w="12700">
            <a:solidFill>
              <a:schemeClr val="tx1"/>
            </a:solidFill>
            <a:round/>
            <a:headEnd/>
            <a:tailEnd/>
          </a:ln>
          <a:effectLst>
            <a:outerShdw dist="107763" dir="2700000" algn="ctr" rotWithShape="0">
              <a:schemeClr val="bg2"/>
            </a:outerShdw>
          </a:effectLst>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solidFill>
                <a:srgbClr val="FF0000"/>
              </a:solidFill>
              <a:latin typeface="Calibri" panose="020F0502020204030204" pitchFamily="34" charset="0"/>
            </a:endParaRPr>
          </a:p>
        </p:txBody>
      </p:sp>
      <p:sp>
        <p:nvSpPr>
          <p:cNvPr id="24592" name="AutoShape 25"/>
          <p:cNvSpPr>
            <a:spLocks noChangeArrowheads="1"/>
          </p:cNvSpPr>
          <p:nvPr/>
        </p:nvSpPr>
        <p:spPr bwMode="auto">
          <a:xfrm>
            <a:off x="4876800" y="3449637"/>
            <a:ext cx="1079500" cy="596900"/>
          </a:xfrm>
          <a:prstGeom prst="roundRect">
            <a:avLst>
              <a:gd name="adj" fmla="val 12495"/>
            </a:avLst>
          </a:prstGeom>
          <a:solidFill>
            <a:schemeClr val="bg1"/>
          </a:solidFill>
          <a:ln w="12700">
            <a:solidFill>
              <a:schemeClr val="tx1"/>
            </a:solidFill>
            <a:round/>
            <a:headEnd/>
            <a:tailEnd/>
          </a:ln>
          <a:effectLst>
            <a:outerShdw dist="107763" dir="2700000" algn="ctr" rotWithShape="0">
              <a:schemeClr val="bg2"/>
            </a:outerShdw>
          </a:effectLst>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latin typeface="Calibri" panose="020F0502020204030204" pitchFamily="34" charset="0"/>
            </a:endParaRPr>
          </a:p>
        </p:txBody>
      </p:sp>
      <p:sp>
        <p:nvSpPr>
          <p:cNvPr id="24593" name="Rectangle 26"/>
          <p:cNvSpPr>
            <a:spLocks noChangeArrowheads="1"/>
          </p:cNvSpPr>
          <p:nvPr/>
        </p:nvSpPr>
        <p:spPr bwMode="auto">
          <a:xfrm>
            <a:off x="4933950" y="2655887"/>
            <a:ext cx="6397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0"/>
              </a:spcBef>
              <a:buFontTx/>
              <a:buNone/>
            </a:pPr>
            <a:r>
              <a:rPr lang="en-US" altLang="en-US" sz="1800" b="1">
                <a:solidFill>
                  <a:srgbClr val="FF0000"/>
                </a:solidFill>
                <a:latin typeface="Calibri" panose="020F0502020204030204" pitchFamily="34" charset="0"/>
              </a:rPr>
              <a:t>Input</a:t>
            </a:r>
          </a:p>
        </p:txBody>
      </p:sp>
      <p:sp>
        <p:nvSpPr>
          <p:cNvPr id="24594" name="Rectangle 27"/>
          <p:cNvSpPr>
            <a:spLocks noChangeArrowheads="1"/>
          </p:cNvSpPr>
          <p:nvPr/>
        </p:nvSpPr>
        <p:spPr bwMode="auto">
          <a:xfrm>
            <a:off x="4933950" y="3621087"/>
            <a:ext cx="81438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0"/>
              </a:spcBef>
              <a:buFontTx/>
              <a:buNone/>
            </a:pPr>
            <a:r>
              <a:rPr lang="en-US" altLang="en-US" sz="1800" b="1">
                <a:solidFill>
                  <a:srgbClr val="FF0000"/>
                </a:solidFill>
                <a:latin typeface="Calibri" panose="020F0502020204030204" pitchFamily="34" charset="0"/>
              </a:rPr>
              <a:t>Output</a:t>
            </a:r>
          </a:p>
        </p:txBody>
      </p:sp>
      <p:sp>
        <p:nvSpPr>
          <p:cNvPr id="24595" name="Text Box 28"/>
          <p:cNvSpPr txBox="1">
            <a:spLocks noChangeArrowheads="1"/>
          </p:cNvSpPr>
          <p:nvPr/>
        </p:nvSpPr>
        <p:spPr bwMode="auto">
          <a:xfrm>
            <a:off x="6451600" y="1524000"/>
            <a:ext cx="17589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b="1">
                <a:solidFill>
                  <a:schemeClr val="hlink"/>
                </a:solidFill>
                <a:latin typeface="Calibri" panose="020F0502020204030204" pitchFamily="34" charset="0"/>
              </a:rPr>
              <a:t>Keyboard, </a:t>
            </a:r>
            <a:br>
              <a:rPr lang="en-US" altLang="en-US" b="1">
                <a:solidFill>
                  <a:schemeClr val="hlink"/>
                </a:solidFill>
                <a:latin typeface="Calibri" panose="020F0502020204030204" pitchFamily="34" charset="0"/>
              </a:rPr>
            </a:br>
            <a:r>
              <a:rPr lang="en-US" altLang="en-US" b="1">
                <a:solidFill>
                  <a:schemeClr val="hlink"/>
                </a:solidFill>
                <a:latin typeface="Calibri" panose="020F0502020204030204" pitchFamily="34" charset="0"/>
              </a:rPr>
              <a:t>Mouse</a:t>
            </a:r>
            <a:endParaRPr lang="en-US" altLang="en-US" sz="1800">
              <a:latin typeface="Calibri" panose="020F0502020204030204" pitchFamily="34" charset="0"/>
            </a:endParaRPr>
          </a:p>
        </p:txBody>
      </p:sp>
      <p:sp>
        <p:nvSpPr>
          <p:cNvPr id="24596" name="Text Box 29"/>
          <p:cNvSpPr txBox="1">
            <a:spLocks noChangeArrowheads="1"/>
          </p:cNvSpPr>
          <p:nvPr/>
        </p:nvSpPr>
        <p:spPr bwMode="auto">
          <a:xfrm>
            <a:off x="6604000" y="4038600"/>
            <a:ext cx="14366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b="1">
                <a:solidFill>
                  <a:schemeClr val="hlink"/>
                </a:solidFill>
                <a:latin typeface="Calibri" panose="020F0502020204030204" pitchFamily="34" charset="0"/>
              </a:rPr>
              <a:t>Display</a:t>
            </a:r>
            <a:r>
              <a:rPr lang="en-US" altLang="en-US">
                <a:solidFill>
                  <a:schemeClr val="hlink"/>
                </a:solidFill>
                <a:latin typeface="Calibri" panose="020F0502020204030204" pitchFamily="34" charset="0"/>
              </a:rPr>
              <a:t>, </a:t>
            </a:r>
            <a:br>
              <a:rPr lang="en-US" altLang="en-US">
                <a:solidFill>
                  <a:schemeClr val="hlink"/>
                </a:solidFill>
                <a:latin typeface="Calibri" panose="020F0502020204030204" pitchFamily="34" charset="0"/>
              </a:rPr>
            </a:br>
            <a:r>
              <a:rPr lang="en-US" altLang="en-US" b="1">
                <a:solidFill>
                  <a:schemeClr val="hlink"/>
                </a:solidFill>
                <a:latin typeface="Calibri" panose="020F0502020204030204" pitchFamily="34" charset="0"/>
              </a:rPr>
              <a:t>Printer</a:t>
            </a:r>
            <a:endParaRPr lang="en-US" altLang="en-US" sz="1800">
              <a:latin typeface="Calibri" panose="020F0502020204030204" pitchFamily="34" charset="0"/>
            </a:endParaRPr>
          </a:p>
        </p:txBody>
      </p:sp>
      <p:sp>
        <p:nvSpPr>
          <p:cNvPr id="24597" name="Line 30"/>
          <p:cNvSpPr>
            <a:spLocks noChangeShapeType="1"/>
          </p:cNvSpPr>
          <p:nvPr/>
        </p:nvSpPr>
        <p:spPr bwMode="auto">
          <a:xfrm>
            <a:off x="5842000" y="3703637"/>
            <a:ext cx="83820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598" name="Line 31"/>
          <p:cNvSpPr>
            <a:spLocks noChangeShapeType="1"/>
          </p:cNvSpPr>
          <p:nvPr/>
        </p:nvSpPr>
        <p:spPr bwMode="auto">
          <a:xfrm flipH="1">
            <a:off x="5765800" y="2027237"/>
            <a:ext cx="76200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599" name="Text Box 32"/>
          <p:cNvSpPr txBox="1">
            <a:spLocks noChangeArrowheads="1"/>
          </p:cNvSpPr>
          <p:nvPr/>
        </p:nvSpPr>
        <p:spPr bwMode="auto">
          <a:xfrm>
            <a:off x="6451600" y="2408237"/>
            <a:ext cx="1676400" cy="166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b="1">
                <a:solidFill>
                  <a:schemeClr val="hlink"/>
                </a:solidFill>
                <a:latin typeface="Calibri" panose="020F0502020204030204" pitchFamily="34" charset="0"/>
              </a:rPr>
              <a:t>Disk</a:t>
            </a:r>
            <a:r>
              <a:rPr lang="en-US" altLang="en-US" sz="1800">
                <a:latin typeface="Calibri" panose="020F0502020204030204" pitchFamily="34" charset="0"/>
              </a:rPr>
              <a:t> </a:t>
            </a:r>
            <a:br>
              <a:rPr lang="en-US" altLang="en-US" sz="1800">
                <a:latin typeface="Calibri" panose="020F0502020204030204" pitchFamily="34" charset="0"/>
              </a:rPr>
            </a:br>
            <a:r>
              <a:rPr lang="en-US" altLang="en-US" sz="1800">
                <a:latin typeface="Calibri" panose="020F0502020204030204" pitchFamily="34" charset="0"/>
              </a:rPr>
              <a:t>(where </a:t>
            </a:r>
          </a:p>
          <a:p>
            <a:pPr eaLnBrk="1" hangingPunct="1">
              <a:lnSpc>
                <a:spcPct val="85000"/>
              </a:lnSpc>
              <a:spcBef>
                <a:spcPct val="0"/>
              </a:spcBef>
              <a:buFontTx/>
              <a:buNone/>
            </a:pPr>
            <a:r>
              <a:rPr lang="en-US" altLang="en-US" sz="1800">
                <a:latin typeface="Calibri" panose="020F0502020204030204" pitchFamily="34" charset="0"/>
              </a:rPr>
              <a:t>programs, </a:t>
            </a:r>
          </a:p>
          <a:p>
            <a:pPr eaLnBrk="1" hangingPunct="1">
              <a:lnSpc>
                <a:spcPct val="85000"/>
              </a:lnSpc>
              <a:spcBef>
                <a:spcPct val="0"/>
              </a:spcBef>
              <a:buFontTx/>
              <a:buNone/>
            </a:pPr>
            <a:r>
              <a:rPr lang="en-US" altLang="en-US" sz="1800">
                <a:latin typeface="Calibri" panose="020F0502020204030204" pitchFamily="34" charset="0"/>
              </a:rPr>
              <a:t>data </a:t>
            </a:r>
          </a:p>
          <a:p>
            <a:pPr eaLnBrk="1" hangingPunct="1">
              <a:lnSpc>
                <a:spcPct val="85000"/>
              </a:lnSpc>
              <a:spcBef>
                <a:spcPct val="0"/>
              </a:spcBef>
              <a:buFontTx/>
              <a:buNone/>
            </a:pPr>
            <a:r>
              <a:rPr lang="en-US" altLang="en-US" sz="1800">
                <a:latin typeface="Calibri" panose="020F0502020204030204" pitchFamily="34" charset="0"/>
              </a:rPr>
              <a:t>live when</a:t>
            </a:r>
          </a:p>
          <a:p>
            <a:pPr eaLnBrk="1" hangingPunct="1">
              <a:lnSpc>
                <a:spcPct val="85000"/>
              </a:lnSpc>
              <a:spcBef>
                <a:spcPct val="0"/>
              </a:spcBef>
              <a:buFontTx/>
              <a:buNone/>
            </a:pPr>
            <a:r>
              <a:rPr lang="en-US" altLang="en-US" sz="1800">
                <a:latin typeface="Calibri" panose="020F0502020204030204" pitchFamily="34" charset="0"/>
              </a:rPr>
              <a:t>not running)</a:t>
            </a:r>
          </a:p>
        </p:txBody>
      </p:sp>
      <p:sp>
        <p:nvSpPr>
          <p:cNvPr id="24600" name="Line 33"/>
          <p:cNvSpPr>
            <a:spLocks noChangeShapeType="1"/>
          </p:cNvSpPr>
          <p:nvPr/>
        </p:nvSpPr>
        <p:spPr bwMode="auto">
          <a:xfrm flipH="1" flipV="1">
            <a:off x="5842000" y="2941637"/>
            <a:ext cx="685800" cy="304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601" name="Line 34"/>
          <p:cNvSpPr>
            <a:spLocks noChangeShapeType="1"/>
          </p:cNvSpPr>
          <p:nvPr/>
        </p:nvSpPr>
        <p:spPr bwMode="auto">
          <a:xfrm flipV="1">
            <a:off x="5842000" y="3322637"/>
            <a:ext cx="685800" cy="304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83975009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pPr eaLnBrk="1" hangingPunct="1"/>
            <a:r>
              <a:rPr lang="en-US" altLang="en-US"/>
              <a:t>Inside the Processor (CPU)</a:t>
            </a:r>
          </a:p>
        </p:txBody>
      </p:sp>
      <p:sp>
        <p:nvSpPr>
          <p:cNvPr id="33796" name="Rectangle 3"/>
          <p:cNvSpPr>
            <a:spLocks noGrp="1" noChangeArrowheads="1"/>
          </p:cNvSpPr>
          <p:nvPr>
            <p:ph type="body" idx="1"/>
          </p:nvPr>
        </p:nvSpPr>
        <p:spPr/>
        <p:txBody>
          <a:bodyPr/>
          <a:lstStyle/>
          <a:p>
            <a:pPr eaLnBrk="1" hangingPunct="1"/>
            <a:r>
              <a:rPr lang="en-US" altLang="en-US" dirty="0" err="1"/>
              <a:t>Datapath</a:t>
            </a:r>
            <a:r>
              <a:rPr lang="en-US" altLang="en-US" dirty="0"/>
              <a:t>: performs operations on data</a:t>
            </a:r>
          </a:p>
          <a:p>
            <a:pPr eaLnBrk="1" hangingPunct="1"/>
            <a:r>
              <a:rPr lang="en-US" altLang="en-US" dirty="0"/>
              <a:t>Control: sequences </a:t>
            </a:r>
            <a:r>
              <a:rPr lang="en-US" altLang="en-US" dirty="0" err="1"/>
              <a:t>datapath</a:t>
            </a:r>
            <a:r>
              <a:rPr lang="en-US" altLang="en-US" dirty="0"/>
              <a:t>, memory, ...</a:t>
            </a:r>
          </a:p>
          <a:p>
            <a:pPr eaLnBrk="1" hangingPunct="1"/>
            <a:r>
              <a:rPr lang="en-US" altLang="en-US" dirty="0"/>
              <a:t>Cache memory</a:t>
            </a:r>
          </a:p>
          <a:p>
            <a:pPr lvl="1" eaLnBrk="1" hangingPunct="1"/>
            <a:r>
              <a:rPr lang="en-US" altLang="en-US" dirty="0"/>
              <a:t>Small fast SRAM memory for immediate access to data</a:t>
            </a:r>
          </a:p>
        </p:txBody>
      </p:sp>
    </p:spTree>
    <p:extLst>
      <p:ext uri="{BB962C8B-B14F-4D97-AF65-F5344CB8AC3E}">
        <p14:creationId xmlns:p14="http://schemas.microsoft.com/office/powerpoint/2010/main" val="3831630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pPr eaLnBrk="1" hangingPunct="1"/>
            <a:r>
              <a:rPr lang="en-US" altLang="en-US"/>
              <a:t>Inside the Processor</a:t>
            </a:r>
            <a:endParaRPr lang="en-AU" altLang="en-US"/>
          </a:p>
        </p:txBody>
      </p:sp>
      <p:sp>
        <p:nvSpPr>
          <p:cNvPr id="34820" name="Rectangle 19"/>
          <p:cNvSpPr>
            <a:spLocks noGrp="1" noChangeArrowheads="1"/>
          </p:cNvSpPr>
          <p:nvPr>
            <p:ph type="body" idx="1"/>
          </p:nvPr>
        </p:nvSpPr>
        <p:spPr>
          <a:xfrm>
            <a:off x="685800" y="5943600"/>
            <a:ext cx="8270875" cy="719137"/>
          </a:xfrm>
        </p:spPr>
        <p:txBody>
          <a:bodyPr/>
          <a:lstStyle/>
          <a:p>
            <a:pPr eaLnBrk="1" hangingPunct="1"/>
            <a:r>
              <a:rPr lang="en-US" altLang="en-US" dirty="0"/>
              <a:t>Apple A10 die on </a:t>
            </a:r>
            <a:r>
              <a:rPr lang="en-US" altLang="en-US" dirty="0" err="1"/>
              <a:t>iphone</a:t>
            </a:r>
            <a:r>
              <a:rPr lang="en-US" altLang="en-US" dirty="0"/>
              <a:t> 7</a:t>
            </a:r>
          </a:p>
        </p:txBody>
      </p:sp>
      <p:pic>
        <p:nvPicPr>
          <p:cNvPr id="2050" name="Picture 2" descr="Revised_A10_di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1923" y="990600"/>
            <a:ext cx="7423698"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62150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1004</TotalTime>
  <Words>878</Words>
  <Application>Microsoft Macintosh PowerPoint</Application>
  <PresentationFormat>On-screen Show (4:3)</PresentationFormat>
  <Paragraphs>207</Paragraphs>
  <Slides>18</Slides>
  <Notes>16</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18</vt:i4>
      </vt:variant>
    </vt:vector>
  </HeadingPairs>
  <TitlesOfParts>
    <vt:vector size="28" baseType="lpstr">
      <vt:lpstr>Arial</vt:lpstr>
      <vt:lpstr>Calibri</vt:lpstr>
      <vt:lpstr>ITCFranklinGothicStd-Hvy</vt:lpstr>
      <vt:lpstr>MinionPro-Regular</vt:lpstr>
      <vt:lpstr>Times</vt:lpstr>
      <vt:lpstr>Times New Roman</vt:lpstr>
      <vt:lpstr>Wingdings</vt:lpstr>
      <vt:lpstr>Office Theme</vt:lpstr>
      <vt:lpstr>Equation</vt:lpstr>
      <vt:lpstr>Chart</vt:lpstr>
      <vt:lpstr>CPSC3300: Computer Systems Organization</vt:lpstr>
      <vt:lpstr>Administrivia</vt:lpstr>
      <vt:lpstr>Overview</vt:lpstr>
      <vt:lpstr>Technology Trends</vt:lpstr>
      <vt:lpstr>Technology Trends: Microprocessor Capacity</vt:lpstr>
      <vt:lpstr>Common Terminology</vt:lpstr>
      <vt:lpstr>Anatomy: 5 components of Computers</vt:lpstr>
      <vt:lpstr>Inside the Processor (CPU)</vt:lpstr>
      <vt:lpstr>Inside the Processor</vt:lpstr>
      <vt:lpstr>A Safe Place for Data</vt:lpstr>
      <vt:lpstr>Manufacturing ICs</vt:lpstr>
      <vt:lpstr>Intel Core i7 Wafer</vt:lpstr>
      <vt:lpstr>Integrated Circuit Cost</vt:lpstr>
      <vt:lpstr>Defining Performance</vt:lpstr>
      <vt:lpstr>Response Time and Throughput</vt:lpstr>
      <vt:lpstr>Relative Performance</vt:lpstr>
      <vt:lpstr>Measuring Execution Time</vt:lpstr>
      <vt:lpstr>Summary</vt:lpstr>
    </vt:vector>
  </TitlesOfParts>
  <Company>Marquette University</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COSC2200: Hardware Systems</dc:title>
  <dc:creator>MSCS Admin</dc:creator>
  <cp:lastModifiedBy>Microsoft Office User</cp:lastModifiedBy>
  <cp:revision>73</cp:revision>
  <cp:lastPrinted>2013-08-26T14:30:50Z</cp:lastPrinted>
  <dcterms:created xsi:type="dcterms:W3CDTF">2009-09-29T16:16:12Z</dcterms:created>
  <dcterms:modified xsi:type="dcterms:W3CDTF">2019-01-14T20:03:19Z</dcterms:modified>
</cp:coreProperties>
</file>