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Welcome to Large Scale Drupal at the University of Oregon.</a:t>
            </a:r>
          </a:p>
          <a:p>
            <a:pPr lvl="0" rtl="0">
              <a:lnSpc>
                <a:spcPct val="115000"/>
              </a:lnSpc>
              <a:spcBef>
                <a:spcPts val="0"/>
              </a:spcBef>
              <a:buNone/>
            </a:pPr>
            <a:r>
              <a:rPr lang="en"/>
              <a:t>My name is Vid Rowan and I work in Human Resources at the University of Oregon. We hope you are in the right room.</a:t>
            </a:r>
          </a:p>
          <a:p>
            <a:pPr lvl="0" rtl="0">
              <a:lnSpc>
                <a:spcPct val="115000"/>
              </a:lnSpc>
              <a:spcBef>
                <a:spcPts val="0"/>
              </a:spcBef>
              <a:buNone/>
            </a:pPr>
            <a:r>
              <a:t/>
            </a:r>
            <a:endParaRPr b="1"/>
          </a:p>
          <a:p>
            <a:pPr lvl="0" rtl="0">
              <a:lnSpc>
                <a:spcPct val="115000"/>
              </a:lnSpc>
              <a:spcBef>
                <a:spcPts val="0"/>
              </a:spcBef>
              <a:buNone/>
            </a:pPr>
            <a:r>
              <a:rPr lang="en"/>
              <a:t>Show of hands</a:t>
            </a:r>
          </a:p>
          <a:p>
            <a:pPr indent="-228600" lvl="0" marL="457200" rtl="0">
              <a:lnSpc>
                <a:spcPct val="115000"/>
              </a:lnSpc>
              <a:spcBef>
                <a:spcPts val="0"/>
              </a:spcBef>
            </a:pPr>
            <a:r>
              <a:rPr lang="en"/>
              <a:t>Work in Higher Ed, Non-Profit, Govt.? Or work in a decentralized environment </a:t>
            </a:r>
          </a:p>
          <a:p>
            <a:pPr indent="-228600" lvl="1" marL="914400" rtl="0">
              <a:lnSpc>
                <a:spcPct val="115000"/>
              </a:lnSpc>
              <a:spcBef>
                <a:spcPts val="0"/>
              </a:spcBef>
            </a:pPr>
            <a:r>
              <a:rPr lang="en"/>
              <a:t>Lots of developers doing the same kind of work - Every developer for themselves?!</a:t>
            </a:r>
          </a:p>
          <a:p>
            <a:pPr indent="-228600" lvl="0" marL="457200" rtl="0">
              <a:lnSpc>
                <a:spcPct val="115000"/>
              </a:lnSpc>
              <a:spcBef>
                <a:spcPts val="0"/>
              </a:spcBef>
              <a:buClr>
                <a:schemeClr val="dk1"/>
              </a:buClr>
            </a:pPr>
            <a:r>
              <a:rPr lang="en">
                <a:solidFill>
                  <a:schemeClr val="dk1"/>
                </a:solidFill>
              </a:rPr>
              <a:t>Familiar with Aegir?</a:t>
            </a:r>
          </a:p>
          <a:p>
            <a:pPr indent="-228600" lvl="0" marL="457200" rtl="0">
              <a:lnSpc>
                <a:spcPct val="115000"/>
              </a:lnSpc>
              <a:spcBef>
                <a:spcPts val="0"/>
              </a:spcBef>
            </a:pPr>
            <a:r>
              <a:rPr lang="en"/>
              <a:t>Interest in deploying a 100+ sites with an efficient route for updates, sharing resources, connecting test, stage and prod environments? </a:t>
            </a:r>
          </a:p>
          <a:p>
            <a:pPr lvl="0" rtl="0">
              <a:lnSpc>
                <a:spcPct val="115000"/>
              </a:lnSpc>
              <a:spcBef>
                <a:spcPts val="0"/>
              </a:spcBef>
              <a:buNone/>
            </a:pPr>
            <a:r>
              <a:t/>
            </a:r>
            <a:endParaRPr b="1"/>
          </a:p>
          <a:p>
            <a:pPr lvl="0" rtl="0">
              <a:lnSpc>
                <a:spcPct val="115000"/>
              </a:lnSpc>
              <a:spcBef>
                <a:spcPts val="0"/>
              </a:spcBef>
              <a:buNone/>
            </a:pPr>
            <a:r>
              <a:rPr b="1" lang="en"/>
              <a:t>Next Slide</a:t>
            </a:r>
          </a:p>
          <a:p>
            <a:pPr lvl="0" rtl="0">
              <a:spcBef>
                <a:spcPts val="0"/>
              </a:spcBef>
              <a:buNone/>
            </a:pPr>
            <a:r>
              <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en">
                <a:solidFill>
                  <a:schemeClr val="dk1"/>
                </a:solidFill>
              </a:rPr>
              <a:t>Daniel</a:t>
            </a:r>
          </a:p>
          <a:p>
            <a:pPr lvl="0" rtl="0">
              <a:spcBef>
                <a:spcPts val="0"/>
              </a:spcBef>
              <a:buNone/>
            </a:pPr>
            <a:r>
              <a:t/>
            </a:r>
            <a:endParaRPr/>
          </a:p>
          <a:p>
            <a:pPr indent="-228600" lvl="0" marL="457200" rtl="0">
              <a:spcBef>
                <a:spcPts val="0"/>
              </a:spcBef>
              <a:buChar char="●"/>
            </a:pPr>
            <a:r>
              <a:rPr lang="en"/>
              <a:t>If there’s buy-in then eventually we have a case for ‘centralized’ funding and support. </a:t>
            </a:r>
          </a:p>
          <a:p>
            <a:pPr indent="-228600" lvl="1" marL="914400" rtl="0">
              <a:spcBef>
                <a:spcPts val="0"/>
              </a:spcBef>
              <a:buChar char="○"/>
            </a:pPr>
            <a:r>
              <a:rPr lang="en"/>
              <a:t>The cost / benefit analysis is based on real data and not projections</a:t>
            </a:r>
          </a:p>
          <a:p>
            <a:pPr lvl="0" rtl="0">
              <a:spcBef>
                <a:spcPts val="0"/>
              </a:spcBef>
              <a:buNone/>
            </a:pPr>
            <a:r>
              <a:t/>
            </a:r>
            <a:endParaRPr/>
          </a:p>
          <a:p>
            <a:pPr lvl="0" rtl="0">
              <a:spcBef>
                <a:spcPts val="0"/>
              </a:spcBef>
              <a:buNone/>
            </a:pPr>
            <a:r>
              <a:rPr b="1" lang="en"/>
              <a:t>Next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a:t>Daniel</a:t>
            </a:r>
          </a:p>
          <a:p>
            <a:pPr lvl="0" rtl="0">
              <a:spcBef>
                <a:spcPts val="0"/>
              </a:spcBef>
              <a:buNone/>
            </a:pPr>
            <a:r>
              <a:rPr lang="en"/>
              <a:t>Trigger demo.</a:t>
            </a:r>
          </a:p>
          <a:p>
            <a:pPr lvl="0" rtl="0">
              <a:spcBef>
                <a:spcPts val="0"/>
              </a:spcBef>
              <a:buNone/>
            </a:pPr>
            <a:r>
              <a:t/>
            </a:r>
            <a:endParaRPr/>
          </a:p>
          <a:p>
            <a:pPr lvl="0" rtl="0">
              <a:spcBef>
                <a:spcPts val="0"/>
              </a:spcBef>
              <a:buNone/>
            </a:pPr>
            <a:r>
              <a:rPr lang="en"/>
              <a:t>We’re using Aegir, which consists of two major pieces - Provision and Hostmaster. Provision is a set of drush extensions that manages your behind the scenes server work - Hostmaster is itself a Drupal 6 site that gives you a UI to manage your sites. In addition, we’re using a host of contrib modules, as well as quite a few custom modules.</a:t>
            </a:r>
          </a:p>
          <a:p>
            <a:pPr lvl="0" rtl="0">
              <a:spcBef>
                <a:spcPts val="0"/>
              </a:spcBef>
              <a:buNone/>
            </a:pPr>
            <a:r>
              <a:rPr lang="en"/>
              <a:t>Most of our custom modules were written to add access control - Aegir doesn’t work as a multi-tenant, multi-admin system out of the box, so we had to rework it pretty heavily to make sure that users in Hostmaster couldn’t accidentally mess with each other’s stuff.</a:t>
            </a:r>
          </a:p>
          <a:p>
            <a:pPr lvl="0" rtl="0">
              <a:spcBef>
                <a:spcPts val="0"/>
              </a:spcBef>
              <a:buNone/>
            </a:pPr>
            <a:r>
              <a:t/>
            </a:r>
            <a:endParaRPr/>
          </a:p>
          <a:p>
            <a:pPr indent="-228600" lvl="0" marL="457200" rtl="0">
              <a:spcBef>
                <a:spcPts val="0"/>
              </a:spcBef>
              <a:buChar char="●"/>
            </a:pPr>
            <a:r>
              <a:rPr lang="en"/>
              <a:t>Clients - We assign developers to “Client” groups in Aegir.</a:t>
            </a:r>
          </a:p>
          <a:p>
            <a:pPr indent="-228600" lvl="0" marL="457200" rtl="0">
              <a:spcBef>
                <a:spcPts val="0"/>
              </a:spcBef>
              <a:buChar char="●"/>
            </a:pPr>
            <a:r>
              <a:rPr lang="en"/>
              <a:t>Platform vs. site -  Each platform that is created can be assigned to one or many clients. Each site that is created is assigned to one client. This allows platforms to be shared with other groups but still keep the site separate.</a:t>
            </a:r>
          </a:p>
          <a:p>
            <a:pPr indent="-228600" lvl="0" marL="457200" rtl="0">
              <a:spcBef>
                <a:spcPts val="0"/>
              </a:spcBef>
              <a:buChar char="●"/>
            </a:pPr>
            <a:r>
              <a:rPr lang="en"/>
              <a:t>Makefile and git - Each platform is created using a drush makefile. Makefiles include d.o modules/themes, custom modules/themes/libraries from various sources including our local git installation (stash). We also support sites in platforms that can use git to have local modules/themes/libraries that are site specific. This feature goes with the idea of sharing platforms but still having the option to customize individual sites. </a:t>
            </a:r>
          </a:p>
          <a:p>
            <a:pPr indent="-228600" lvl="0" marL="457200" rtl="0">
              <a:spcBef>
                <a:spcPts val="0"/>
              </a:spcBef>
              <a:buChar char="●"/>
            </a:pPr>
            <a:r>
              <a:rPr lang="en"/>
              <a:t>Staging to Production</a:t>
            </a:r>
          </a:p>
          <a:p>
            <a:pPr indent="-228600" lvl="1" marL="914400" rtl="0">
              <a:spcBef>
                <a:spcPts val="0"/>
              </a:spcBef>
              <a:buChar char="○"/>
            </a:pPr>
            <a:r>
              <a:rPr lang="en"/>
              <a:t>We initially started with a test Aegir instance to onboard developers. Onboarding included helping users convert their Drupal sites from single installations to platform based, setting up makefiles, using git, and migrating the site into Aegir which included helping users migrate the database and files. We did this on the test Aegir instance which is now a staging cluster on the same Aegir installation instead of separate ones. The test/stage Aegir instance is a safe place for developers to get familiar with the Aegir workflow, experiment with their site in Aegir and so on. Side note: the test/stage Aegir is limited to campus.</a:t>
            </a:r>
          </a:p>
          <a:p>
            <a:pPr indent="-228600" lvl="1" marL="914400" rtl="0">
              <a:spcBef>
                <a:spcPts val="0"/>
              </a:spcBef>
              <a:buChar char="○"/>
            </a:pPr>
            <a:r>
              <a:rPr lang="en"/>
              <a:t>Once a site is moved into test the process had to be repeated on production. We replaced the “test” Aegir with a stage cluster on the same Aegir instance as production. This allowed the same workflow with going live being only a clone.</a:t>
            </a:r>
          </a:p>
          <a:p>
            <a:pPr lvl="0" rtl="0">
              <a:spcBef>
                <a:spcPts val="0"/>
              </a:spcBef>
              <a:buNone/>
            </a:pPr>
            <a:r>
              <a:t/>
            </a:r>
            <a:endParaRPr/>
          </a:p>
          <a:p>
            <a:pPr lvl="0" rtl="0">
              <a:spcBef>
                <a:spcPts val="0"/>
              </a:spcBef>
              <a:buNone/>
            </a:pPr>
            <a:r>
              <a:rPr b="1" lang="en"/>
              <a:t>Next Slide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Vid is working on slideshow walkthrough - meanwhile, please enjoy this terrible placeholder 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Department developers have no direct access under the hood (SSH, MySQL, Drush). Managers hate to give up seamless access to resources. In the past they haven't gotten as much responsiveness as they'd like from central IT so they can feel like relinquishing any kind of resource is a step backwards, when the real issue is they aren't adapting to changes in central and increased efficiency.</a:t>
            </a:r>
          </a:p>
          <a:p>
            <a:pPr indent="-228600" lvl="0" marL="457200" rtl="0">
              <a:spcBef>
                <a:spcPts val="0"/>
              </a:spcBef>
              <a:buChar char="●"/>
            </a:pPr>
            <a:r>
              <a:rPr lang="en"/>
              <a:t>The steering committee had to support the developers and their sites and troubleshoot problems as they arise. Problems like failing to clone, launching the site in Aegir and so on.</a:t>
            </a:r>
          </a:p>
          <a:p>
            <a:pPr indent="-228600" lvl="0" marL="457200" rtl="0">
              <a:spcBef>
                <a:spcPts val="0"/>
              </a:spcBef>
              <a:buChar char="●"/>
            </a:pPr>
            <a:r>
              <a:rPr lang="en"/>
              <a:t>Hard to figure out who’s problem it is when a site’s not working - is it the Aegir, is it our custom code in Aegir, or is it their site?</a:t>
            </a:r>
          </a:p>
          <a:p>
            <a:pPr indent="-228600" lvl="1" marL="914400" rtl="0">
              <a:spcBef>
                <a:spcPts val="0"/>
              </a:spcBef>
              <a:buChar char="○"/>
            </a:pPr>
            <a:r>
              <a:rPr lang="en"/>
              <a:t>Working with developers to use Drupal standards, helping them figure out why a module is not cloning or how to deploy contractor code into the system.</a:t>
            </a:r>
          </a:p>
          <a:p>
            <a:pPr indent="-228600" lvl="0" marL="457200" rtl="0">
              <a:spcBef>
                <a:spcPts val="0"/>
              </a:spcBef>
              <a:buChar char="●"/>
            </a:pPr>
            <a:r>
              <a:rPr lang="en"/>
              <a:t>Department who can use this service are required by us to have a developer. We did that using policy. In reality we had to compromise,</a:t>
            </a:r>
          </a:p>
          <a:p>
            <a:pPr indent="-228600" lvl="1" marL="914400" rtl="0">
              <a:spcBef>
                <a:spcPts val="0"/>
              </a:spcBef>
              <a:buChar char="○"/>
            </a:pPr>
            <a:r>
              <a:rPr lang="en"/>
              <a:t>Departments who either had a developer or used students to create their sites are now stuck with maintaining them and need a place to host them. We have to figure how to accommodate them and support their sites.</a:t>
            </a:r>
          </a:p>
          <a:p>
            <a:pPr indent="-228600" lvl="1" marL="914400" rtl="0">
              <a:spcBef>
                <a:spcPts val="0"/>
              </a:spcBef>
              <a:buChar char="○"/>
            </a:pPr>
            <a:r>
              <a:rPr lang="en"/>
              <a:t>The other scenario is sites have moved in and were maintained till the developer left, now we have to work with the manager to figure out if they are going to get support and when that would happen (hiring can take a while). While they are hiring we have to do security updates and so on to keep their site going.</a:t>
            </a:r>
          </a:p>
          <a:p>
            <a:pPr lvl="0" rtl="0">
              <a:spcBef>
                <a:spcPts val="0"/>
              </a:spcBef>
              <a:buNone/>
            </a:pPr>
            <a:r>
              <a:t/>
            </a:r>
            <a:endParaRPr/>
          </a:p>
          <a:p>
            <a:pPr lvl="0" rtl="0">
              <a:spcBef>
                <a:spcPts val="0"/>
              </a:spcBef>
              <a:buNone/>
            </a:pPr>
            <a:r>
              <a:rPr b="1" lang="en"/>
              <a:t>Next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
              <a:t>Waiting in line for your jobs to get done on busy days.</a:t>
            </a:r>
          </a:p>
          <a:p>
            <a:pPr indent="-228600" lvl="0" marL="457200" rtl="0">
              <a:spcBef>
                <a:spcPts val="0"/>
              </a:spcBef>
            </a:pPr>
            <a:r>
              <a:rPr lang="en"/>
              <a:t>Shared infrastructure is a shared attack vector (Drupalgeddon) - are your neighbors patching?</a:t>
            </a:r>
          </a:p>
          <a:p>
            <a:pPr indent="-228600" lvl="1" marL="914400" rtl="0">
              <a:spcBef>
                <a:spcPts val="0"/>
              </a:spcBef>
            </a:pPr>
            <a:r>
              <a:rPr lang="en"/>
              <a:t>DDoS (intentional or accidental) takes down everyone, not just the intended target</a:t>
            </a:r>
          </a:p>
          <a:p>
            <a:pPr indent="-228600" lvl="0" marL="457200" rtl="0">
              <a:spcBef>
                <a:spcPts val="0"/>
              </a:spcBef>
            </a:pPr>
            <a:r>
              <a:rPr lang="en"/>
              <a:t>Related to the above, if a site/web node is taken down or compromised, we have to work with the developer to sort it out.</a:t>
            </a:r>
          </a:p>
          <a:p>
            <a:pPr indent="-228600" lvl="1" marL="914400" rtl="0">
              <a:spcBef>
                <a:spcPts val="0"/>
              </a:spcBef>
            </a:pPr>
            <a:r>
              <a:rPr lang="en"/>
              <a:t>Who gets blamed? E.g if a site has no caching and it takes down the infrastructure because of accidental DDoS then we have to find out why and handle clients/developers complaining/expectations about the infrastructure when it is their site</a:t>
            </a:r>
          </a:p>
          <a:p>
            <a:pPr indent="-228600" lvl="0" marL="457200" rtl="0">
              <a:spcBef>
                <a:spcPts val="0"/>
              </a:spcBef>
            </a:pPr>
            <a:r>
              <a:rPr lang="en"/>
              <a:t>Application is enormous and we’ve never done a dry run of restoring from backup.</a:t>
            </a:r>
          </a:p>
          <a:p>
            <a:pPr lvl="0" rtl="0">
              <a:spcBef>
                <a:spcPts val="0"/>
              </a:spcBef>
              <a:buNone/>
            </a:pPr>
            <a:r>
              <a:t/>
            </a:r>
            <a:endParaRPr/>
          </a:p>
          <a:p>
            <a:pPr lvl="0" rtl="0">
              <a:spcBef>
                <a:spcPts val="0"/>
              </a:spcBef>
              <a:buNone/>
            </a:pPr>
            <a:r>
              <a:rPr b="1" lang="en"/>
              <a:t>Next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This service has been a catalyst for increased community participation.</a:t>
            </a:r>
          </a:p>
          <a:p>
            <a:pPr indent="-228600" lvl="0" marL="457200" rtl="0">
              <a:spcBef>
                <a:spcPts val="0"/>
              </a:spcBef>
              <a:buChar char="●"/>
            </a:pPr>
            <a:r>
              <a:rPr lang="en"/>
              <a:t>Look at all the cool toys you get for choosing to build a drupal site!</a:t>
            </a:r>
          </a:p>
          <a:p>
            <a:pPr lvl="0" rtl="0">
              <a:spcBef>
                <a:spcPts val="0"/>
              </a:spcBef>
              <a:buNone/>
            </a:pPr>
            <a:r>
              <a:t/>
            </a:r>
            <a:endParaRPr/>
          </a:p>
          <a:p>
            <a:pPr lvl="0" rtl="0">
              <a:spcBef>
                <a:spcPts val="0"/>
              </a:spcBef>
              <a:buNone/>
            </a:pPr>
            <a:r>
              <a:rPr b="1" lang="en"/>
              <a:t>Next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pPr>
            <a:r>
              <a:rPr lang="en"/>
              <a:t>While we don’t really have full-scale disaster recovery, we do take site-level snapshots daily. If we need to we can recover a file, entire site and so on.</a:t>
            </a:r>
          </a:p>
          <a:p>
            <a:pPr indent="-228600" lvl="0" marL="457200" rtl="0">
              <a:spcBef>
                <a:spcPts val="0"/>
              </a:spcBef>
            </a:pPr>
            <a:r>
              <a:rPr lang="en"/>
              <a:t>We have the capacity to apply critical security updates as a batch process, and we demonstrated this concept when Drupalgeddon hit.</a:t>
            </a:r>
          </a:p>
          <a:p>
            <a:pPr indent="-228600" lvl="0" marL="457200" rtl="0">
              <a:spcBef>
                <a:spcPts val="0"/>
              </a:spcBef>
            </a:pPr>
            <a:r>
              <a:rPr lang="en"/>
              <a:t>We have a docker container that takes a backup and can spin up the site in development or wherever.</a:t>
            </a:r>
          </a:p>
          <a:p>
            <a:pPr indent="-228600" lvl="0" marL="457200" rtl="0">
              <a:spcBef>
                <a:spcPts val="0"/>
              </a:spcBef>
            </a:pPr>
            <a:r>
              <a:rPr lang="en"/>
              <a:t>Many departments who had VMs were able to get rid of them when they moved over. This service does need a lot of VMs so it might be a wash but these VMs are now standardized and supported by the same group.</a:t>
            </a:r>
          </a:p>
          <a:p>
            <a:pPr lvl="0" rtl="0">
              <a:spcBef>
                <a:spcPts val="0"/>
              </a:spcBef>
              <a:buNone/>
            </a:pPr>
            <a:r>
              <a:t/>
            </a:r>
            <a:endParaRPr/>
          </a:p>
          <a:p>
            <a:pPr lvl="0" rtl="0">
              <a:spcBef>
                <a:spcPts val="0"/>
              </a:spcBef>
              <a:buNone/>
            </a:pPr>
            <a:r>
              <a:rPr b="1" lang="en"/>
              <a:t>Next Slide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b="1" lang="en"/>
              <a:t>Daniel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Mention? custom modules, views and patches along with a diff of UO Hosting vs standard hosting is relevant.</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a:spcBef>
                <a:spcPts val="0"/>
              </a:spcBef>
              <a:buChar char="●"/>
            </a:pPr>
            <a:r>
              <a:rPr lang="en"/>
              <a:t>Some of these sites are low traffic and some are high traffic, like homepage, admissions, registrar, schools.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Decentralized staffing means siloed/solo developers trying to build websites with the best available resources/knowledge they have.</a:t>
            </a:r>
          </a:p>
          <a:p>
            <a:pPr indent="-228600" lvl="0" marL="457200">
              <a:spcBef>
                <a:spcPts val="0"/>
              </a:spcBef>
              <a:buClr>
                <a:schemeClr val="dk1"/>
              </a:buClr>
              <a:buChar char="●"/>
            </a:pPr>
            <a:r>
              <a:rPr lang="en">
                <a:solidFill>
                  <a:schemeClr val="dk1"/>
                </a:solidFill>
              </a:rPr>
              <a:t>Developers in silos aren’t working together - no cooperation or consensus.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7200" u="none" cap="none" strike="noStrike">
                <a:solidFill>
                  <a:schemeClr val="lt1"/>
                </a:solidFill>
                <a:latin typeface="Arial"/>
                <a:ea typeface="Arial"/>
                <a:cs typeface="Arial"/>
                <a:sym typeface="Arial"/>
              </a:defRPr>
            </a:lvl9pPr>
          </a:lstStyle>
          <a:p/>
        </p:txBody>
      </p:sp>
      <p:sp>
        <p:nvSpPr>
          <p:cNvPr id="12" name="Shape 12"/>
          <p:cNvSpPr txBox="1"/>
          <p:nvPr>
            <p:ph idx="1" type="subTitle"/>
          </p:nvPr>
        </p:nvSpPr>
        <p:spPr>
          <a:xfrm>
            <a:off x="685800" y="4836035"/>
            <a:ext cx="7772400" cy="1032599"/>
          </a:xfrm>
          <a:prstGeom prst="rect">
            <a:avLst/>
          </a:prstGeom>
          <a:noFill/>
          <a:ln>
            <a:noFill/>
          </a:ln>
        </p:spPr>
        <p:txBody>
          <a:bodyPr anchorCtr="0" anchor="t" bIns="91425" lIns="91425" rIns="91425" tIns="91425"/>
          <a:lstStyle>
            <a:lvl1pPr lvl="0"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l">
              <a:spcBef>
                <a:spcPts val="0"/>
              </a:spcBef>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5" name="Shape 15"/>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6" name="Shape 1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sz="3600"/>
            </a:lvl1pPr>
            <a:lvl2pPr lvl="1" rtl="0">
              <a:spcBef>
                <a:spcPts val="0"/>
              </a:spcBef>
              <a:defRPr sz="3600"/>
            </a:lvl2pPr>
            <a:lvl3pPr lvl="2" rtl="0">
              <a:spcBef>
                <a:spcPts val="0"/>
              </a:spcBef>
              <a:defRPr sz="3600"/>
            </a:lvl3pPr>
            <a:lvl4pPr lvl="3" rtl="0">
              <a:spcBef>
                <a:spcPts val="0"/>
              </a:spcBef>
              <a:defRPr sz="3600"/>
            </a:lvl4pPr>
            <a:lvl5pPr lvl="4" rtl="0">
              <a:spcBef>
                <a:spcPts val="0"/>
              </a:spcBef>
              <a:defRPr sz="3600"/>
            </a:lvl5pPr>
            <a:lvl6pPr lvl="5" rtl="0">
              <a:spcBef>
                <a:spcPts val="0"/>
              </a:spcBef>
              <a:defRPr sz="3600"/>
            </a:lvl6pPr>
            <a:lvl7pPr lvl="6" rtl="0">
              <a:spcBef>
                <a:spcPts val="0"/>
              </a:spcBef>
              <a:defRPr sz="3600"/>
            </a:lvl7pPr>
            <a:lvl8pPr lvl="7" rtl="0">
              <a:spcBef>
                <a:spcPts val="0"/>
              </a:spcBef>
              <a:defRPr sz="3600"/>
            </a:lvl8pPr>
            <a:lvl9pPr lvl="8" rtl="0">
              <a:spcBef>
                <a:spcPts val="0"/>
              </a:spcBef>
              <a:defRPr sz="3600"/>
            </a:lvl9pPr>
          </a:lstStyle>
          <a:p/>
        </p:txBody>
      </p:sp>
      <p:sp>
        <p:nvSpPr>
          <p:cNvPr id="17" name="Shape 1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0" name="Shape 20"/>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21" name="Shape 2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22" name="Shape 22"/>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23" name="Shape 23"/>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26" name="Shape 26"/>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27" name="Shape 2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457200" y="5875078"/>
            <a:ext cx="8229600" cy="692700"/>
          </a:xfrm>
          <a:prstGeom prst="rect">
            <a:avLst/>
          </a:prstGeom>
          <a:noFill/>
          <a:ln>
            <a:noFill/>
          </a:ln>
        </p:spPr>
        <p:txBody>
          <a:bodyPr anchorCtr="0" anchor="t" bIns="91425" lIns="91425" rIns="91425" tIns="91425"/>
          <a:lstStyle>
            <a:lvl1pPr lvl="0" rtl="0" algn="l">
              <a:lnSpc>
                <a:spcPct val="100000"/>
              </a:lnSpc>
              <a:spcBef>
                <a:spcPts val="0"/>
              </a:spcBef>
              <a:spcAft>
                <a:spcPts val="0"/>
              </a:spcAft>
              <a:buClr>
                <a:schemeClr val="dk2"/>
              </a:buClr>
              <a:buSzPct val="100000"/>
              <a:buFont typeface="Arial"/>
              <a:buChar char="●"/>
              <a:defRPr b="0" sz="1800">
                <a:solidFill>
                  <a:schemeClr val="dk2"/>
                </a:solidFill>
              </a:defRPr>
            </a:lvl1pPr>
            <a:lvl2pPr lvl="1" rtl="0" algn="l">
              <a:lnSpc>
                <a:spcPct val="100000"/>
              </a:lnSpc>
              <a:spcBef>
                <a:spcPts val="0"/>
              </a:spcBef>
              <a:spcAft>
                <a:spcPts val="0"/>
              </a:spcAft>
              <a:buClr>
                <a:schemeClr val="dk2"/>
              </a:buClr>
              <a:buSzPct val="100000"/>
              <a:buFont typeface="Courier New"/>
              <a:buChar char="o"/>
              <a:defRPr b="0" sz="1800">
                <a:solidFill>
                  <a:schemeClr val="dk2"/>
                </a:solidFill>
              </a:defRPr>
            </a:lvl2pPr>
            <a:lvl3pPr lvl="2" rtl="0" algn="l">
              <a:lnSpc>
                <a:spcPct val="100000"/>
              </a:lnSpc>
              <a:spcBef>
                <a:spcPts val="0"/>
              </a:spcBef>
              <a:spcAft>
                <a:spcPts val="0"/>
              </a:spcAft>
              <a:buClr>
                <a:schemeClr val="dk2"/>
              </a:buClr>
              <a:buSzPct val="100000"/>
              <a:buFont typeface="Wingdings"/>
              <a:buChar char="§"/>
              <a:defRPr b="0" sz="1800">
                <a:solidFill>
                  <a:schemeClr val="dk2"/>
                </a:solidFill>
              </a:defRPr>
            </a:lvl3pPr>
            <a:lvl4pPr lvl="3" rtl="0" algn="l">
              <a:lnSpc>
                <a:spcPct val="100000"/>
              </a:lnSpc>
              <a:spcBef>
                <a:spcPts val="0"/>
              </a:spcBef>
              <a:spcAft>
                <a:spcPts val="0"/>
              </a:spcAft>
              <a:buClr>
                <a:schemeClr val="dk2"/>
              </a:buClr>
              <a:buSzPct val="100000"/>
              <a:buFont typeface="Arial"/>
              <a:buChar char="●"/>
              <a:defRPr b="0" sz="1800">
                <a:solidFill>
                  <a:schemeClr val="dk2"/>
                </a:solidFill>
              </a:defRPr>
            </a:lvl4pPr>
            <a:lvl5pPr lvl="4" rtl="0" algn="l">
              <a:lnSpc>
                <a:spcPct val="100000"/>
              </a:lnSpc>
              <a:spcBef>
                <a:spcPts val="0"/>
              </a:spcBef>
              <a:spcAft>
                <a:spcPts val="0"/>
              </a:spcAft>
              <a:buClr>
                <a:schemeClr val="dk2"/>
              </a:buClr>
              <a:buSzPct val="100000"/>
              <a:buFont typeface="Courier New"/>
              <a:buChar char="o"/>
              <a:defRPr b="0" sz="1800">
                <a:solidFill>
                  <a:schemeClr val="dk2"/>
                </a:solidFill>
              </a:defRPr>
            </a:lvl5pPr>
            <a:lvl6pPr lvl="5" rtl="0" algn="l">
              <a:lnSpc>
                <a:spcPct val="100000"/>
              </a:lnSpc>
              <a:spcBef>
                <a:spcPts val="0"/>
              </a:spcBef>
              <a:spcAft>
                <a:spcPts val="0"/>
              </a:spcAft>
              <a:buClr>
                <a:schemeClr val="dk2"/>
              </a:buClr>
              <a:buSzPct val="100000"/>
              <a:buFont typeface="Wingdings"/>
              <a:buChar char="§"/>
              <a:defRPr b="0" sz="1800">
                <a:solidFill>
                  <a:schemeClr val="dk2"/>
                </a:solidFill>
              </a:defRPr>
            </a:lvl6pPr>
            <a:lvl7pPr lvl="6" rtl="0" algn="l">
              <a:lnSpc>
                <a:spcPct val="100000"/>
              </a:lnSpc>
              <a:spcBef>
                <a:spcPts val="0"/>
              </a:spcBef>
              <a:spcAft>
                <a:spcPts val="0"/>
              </a:spcAft>
              <a:buClr>
                <a:schemeClr val="dk2"/>
              </a:buClr>
              <a:buSzPct val="100000"/>
              <a:buFont typeface="Arial"/>
              <a:buChar char="●"/>
              <a:defRPr b="0" sz="1800">
                <a:solidFill>
                  <a:schemeClr val="dk2"/>
                </a:solidFill>
              </a:defRPr>
            </a:lvl7pPr>
            <a:lvl8pPr lvl="7" rtl="0" algn="l">
              <a:lnSpc>
                <a:spcPct val="100000"/>
              </a:lnSpc>
              <a:spcBef>
                <a:spcPts val="0"/>
              </a:spcBef>
              <a:spcAft>
                <a:spcPts val="0"/>
              </a:spcAft>
              <a:buClr>
                <a:schemeClr val="dk2"/>
              </a:buClr>
              <a:buSzPct val="100000"/>
              <a:buFont typeface="Courier New"/>
              <a:buChar char="o"/>
              <a:defRPr b="0" sz="1800">
                <a:solidFill>
                  <a:schemeClr val="dk2"/>
                </a:solidFill>
              </a:defRPr>
            </a:lvl8pPr>
            <a:lvl9pPr lvl="8" rtl="0" algn="l">
              <a:lnSpc>
                <a:spcPct val="100000"/>
              </a:lnSpc>
              <a:spcBef>
                <a:spcPts val="0"/>
              </a:spcBef>
              <a:spcAft>
                <a:spcPts val="0"/>
              </a:spcAft>
              <a:buClr>
                <a:schemeClr val="dk2"/>
              </a:buClr>
              <a:buSzPct val="100000"/>
              <a:buFont typeface="Wingdings"/>
              <a:buChar char="§"/>
              <a:defRPr b="0" sz="1800">
                <a:solidFill>
                  <a:schemeClr val="dk2"/>
                </a:solidFill>
              </a:defRPr>
            </a:lvl9pPr>
          </a:lstStyle>
          <a:p/>
        </p:txBody>
      </p:sp>
      <p:sp>
        <p:nvSpPr>
          <p:cNvPr id="30" name="Shape 30"/>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1" name="Shape 31"/>
          <p:cNvCxnSpPr/>
          <p:nvPr/>
        </p:nvCxnSpPr>
        <p:spPr>
          <a:xfrm>
            <a:off x="0" y="5845828"/>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4.png"/><Relationship Id="rId5" Type="http://schemas.openxmlformats.org/officeDocument/2006/relationships/image" Target="../media/image01.png"/><Relationship Id="rId6" Type="http://schemas.openxmlformats.org/officeDocument/2006/relationships/image" Target="../media/image03.png"/><Relationship Id="rId7" Type="http://schemas.openxmlformats.org/officeDocument/2006/relationships/image" Target="../media/image0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aegirproject.org/" TargetMode="External"/><Relationship Id="rId4" Type="http://schemas.openxmlformats.org/officeDocument/2006/relationships/hyperlink" Target="https://www.drupal.org/project/provision" TargetMode="External"/><Relationship Id="rId5" Type="http://schemas.openxmlformats.org/officeDocument/2006/relationships/hyperlink" Target="https://www.drupal.org/project/hostmaster" TargetMode="External"/><Relationship Id="rId6" Type="http://schemas.openxmlformats.org/officeDocument/2006/relationships/hyperlink" Target="http://www.drush.org/" TargetMode="External"/><Relationship Id="rId7"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2.png"/><Relationship Id="rId4" Type="http://schemas.openxmlformats.org/officeDocument/2006/relationships/image" Target="../media/image07.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2.gif"/><Relationship Id="rId8"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iki.uoregon.edu/display/druphost/Drupal+Hosting+Terms+of+Service" TargetMode="External"/><Relationship Id="rId4"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bitbucket.org/caspages/uovanilla_public" TargetMode="External"/><Relationship Id="rId4"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drupal.org/SA-CORE-2014-005" TargetMode="External"/><Relationship Id="rId4"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2.png"/><Relationship Id="rId4" Type="http://schemas.openxmlformats.org/officeDocument/2006/relationships/image" Target="../media/image0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02.png"/></Relationships>
</file>

<file path=ppt/slides/_rels/slide25.xml.rels><?xml version="1.0" encoding="UTF-8" standalone="yes"?><Relationships xmlns="http://schemas.openxmlformats.org/package/2006/relationships"><Relationship Id="rId11" Type="http://schemas.openxmlformats.org/officeDocument/2006/relationships/hyperlink" Target="http://uoregon.edu/~vid" TargetMode="External"/><Relationship Id="rId10" Type="http://schemas.openxmlformats.org/officeDocument/2006/relationships/hyperlink" Target="http://studentlife.uoregon.edu/" TargetMode="External"/><Relationship Id="rId13" Type="http://schemas.openxmlformats.org/officeDocument/2006/relationships/hyperlink" Target="https://it.uoregon.edu/is/home" TargetMode="External"/><Relationship Id="rId12" Type="http://schemas.openxmlformats.org/officeDocument/2006/relationships/hyperlink" Target="http://hr.uoregon.edu/"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iki.uoregon.edu/display/druphost/Drupal+Hosting+Steering+Committee+Charter" TargetMode="External"/><Relationship Id="rId4" Type="http://schemas.openxmlformats.org/officeDocument/2006/relationships/hyperlink" Target="https://wiki.uoregon.edu/display/druphost/Drupal+Hosting+Terms+of+Service" TargetMode="External"/><Relationship Id="rId9" Type="http://schemas.openxmlformats.org/officeDocument/2006/relationships/hyperlink" Target="https://civicactions.com/team/josh-rose" TargetMode="External"/><Relationship Id="rId15" Type="http://schemas.openxmlformats.org/officeDocument/2006/relationships/hyperlink" Target="https://civicactions.com/" TargetMode="External"/><Relationship Id="rId14" Type="http://schemas.openxmlformats.org/officeDocument/2006/relationships/hyperlink" Target="https://it.uoregon.edu/is/home" TargetMode="External"/><Relationship Id="rId17" Type="http://schemas.openxmlformats.org/officeDocument/2006/relationships/image" Target="../media/image08.png"/><Relationship Id="rId16" Type="http://schemas.openxmlformats.org/officeDocument/2006/relationships/image" Target="../media/image10.png"/><Relationship Id="rId5" Type="http://schemas.openxmlformats.org/officeDocument/2006/relationships/hyperlink" Target="http://vpfa.uoregon.edu/" TargetMode="External"/><Relationship Id="rId6" Type="http://schemas.openxmlformats.org/officeDocument/2006/relationships/hyperlink" Target="http://digital.uoregon.edu/" TargetMode="External"/><Relationship Id="rId7" Type="http://schemas.openxmlformats.org/officeDocument/2006/relationships/hyperlink" Target="https://casit.uoregon.edu/profile/dmundra" TargetMode="External"/><Relationship Id="rId8" Type="http://schemas.openxmlformats.org/officeDocument/2006/relationships/hyperlink" Target="https://casit.uoregon.ed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p.wwu.edu/webtech/" TargetMode="External"/><Relationship Id="rId4" Type="http://schemas.openxmlformats.org/officeDocument/2006/relationships/hyperlink" Target="http://digital.uoregon.edu/" TargetMode="External"/><Relationship Id="rId5" Type="http://schemas.openxmlformats.org/officeDocument/2006/relationships/hyperlink" Target="https://interactivemedia.uoregon.edu/" TargetMode="External"/><Relationship Id="rId6" Type="http://schemas.openxmlformats.org/officeDocument/2006/relationships/hyperlink" Target="http://digital.uoregon.edu/" TargetMode="External"/><Relationship Id="rId7" Type="http://schemas.openxmlformats.org/officeDocument/2006/relationships/hyperlink" Target="http://hr.uoregon.edu/" TargetMode="External"/><Relationship Id="rId8"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ctrTitle"/>
          </p:nvPr>
        </p:nvSpPr>
        <p:spPr>
          <a:xfrm>
            <a:off x="381000" y="2490375"/>
            <a:ext cx="7772400" cy="2198400"/>
          </a:xfrm>
          <a:prstGeom prst="rect">
            <a:avLst/>
          </a:prstGeom>
        </p:spPr>
        <p:txBody>
          <a:bodyPr anchorCtr="0" anchor="b" bIns="91425" lIns="91425" rIns="91425" tIns="91425">
            <a:noAutofit/>
          </a:bodyPr>
          <a:lstStyle/>
          <a:p>
            <a:pPr lvl="0" rtl="0">
              <a:spcBef>
                <a:spcPts val="0"/>
              </a:spcBef>
              <a:buNone/>
            </a:pPr>
            <a:r>
              <a:rPr lang="en" sz="6000"/>
              <a:t>Large</a:t>
            </a:r>
          </a:p>
          <a:p>
            <a:pPr lvl="0">
              <a:spcBef>
                <a:spcPts val="0"/>
              </a:spcBef>
              <a:buNone/>
            </a:pPr>
            <a:r>
              <a:rPr lang="en" sz="6000"/>
              <a:t>Scale Drupal</a:t>
            </a:r>
          </a:p>
        </p:txBody>
      </p:sp>
      <p:sp>
        <p:nvSpPr>
          <p:cNvPr id="38" name="Shape 38"/>
          <p:cNvSpPr txBox="1"/>
          <p:nvPr>
            <p:ph idx="1" type="subTitle"/>
          </p:nvPr>
        </p:nvSpPr>
        <p:spPr>
          <a:xfrm>
            <a:off x="457200" y="4836035"/>
            <a:ext cx="7772400" cy="1032599"/>
          </a:xfrm>
          <a:prstGeom prst="rect">
            <a:avLst/>
          </a:prstGeom>
        </p:spPr>
        <p:txBody>
          <a:bodyPr anchorCtr="0" anchor="t" bIns="91425" lIns="91425" rIns="91425" tIns="91425">
            <a:noAutofit/>
          </a:bodyPr>
          <a:lstStyle/>
          <a:p>
            <a:pPr lvl="0">
              <a:spcBef>
                <a:spcPts val="0"/>
              </a:spcBef>
              <a:buNone/>
            </a:pPr>
            <a:r>
              <a:rPr lang="en"/>
              <a:t>at the University of Oregon</a:t>
            </a:r>
          </a:p>
        </p:txBody>
      </p:sp>
      <p:pic>
        <p:nvPicPr>
          <p:cNvPr descr="UOSignature-3435.png" id="39" name="Shape 39"/>
          <p:cNvPicPr preferRelativeResize="0"/>
          <p:nvPr/>
        </p:nvPicPr>
        <p:blipFill>
          <a:blip r:embed="rId3">
            <a:alphaModFix/>
          </a:blip>
          <a:stretch>
            <a:fillRect/>
          </a:stretch>
        </p:blipFill>
        <p:spPr>
          <a:xfrm>
            <a:off x="5684137" y="4845200"/>
            <a:ext cx="3413399" cy="705420"/>
          </a:xfrm>
          <a:prstGeom prst="rect">
            <a:avLst/>
          </a:prstGeom>
          <a:noFill/>
          <a:ln>
            <a:noFill/>
          </a:ln>
        </p:spPr>
      </p:pic>
      <p:pic>
        <p:nvPicPr>
          <p:cNvPr id="40" name="Shape 40"/>
          <p:cNvPicPr preferRelativeResize="0"/>
          <p:nvPr/>
        </p:nvPicPr>
        <p:blipFill>
          <a:blip r:embed="rId4">
            <a:alphaModFix/>
          </a:blip>
          <a:stretch>
            <a:fillRect/>
          </a:stretch>
        </p:blipFill>
        <p:spPr>
          <a:xfrm>
            <a:off x="295874" y="-1633087"/>
            <a:ext cx="3413400" cy="3905256"/>
          </a:xfrm>
          <a:prstGeom prst="rect">
            <a:avLst/>
          </a:prstGeom>
          <a:noFill/>
          <a:ln>
            <a:noFill/>
          </a:ln>
        </p:spPr>
      </p:pic>
      <p:pic>
        <p:nvPicPr>
          <p:cNvPr id="41" name="Shape 41"/>
          <p:cNvPicPr preferRelativeResize="0"/>
          <p:nvPr/>
        </p:nvPicPr>
        <p:blipFill>
          <a:blip r:embed="rId5">
            <a:alphaModFix/>
          </a:blip>
          <a:stretch>
            <a:fillRect/>
          </a:stretch>
        </p:blipFill>
        <p:spPr>
          <a:xfrm>
            <a:off x="2622859" y="-698084"/>
            <a:ext cx="3609528" cy="4139759"/>
          </a:xfrm>
          <a:prstGeom prst="rect">
            <a:avLst/>
          </a:prstGeom>
          <a:noFill/>
          <a:ln>
            <a:noFill/>
          </a:ln>
        </p:spPr>
      </p:pic>
      <p:pic>
        <p:nvPicPr>
          <p:cNvPr id="42" name="Shape 42"/>
          <p:cNvPicPr preferRelativeResize="0"/>
          <p:nvPr/>
        </p:nvPicPr>
        <p:blipFill>
          <a:blip r:embed="rId6">
            <a:alphaModFix/>
          </a:blip>
          <a:stretch>
            <a:fillRect/>
          </a:stretch>
        </p:blipFill>
        <p:spPr>
          <a:xfrm>
            <a:off x="5033387" y="-37120"/>
            <a:ext cx="4152900" cy="4762500"/>
          </a:xfrm>
          <a:prstGeom prst="rect">
            <a:avLst/>
          </a:prstGeom>
          <a:noFill/>
          <a:ln>
            <a:noFill/>
          </a:ln>
        </p:spPr>
      </p:pic>
      <p:pic>
        <p:nvPicPr>
          <p:cNvPr descr="logo_2015.png" id="43" name="Shape 43"/>
          <p:cNvPicPr preferRelativeResize="0"/>
          <p:nvPr/>
        </p:nvPicPr>
        <p:blipFill>
          <a:blip r:embed="rId7">
            <a:alphaModFix/>
          </a:blip>
          <a:stretch>
            <a:fillRect/>
          </a:stretch>
        </p:blipFill>
        <p:spPr>
          <a:xfrm>
            <a:off x="5684150" y="5686158"/>
            <a:ext cx="3459850" cy="1171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600"/>
                                        <p:tgtEl>
                                          <p:spTgt spid="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400"/>
                                        <p:tgtEl>
                                          <p:spTgt spid="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00"/>
                                        <p:tgtEl>
                                          <p:spTgt spid="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 Pt. II</a:t>
            </a:r>
          </a:p>
          <a:p>
            <a:pPr lvl="0" rtl="0">
              <a:spcBef>
                <a:spcPts val="0"/>
              </a:spcBef>
              <a:buNone/>
            </a:pPr>
            <a:r>
              <a:rPr i="1" lang="en" sz="1800"/>
              <a:t>The Reproblemming</a:t>
            </a:r>
          </a:p>
        </p:txBody>
      </p:sp>
      <p:sp>
        <p:nvSpPr>
          <p:cNvPr id="110" name="Shape 11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 </a:t>
            </a:r>
          </a:p>
        </p:txBody>
      </p:sp>
      <p:pic>
        <p:nvPicPr>
          <p:cNvPr descr="UO-Logo-107.png" id="111" name="Shape 111"/>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 Pt. II</a:t>
            </a:r>
          </a:p>
          <a:p>
            <a:pPr lvl="0" rtl="0">
              <a:spcBef>
                <a:spcPts val="0"/>
              </a:spcBef>
              <a:buNone/>
            </a:pPr>
            <a:r>
              <a:rPr i="1" lang="en" sz="1800"/>
              <a:t>The Reproblemming</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Fixing this is not an institutional priority,  </a:t>
            </a:r>
          </a:p>
          <a:p>
            <a:pPr lvl="0" rtl="0">
              <a:spcBef>
                <a:spcPts val="0"/>
              </a:spcBef>
              <a:buClr>
                <a:schemeClr val="dk1"/>
              </a:buClr>
              <a:buSzPct val="36666"/>
              <a:buFont typeface="Arial"/>
              <a:buNone/>
            </a:pPr>
            <a:r>
              <a:rPr lang="en"/>
              <a:t>so we’re not going to get upfront resources.</a:t>
            </a:r>
          </a:p>
        </p:txBody>
      </p:sp>
      <p:pic>
        <p:nvPicPr>
          <p:cNvPr descr="UO-Logo-107.png" id="118" name="Shape 118"/>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descr="UO-Logo-107.png" id="119" name="Shape 119"/>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 Pt. II</a:t>
            </a:r>
          </a:p>
          <a:p>
            <a:pPr lvl="0" rtl="0">
              <a:spcBef>
                <a:spcPts val="0"/>
              </a:spcBef>
              <a:buNone/>
            </a:pPr>
            <a:r>
              <a:rPr i="1" lang="en" sz="1800"/>
              <a:t>The Reproblemming</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Fixing this is not an institutional priority,  </a:t>
            </a:r>
          </a:p>
          <a:p>
            <a:pPr lvl="0" rtl="0">
              <a:spcBef>
                <a:spcPts val="0"/>
              </a:spcBef>
              <a:buClr>
                <a:schemeClr val="dk1"/>
              </a:buClr>
              <a:buSzPct val="36666"/>
              <a:buFont typeface="Arial"/>
              <a:buNone/>
            </a:pPr>
            <a:r>
              <a:rPr lang="en"/>
              <a:t>so we’re not going to get upfront resources.</a:t>
            </a:r>
          </a:p>
          <a:p>
            <a:pPr lvl="0" rtl="0">
              <a:spcBef>
                <a:spcPts val="0"/>
              </a:spcBef>
              <a:buNone/>
            </a:pPr>
            <a:r>
              <a:t/>
            </a:r>
            <a:endParaRPr sz="1400"/>
          </a:p>
          <a:p>
            <a:pPr lvl="0" rtl="0">
              <a:spcBef>
                <a:spcPts val="0"/>
              </a:spcBef>
              <a:buNone/>
            </a:pPr>
            <a:r>
              <a:rPr lang="en" sz="1400"/>
              <a:t>(random find from a Google image search for “frustrated” here)</a:t>
            </a:r>
          </a:p>
          <a:p>
            <a:pPr lvl="0" rtl="0">
              <a:spcBef>
                <a:spcPts val="0"/>
              </a:spcBef>
              <a:buNone/>
            </a:pPr>
            <a:r>
              <a:t/>
            </a:r>
            <a:endParaRPr/>
          </a:p>
        </p:txBody>
      </p:sp>
      <p:pic>
        <p:nvPicPr>
          <p:cNvPr descr="UO-Logo-107.png" id="126" name="Shape 126"/>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descr="UO-Logo-107.png" id="127" name="Shape 127"/>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 Pt. II</a:t>
            </a:r>
          </a:p>
          <a:p>
            <a:pPr lvl="0" rtl="0">
              <a:spcBef>
                <a:spcPts val="0"/>
              </a:spcBef>
              <a:buNone/>
            </a:pPr>
            <a:r>
              <a:rPr i="1" lang="en" sz="1800"/>
              <a:t>The Reproblemming</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Fixing this is not an institutional priority,  </a:t>
            </a:r>
          </a:p>
          <a:p>
            <a:pPr lvl="0" rtl="0">
              <a:spcBef>
                <a:spcPts val="0"/>
              </a:spcBef>
              <a:buClr>
                <a:schemeClr val="dk1"/>
              </a:buClr>
              <a:buSzPct val="36666"/>
              <a:buFont typeface="Arial"/>
              <a:buNone/>
            </a:pPr>
            <a:r>
              <a:rPr lang="en"/>
              <a:t>so we’re not going to get upfront resources.</a:t>
            </a:r>
          </a:p>
          <a:p>
            <a:pPr lvl="0" rtl="0">
              <a:spcBef>
                <a:spcPts val="0"/>
              </a:spcBef>
              <a:buNone/>
            </a:pPr>
            <a:r>
              <a:t/>
            </a:r>
            <a:endParaRPr sz="1400"/>
          </a:p>
          <a:p>
            <a:pPr lvl="0" rtl="0">
              <a:spcBef>
                <a:spcPts val="0"/>
              </a:spcBef>
              <a:buNone/>
            </a:pPr>
            <a:r>
              <a:rPr lang="en" sz="1400"/>
              <a:t>(random find from a Google image search for “frustrated” here)</a:t>
            </a:r>
          </a:p>
          <a:p>
            <a:pPr lvl="0" rtl="0">
              <a:spcBef>
                <a:spcPts val="0"/>
              </a:spcBef>
              <a:buNone/>
            </a:pPr>
            <a:r>
              <a:t/>
            </a:r>
            <a:endParaRPr/>
          </a:p>
          <a:p>
            <a:pPr lvl="0" rtl="0">
              <a:spcBef>
                <a:spcPts val="0"/>
              </a:spcBef>
              <a:buNone/>
            </a:pPr>
            <a:r>
              <a:rPr lang="en"/>
              <a:t>Departments/staff are used to getting things </a:t>
            </a:r>
            <a:r>
              <a:rPr i="1" lang="en"/>
              <a:t>their way.</a:t>
            </a:r>
            <a:r>
              <a:rPr lang="en"/>
              <a:t> (Heavy flexibility/customization burden)</a:t>
            </a:r>
          </a:p>
        </p:txBody>
      </p:sp>
      <p:pic>
        <p:nvPicPr>
          <p:cNvPr descr="UO-Logo-107.png" id="134" name="Shape 134"/>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descr="UO-Logo-107.png" id="135" name="Shape 135"/>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 Pt. II</a:t>
            </a:r>
          </a:p>
          <a:p>
            <a:pPr lvl="0" rtl="0">
              <a:spcBef>
                <a:spcPts val="0"/>
              </a:spcBef>
              <a:buNone/>
            </a:pPr>
            <a:r>
              <a:rPr i="1" lang="en" sz="1800"/>
              <a:t>The Reproblemming</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Fixing this is not an institutional priority,  </a:t>
            </a:r>
          </a:p>
          <a:p>
            <a:pPr lvl="0" rtl="0">
              <a:spcBef>
                <a:spcPts val="0"/>
              </a:spcBef>
              <a:buNone/>
            </a:pPr>
            <a:r>
              <a:rPr lang="en"/>
              <a:t>so we’re not going to get upfront resources.</a:t>
            </a:r>
          </a:p>
          <a:p>
            <a:pPr lvl="0" rtl="0">
              <a:spcBef>
                <a:spcPts val="0"/>
              </a:spcBef>
              <a:buNone/>
            </a:pPr>
            <a:r>
              <a:t/>
            </a:r>
            <a:endParaRPr sz="1400"/>
          </a:p>
          <a:p>
            <a:pPr lvl="0" rtl="0">
              <a:spcBef>
                <a:spcPts val="0"/>
              </a:spcBef>
              <a:buNone/>
            </a:pPr>
            <a:r>
              <a:rPr lang="en" sz="1400"/>
              <a:t>(random find from a Google image search for “frustrated” here)</a:t>
            </a:r>
          </a:p>
          <a:p>
            <a:pPr lvl="0" rtl="0">
              <a:spcBef>
                <a:spcPts val="0"/>
              </a:spcBef>
              <a:buNone/>
            </a:pPr>
            <a:r>
              <a:t/>
            </a:r>
            <a:endParaRPr/>
          </a:p>
          <a:p>
            <a:pPr lvl="0" rtl="0">
              <a:spcBef>
                <a:spcPts val="0"/>
              </a:spcBef>
              <a:buNone/>
            </a:pPr>
            <a:r>
              <a:rPr lang="en"/>
              <a:t>Departments/staff are used to getting things </a:t>
            </a:r>
            <a:r>
              <a:rPr i="1" lang="en"/>
              <a:t>their way. </a:t>
            </a:r>
            <a:r>
              <a:rPr lang="en"/>
              <a:t>(Heavy flexibility/customization burden)</a:t>
            </a:r>
          </a:p>
          <a:p>
            <a:pPr lvl="0" rtl="0">
              <a:spcBef>
                <a:spcPts val="0"/>
              </a:spcBef>
              <a:buNone/>
            </a:pPr>
            <a:r>
              <a:t/>
            </a:r>
            <a:endParaRPr/>
          </a:p>
          <a:p>
            <a:pPr lvl="0" rtl="0">
              <a:spcBef>
                <a:spcPts val="0"/>
              </a:spcBef>
              <a:buNone/>
            </a:pPr>
            <a:r>
              <a:rPr b="1" lang="en"/>
              <a:t>We will have to solve this on our own.</a:t>
            </a:r>
          </a:p>
        </p:txBody>
      </p:sp>
      <p:pic>
        <p:nvPicPr>
          <p:cNvPr descr="UO-Logo-107.png" id="142" name="Shape 142"/>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descr="UO-Logo-107.png" id="143" name="Shape 143"/>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solve this on our own?</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buFont typeface="Arial"/>
              <a:buChar char="●"/>
            </a:pPr>
            <a:r>
              <a:rPr lang="en"/>
              <a:t>We have to build it first to prove that it’s a viable solution</a:t>
            </a:r>
          </a:p>
          <a:p>
            <a:pPr indent="-228600" lvl="0" marL="457200" rtl="0">
              <a:lnSpc>
                <a:spcPct val="115000"/>
              </a:lnSpc>
              <a:spcBef>
                <a:spcPts val="0"/>
              </a:spcBef>
              <a:buClr>
                <a:srgbClr val="000000"/>
              </a:buClr>
              <a:buFont typeface="Arial"/>
              <a:buChar char="●"/>
            </a:pPr>
            <a:r>
              <a:rPr lang="en">
                <a:solidFill>
                  <a:srgbClr val="000000"/>
                </a:solidFill>
              </a:rPr>
              <a:t>Wanted full control and ability to customize.</a:t>
            </a:r>
          </a:p>
          <a:p>
            <a:pPr indent="-419100" lvl="1" marL="914400" marR="0" rtl="0" algn="l">
              <a:lnSpc>
                <a:spcPct val="115000"/>
              </a:lnSpc>
              <a:spcBef>
                <a:spcPts val="0"/>
              </a:spcBef>
              <a:spcAft>
                <a:spcPts val="0"/>
              </a:spcAft>
              <a:buClr>
                <a:srgbClr val="000000"/>
              </a:buClr>
              <a:buSzPct val="100000"/>
              <a:buFont typeface="Courier New"/>
              <a:buChar char="o"/>
            </a:pPr>
            <a:r>
              <a:rPr lang="en" sz="3000">
                <a:solidFill>
                  <a:srgbClr val="000000"/>
                </a:solidFill>
              </a:rPr>
              <a:t>We don’t know what we need, so we need to be able to adapt as we go.</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2 other Aegir instances already in use on campus.</a:t>
            </a:r>
          </a:p>
          <a:p>
            <a:pPr indent="-419100" lvl="1" marL="914400" marR="0" rtl="0" algn="l">
              <a:lnSpc>
                <a:spcPct val="115000"/>
              </a:lnSpc>
              <a:spcBef>
                <a:spcPts val="0"/>
              </a:spcBef>
              <a:spcAft>
                <a:spcPts val="0"/>
              </a:spcAft>
              <a:buClr>
                <a:srgbClr val="000000"/>
              </a:buClr>
              <a:buSzPct val="100000"/>
              <a:buFont typeface="Courier New"/>
              <a:buChar char="o"/>
            </a:pPr>
            <a:r>
              <a:rPr lang="en" sz="3000">
                <a:solidFill>
                  <a:srgbClr val="000000"/>
                </a:solidFill>
              </a:rPr>
              <a:t>Our expectation was that it would be easier to migrate them into a similar system.</a:t>
            </a:r>
          </a:p>
          <a:p>
            <a:pPr lvl="0" marR="0" rtl="0" algn="l">
              <a:lnSpc>
                <a:spcPct val="115000"/>
              </a:lnSpc>
              <a:spcBef>
                <a:spcPts val="0"/>
              </a:spcBef>
              <a:spcAft>
                <a:spcPts val="0"/>
              </a:spcAft>
              <a:buNone/>
            </a:pPr>
            <a:r>
              <a:t/>
            </a:r>
            <a:endParaRPr sz="2200">
              <a:solidFill>
                <a:srgbClr val="595959"/>
              </a:solidFill>
            </a:endParaRPr>
          </a:p>
        </p:txBody>
      </p:sp>
      <p:pic>
        <p:nvPicPr>
          <p:cNvPr descr="UO-Logo-107.png" id="150" name="Shape 150"/>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Our Implementation</a:t>
            </a:r>
          </a:p>
        </p:txBody>
      </p:sp>
      <p:sp>
        <p:nvSpPr>
          <p:cNvPr id="156" name="Shape 1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Font typeface="Arial"/>
              <a:buChar char="●"/>
            </a:pPr>
            <a:r>
              <a:rPr lang="en" u="sng">
                <a:solidFill>
                  <a:schemeClr val="hlink"/>
                </a:solidFill>
                <a:hlinkClick r:id="rId3"/>
              </a:rPr>
              <a:t>Aegir hosting system</a:t>
            </a:r>
          </a:p>
          <a:p>
            <a:pPr indent="-419100" lvl="1" marL="914400" marR="0" rtl="0" algn="l">
              <a:lnSpc>
                <a:spcPct val="115000"/>
              </a:lnSpc>
              <a:spcBef>
                <a:spcPts val="0"/>
              </a:spcBef>
              <a:spcAft>
                <a:spcPts val="0"/>
              </a:spcAft>
              <a:buSzPct val="100000"/>
              <a:buFont typeface="Courier New"/>
              <a:buChar char="o"/>
            </a:pPr>
            <a:r>
              <a:rPr lang="en" sz="3000" u="sng">
                <a:solidFill>
                  <a:schemeClr val="hlink"/>
                </a:solidFill>
                <a:hlinkClick r:id="rId4"/>
              </a:rPr>
              <a:t>Provision</a:t>
            </a:r>
          </a:p>
          <a:p>
            <a:pPr indent="-419100" lvl="1" marL="914400" marR="0" rtl="0" algn="l">
              <a:lnSpc>
                <a:spcPct val="115000"/>
              </a:lnSpc>
              <a:spcBef>
                <a:spcPts val="0"/>
              </a:spcBef>
              <a:spcAft>
                <a:spcPts val="0"/>
              </a:spcAft>
              <a:buClr>
                <a:srgbClr val="595959"/>
              </a:buClr>
              <a:buSzPct val="100000"/>
              <a:buFont typeface="Courier New"/>
              <a:buChar char="o"/>
            </a:pPr>
            <a:r>
              <a:rPr lang="en" sz="3000" u="sng">
                <a:solidFill>
                  <a:schemeClr val="hlink"/>
                </a:solidFill>
                <a:hlinkClick r:id="rId5"/>
              </a:rPr>
              <a:t>Hostmaster</a:t>
            </a:r>
          </a:p>
          <a:p>
            <a:pPr indent="-419100" lvl="1" marL="914400" marR="0" rtl="0" algn="l">
              <a:lnSpc>
                <a:spcPct val="115000"/>
              </a:lnSpc>
              <a:spcBef>
                <a:spcPts val="0"/>
              </a:spcBef>
              <a:spcAft>
                <a:spcPts val="0"/>
              </a:spcAft>
              <a:buClr>
                <a:srgbClr val="000000"/>
              </a:buClr>
              <a:buSzPct val="100000"/>
              <a:buFont typeface="Courier New"/>
              <a:buChar char="o"/>
            </a:pPr>
            <a:r>
              <a:rPr lang="en" sz="3000">
                <a:solidFill>
                  <a:srgbClr val="000000"/>
                </a:solidFill>
              </a:rPr>
              <a:t>Contrib modules</a:t>
            </a:r>
          </a:p>
          <a:p>
            <a:pPr indent="-419100" lvl="1" marL="914400" marR="0" rtl="0" algn="l">
              <a:lnSpc>
                <a:spcPct val="115000"/>
              </a:lnSpc>
              <a:spcBef>
                <a:spcPts val="0"/>
              </a:spcBef>
              <a:spcAft>
                <a:spcPts val="0"/>
              </a:spcAft>
              <a:buClr>
                <a:srgbClr val="000000"/>
              </a:buClr>
              <a:buSzPct val="100000"/>
              <a:buFont typeface="Courier New"/>
              <a:buChar char="o"/>
            </a:pPr>
            <a:r>
              <a:rPr lang="en" sz="3000">
                <a:solidFill>
                  <a:srgbClr val="000000"/>
                </a:solidFill>
              </a:rPr>
              <a:t>Custom modules/drush commands</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Site Build Workflow</a:t>
            </a:r>
          </a:p>
          <a:p>
            <a:pPr indent="-419100" lvl="1" marL="914400" rtl="0">
              <a:lnSpc>
                <a:spcPct val="115000"/>
              </a:lnSpc>
              <a:spcBef>
                <a:spcPts val="0"/>
              </a:spcBef>
              <a:buSzPct val="100000"/>
              <a:buFont typeface="Courier New"/>
              <a:buChar char="o"/>
            </a:pPr>
            <a:r>
              <a:rPr lang="en" sz="3000" u="sng">
                <a:solidFill>
                  <a:schemeClr val="hlink"/>
                </a:solidFill>
                <a:hlinkClick r:id="rId6"/>
              </a:rPr>
              <a:t>Drush</a:t>
            </a:r>
          </a:p>
          <a:p>
            <a:pPr indent="-419100" lvl="1" marL="914400" rtl="0">
              <a:lnSpc>
                <a:spcPct val="115000"/>
              </a:lnSpc>
              <a:spcBef>
                <a:spcPts val="0"/>
              </a:spcBef>
              <a:buClr>
                <a:srgbClr val="000000"/>
              </a:buClr>
              <a:buSzPct val="100000"/>
              <a:buFont typeface="Courier New"/>
              <a:buChar char="o"/>
            </a:pPr>
            <a:r>
              <a:rPr lang="en" sz="3000">
                <a:solidFill>
                  <a:srgbClr val="000000"/>
                </a:solidFill>
              </a:rPr>
              <a:t>Git</a:t>
            </a:r>
          </a:p>
          <a:p>
            <a:pPr indent="-419100" lvl="1" marL="914400" marR="0" rtl="0" algn="l">
              <a:lnSpc>
                <a:spcPct val="115000"/>
              </a:lnSpc>
              <a:spcBef>
                <a:spcPts val="0"/>
              </a:spcBef>
              <a:spcAft>
                <a:spcPts val="0"/>
              </a:spcAft>
              <a:buClr>
                <a:srgbClr val="000000"/>
              </a:buClr>
              <a:buSzPct val="100000"/>
              <a:buFont typeface="Courier New"/>
              <a:buChar char="o"/>
            </a:pPr>
            <a:r>
              <a:rPr lang="en" sz="3000">
                <a:solidFill>
                  <a:srgbClr val="000000"/>
                </a:solidFill>
              </a:rPr>
              <a:t>Staging to Production</a:t>
            </a:r>
          </a:p>
          <a:p>
            <a:pPr lvl="0" rtl="0">
              <a:spcBef>
                <a:spcPts val="0"/>
              </a:spcBef>
              <a:buNone/>
            </a:pPr>
            <a:r>
              <a:t/>
            </a:r>
            <a:endParaRPr/>
          </a:p>
        </p:txBody>
      </p:sp>
      <p:pic>
        <p:nvPicPr>
          <p:cNvPr descr="UO-Logo-107.png" id="157" name="Shape 157"/>
          <p:cNvPicPr preferRelativeResize="0"/>
          <p:nvPr/>
        </p:nvPicPr>
        <p:blipFill rotWithShape="1">
          <a:blip r:embed="rId7">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Walkthrough</a:t>
            </a:r>
          </a:p>
        </p:txBody>
      </p:sp>
      <p:pic>
        <p:nvPicPr>
          <p:cNvPr descr="UO-Logo-107.png" id="163" name="Shape 163"/>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descr="Screen Shot 2015-09-24 at 5.14.47 PM.png" id="164" name="Shape 164"/>
          <p:cNvPicPr preferRelativeResize="0"/>
          <p:nvPr/>
        </p:nvPicPr>
        <p:blipFill>
          <a:blip r:embed="rId4">
            <a:alphaModFix/>
          </a:blip>
          <a:stretch>
            <a:fillRect/>
          </a:stretch>
        </p:blipFill>
        <p:spPr>
          <a:xfrm>
            <a:off x="93475" y="1600200"/>
            <a:ext cx="3251471" cy="935675"/>
          </a:xfrm>
          <a:prstGeom prst="rect">
            <a:avLst/>
          </a:prstGeom>
          <a:noFill/>
          <a:ln>
            <a:noFill/>
          </a:ln>
        </p:spPr>
      </p:pic>
      <p:pic>
        <p:nvPicPr>
          <p:cNvPr descr="Screen Shot 2015-09-24 at 5.15.05 PM.png" id="165" name="Shape 165"/>
          <p:cNvPicPr preferRelativeResize="0"/>
          <p:nvPr/>
        </p:nvPicPr>
        <p:blipFill>
          <a:blip r:embed="rId5">
            <a:alphaModFix/>
          </a:blip>
          <a:stretch>
            <a:fillRect/>
          </a:stretch>
        </p:blipFill>
        <p:spPr>
          <a:xfrm>
            <a:off x="3439098" y="556425"/>
            <a:ext cx="2651350" cy="4167525"/>
          </a:xfrm>
          <a:prstGeom prst="rect">
            <a:avLst/>
          </a:prstGeom>
          <a:noFill/>
          <a:ln>
            <a:noFill/>
          </a:ln>
        </p:spPr>
      </p:pic>
      <p:pic>
        <p:nvPicPr>
          <p:cNvPr descr="access_request.png" id="166" name="Shape 166"/>
          <p:cNvPicPr preferRelativeResize="0"/>
          <p:nvPr/>
        </p:nvPicPr>
        <p:blipFill>
          <a:blip r:embed="rId6">
            <a:alphaModFix/>
          </a:blip>
          <a:stretch>
            <a:fillRect/>
          </a:stretch>
        </p:blipFill>
        <p:spPr>
          <a:xfrm>
            <a:off x="6184600" y="1653894"/>
            <a:ext cx="2936898" cy="4807580"/>
          </a:xfrm>
          <a:prstGeom prst="rect">
            <a:avLst/>
          </a:prstGeom>
          <a:noFill/>
          <a:ln>
            <a:noFill/>
          </a:ln>
        </p:spPr>
      </p:pic>
      <p:pic>
        <p:nvPicPr>
          <p:cNvPr descr="Site_Request.gif" id="167" name="Shape 167"/>
          <p:cNvPicPr preferRelativeResize="0"/>
          <p:nvPr/>
        </p:nvPicPr>
        <p:blipFill>
          <a:blip r:embed="rId7">
            <a:alphaModFix/>
          </a:blip>
          <a:stretch>
            <a:fillRect/>
          </a:stretch>
        </p:blipFill>
        <p:spPr>
          <a:xfrm>
            <a:off x="93475" y="2643463"/>
            <a:ext cx="3251474" cy="8733937"/>
          </a:xfrm>
          <a:prstGeom prst="rect">
            <a:avLst/>
          </a:prstGeom>
          <a:noFill/>
          <a:ln>
            <a:noFill/>
          </a:ln>
        </p:spPr>
      </p:pic>
      <p:pic>
        <p:nvPicPr>
          <p:cNvPr descr="Cosmic_Regions.png" id="168" name="Shape 168"/>
          <p:cNvPicPr preferRelativeResize="0"/>
          <p:nvPr/>
        </p:nvPicPr>
        <p:blipFill rotWithShape="1">
          <a:blip r:embed="rId8">
            <a:alphaModFix/>
          </a:blip>
          <a:srcRect b="21541" l="34658" r="34420" t="30244"/>
          <a:stretch/>
        </p:blipFill>
        <p:spPr>
          <a:xfrm>
            <a:off x="3478175" y="4021700"/>
            <a:ext cx="2573226" cy="330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Challenges</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Asking departments to give up power</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Providing support</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Managing expectations</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Implementing </a:t>
            </a:r>
            <a:r>
              <a:rPr lang="en" u="sng">
                <a:solidFill>
                  <a:schemeClr val="hlink"/>
                </a:solidFill>
                <a:hlinkClick r:id="rId3"/>
              </a:rPr>
              <a:t>policy</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Abandoned sites (developer leaves, slow to be replaced if ever)</a:t>
            </a:r>
          </a:p>
          <a:p>
            <a:pPr lvl="0" rtl="0">
              <a:spcBef>
                <a:spcPts val="0"/>
              </a:spcBef>
              <a:buNone/>
            </a:pPr>
            <a:r>
              <a:t/>
            </a:r>
            <a:endParaRPr/>
          </a:p>
        </p:txBody>
      </p:sp>
      <p:pic>
        <p:nvPicPr>
          <p:cNvPr descr="UO-Logo-107.png" id="175" name="Shape 175"/>
          <p:cNvPicPr preferRelativeResize="0"/>
          <p:nvPr/>
        </p:nvPicPr>
        <p:blipFill rotWithShape="1">
          <a:blip r:embed="rId4">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Challenges</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Clr>
                <a:srgbClr val="000000"/>
              </a:buClr>
              <a:buFont typeface="Arial"/>
              <a:buChar char="●"/>
            </a:pPr>
            <a:r>
              <a:rPr lang="en">
                <a:solidFill>
                  <a:srgbClr val="000000"/>
                </a:solidFill>
              </a:rPr>
              <a:t>Infrastructure Limitations</a:t>
            </a:r>
          </a:p>
          <a:p>
            <a:pPr indent="-228600" lvl="0" marL="457200" rtl="0">
              <a:lnSpc>
                <a:spcPct val="115000"/>
              </a:lnSpc>
              <a:spcBef>
                <a:spcPts val="0"/>
              </a:spcBef>
              <a:buClr>
                <a:srgbClr val="000000"/>
              </a:buClr>
              <a:buFont typeface="Arial"/>
              <a:buChar char="●"/>
            </a:pPr>
            <a:r>
              <a:rPr lang="en">
                <a:solidFill>
                  <a:srgbClr val="000000"/>
                </a:solidFill>
              </a:rPr>
              <a:t>Security</a:t>
            </a:r>
          </a:p>
          <a:p>
            <a:pPr indent="-228600" lvl="0" marL="457200" rtl="0">
              <a:lnSpc>
                <a:spcPct val="115000"/>
              </a:lnSpc>
              <a:spcBef>
                <a:spcPts val="0"/>
              </a:spcBef>
              <a:buClr>
                <a:srgbClr val="000000"/>
              </a:buClr>
              <a:buFont typeface="Arial"/>
              <a:buChar char="●"/>
            </a:pPr>
            <a:r>
              <a:rPr lang="en">
                <a:solidFill>
                  <a:srgbClr val="000000"/>
                </a:solidFill>
              </a:rPr>
              <a:t>High availability</a:t>
            </a:r>
          </a:p>
          <a:p>
            <a:pPr lvl="0" rtl="0">
              <a:spcBef>
                <a:spcPts val="0"/>
              </a:spcBef>
              <a:buNone/>
            </a:pPr>
            <a:r>
              <a:t/>
            </a:r>
            <a:endParaRPr/>
          </a:p>
        </p:txBody>
      </p:sp>
      <p:pic>
        <p:nvPicPr>
          <p:cNvPr descr="UO-Logo-107.png" id="182" name="Shape 182"/>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The Problem</a:t>
            </a:r>
          </a:p>
        </p:txBody>
      </p:sp>
      <p:sp>
        <p:nvSpPr>
          <p:cNvPr id="49" name="Shape 4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department hosts their own website on aging hardware in some dusty closet and administers it on their own, effectively on an island.</a:t>
            </a:r>
          </a:p>
        </p:txBody>
      </p:sp>
      <p:pic>
        <p:nvPicPr>
          <p:cNvPr descr="UO-Logo-107.png" id="50" name="Shape 50"/>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Successes</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Clr>
                <a:srgbClr val="000000"/>
              </a:buClr>
              <a:buFont typeface="Arial"/>
              <a:buChar char="●"/>
            </a:pPr>
            <a:r>
              <a:rPr lang="en" sz="2200">
                <a:solidFill>
                  <a:srgbClr val="000000"/>
                </a:solidFill>
              </a:rPr>
              <a:t>Shared successes (more common code -&gt; sometimes you get updates for free)</a:t>
            </a:r>
          </a:p>
          <a:p>
            <a:pPr indent="-228600" lvl="0" marL="457200" rtl="0">
              <a:lnSpc>
                <a:spcPct val="115000"/>
              </a:lnSpc>
              <a:spcBef>
                <a:spcPts val="0"/>
              </a:spcBef>
              <a:buClr>
                <a:srgbClr val="000000"/>
              </a:buClr>
              <a:buFont typeface="Arial"/>
              <a:buChar char="●"/>
            </a:pPr>
            <a:r>
              <a:rPr lang="en" sz="2200">
                <a:solidFill>
                  <a:srgbClr val="000000"/>
                </a:solidFill>
              </a:rPr>
              <a:t>Shared Support and Resources</a:t>
            </a:r>
          </a:p>
          <a:p>
            <a:pPr indent="-228600" lvl="1" marL="914400" rtl="0">
              <a:lnSpc>
                <a:spcPct val="115000"/>
              </a:lnSpc>
              <a:spcBef>
                <a:spcPts val="0"/>
              </a:spcBef>
              <a:buClr>
                <a:srgbClr val="000000"/>
              </a:buClr>
              <a:buFont typeface="Courier New"/>
              <a:buChar char="o"/>
            </a:pPr>
            <a:r>
              <a:rPr lang="en" sz="2200">
                <a:solidFill>
                  <a:srgbClr val="000000"/>
                </a:solidFill>
              </a:rPr>
              <a:t>Standardized platform (</a:t>
            </a:r>
            <a:r>
              <a:rPr lang="en" sz="2200" u="sng">
                <a:solidFill>
                  <a:schemeClr val="hlink"/>
                </a:solidFill>
                <a:hlinkClick r:id="rId3"/>
              </a:rPr>
              <a:t>UO Vanilla</a:t>
            </a:r>
            <a:r>
              <a:rPr lang="en" sz="2200">
                <a:solidFill>
                  <a:srgbClr val="000000"/>
                </a:solidFill>
              </a:rPr>
              <a:t>)</a:t>
            </a:r>
          </a:p>
          <a:p>
            <a:pPr indent="-228600" lvl="1" marL="914400" rtl="0">
              <a:lnSpc>
                <a:spcPct val="115000"/>
              </a:lnSpc>
              <a:spcBef>
                <a:spcPts val="0"/>
              </a:spcBef>
              <a:buClr>
                <a:srgbClr val="000000"/>
              </a:buClr>
              <a:buFont typeface="Courier New"/>
              <a:buChar char="o"/>
            </a:pPr>
            <a:r>
              <a:rPr lang="en" sz="2200">
                <a:solidFill>
                  <a:srgbClr val="000000"/>
                </a:solidFill>
              </a:rPr>
              <a:t>Shared Services</a:t>
            </a:r>
          </a:p>
          <a:p>
            <a:pPr indent="-228600" lvl="1" marL="914400" rtl="0">
              <a:lnSpc>
                <a:spcPct val="115000"/>
              </a:lnSpc>
              <a:spcBef>
                <a:spcPts val="0"/>
              </a:spcBef>
              <a:buClr>
                <a:srgbClr val="000000"/>
              </a:buClr>
              <a:buFont typeface="Courier New"/>
              <a:buChar char="o"/>
            </a:pPr>
            <a:r>
              <a:rPr lang="en" sz="2200">
                <a:solidFill>
                  <a:srgbClr val="000000"/>
                </a:solidFill>
              </a:rPr>
              <a:t>SSL Certificates (wildcard)</a:t>
            </a:r>
          </a:p>
          <a:p>
            <a:pPr indent="-228600" lvl="1" marL="914400" rtl="0">
              <a:lnSpc>
                <a:spcPct val="115000"/>
              </a:lnSpc>
              <a:spcBef>
                <a:spcPts val="0"/>
              </a:spcBef>
              <a:buClr>
                <a:srgbClr val="000000"/>
              </a:buClr>
              <a:buFont typeface="Courier New"/>
              <a:buChar char="o"/>
            </a:pPr>
            <a:r>
              <a:rPr lang="en" sz="2200">
                <a:solidFill>
                  <a:srgbClr val="000000"/>
                </a:solidFill>
              </a:rPr>
              <a:t>Domain Names (*.uoregon.edu and .org/.com)</a:t>
            </a:r>
          </a:p>
          <a:p>
            <a:pPr indent="-228600" lvl="1" marL="914400" rtl="0">
              <a:lnSpc>
                <a:spcPct val="115000"/>
              </a:lnSpc>
              <a:spcBef>
                <a:spcPts val="0"/>
              </a:spcBef>
              <a:buClr>
                <a:srgbClr val="000000"/>
              </a:buClr>
              <a:buFont typeface="Courier New"/>
              <a:buChar char="o"/>
            </a:pPr>
            <a:r>
              <a:rPr lang="en" sz="2200">
                <a:solidFill>
                  <a:srgbClr val="000000"/>
                </a:solidFill>
              </a:rPr>
              <a:t>SSO (Shibboleth)</a:t>
            </a:r>
          </a:p>
          <a:p>
            <a:pPr indent="-228600" lvl="1" marL="914400" rtl="0">
              <a:lnSpc>
                <a:spcPct val="115000"/>
              </a:lnSpc>
              <a:spcBef>
                <a:spcPts val="0"/>
              </a:spcBef>
              <a:buClr>
                <a:srgbClr val="000000"/>
              </a:buClr>
              <a:buFont typeface="Courier New"/>
              <a:buChar char="o"/>
            </a:pPr>
            <a:r>
              <a:rPr lang="en" sz="2200">
                <a:solidFill>
                  <a:srgbClr val="000000"/>
                </a:solidFill>
              </a:rPr>
              <a:t>LDAP Integration</a:t>
            </a:r>
          </a:p>
          <a:p>
            <a:pPr indent="-228600" lvl="1" marL="914400" rtl="0">
              <a:lnSpc>
                <a:spcPct val="115000"/>
              </a:lnSpc>
              <a:spcBef>
                <a:spcPts val="0"/>
              </a:spcBef>
              <a:buClr>
                <a:srgbClr val="000000"/>
              </a:buClr>
              <a:buFont typeface="Courier New"/>
              <a:buChar char="o"/>
            </a:pPr>
            <a:r>
              <a:rPr lang="en" sz="2200">
                <a:solidFill>
                  <a:srgbClr val="000000"/>
                </a:solidFill>
              </a:rPr>
              <a:t>Load Balancing</a:t>
            </a:r>
          </a:p>
          <a:p>
            <a:pPr indent="-228600" lvl="1" marL="914400" rtl="0">
              <a:lnSpc>
                <a:spcPct val="115000"/>
              </a:lnSpc>
              <a:spcBef>
                <a:spcPts val="0"/>
              </a:spcBef>
              <a:buClr>
                <a:srgbClr val="000000"/>
              </a:buClr>
              <a:buFont typeface="Courier New"/>
              <a:buChar char="o"/>
            </a:pPr>
            <a:r>
              <a:rPr lang="en" sz="2200">
                <a:solidFill>
                  <a:srgbClr val="000000"/>
                </a:solidFill>
              </a:rPr>
              <a:t>Git Hosting</a:t>
            </a:r>
          </a:p>
          <a:p>
            <a:pPr indent="-228600" lvl="1" marL="914400" rtl="0">
              <a:lnSpc>
                <a:spcPct val="115000"/>
              </a:lnSpc>
              <a:spcBef>
                <a:spcPts val="0"/>
              </a:spcBef>
              <a:buClr>
                <a:srgbClr val="000000"/>
              </a:buClr>
              <a:buFont typeface="Courier New"/>
              <a:buChar char="o"/>
            </a:pPr>
            <a:r>
              <a:rPr lang="en" sz="2200">
                <a:solidFill>
                  <a:srgbClr val="000000"/>
                </a:solidFill>
              </a:rPr>
              <a:t>Monitoring</a:t>
            </a:r>
          </a:p>
          <a:p>
            <a:pPr lvl="0" rtl="0">
              <a:spcBef>
                <a:spcPts val="0"/>
              </a:spcBef>
              <a:buNone/>
            </a:pPr>
            <a:r>
              <a:t/>
            </a:r>
            <a:endParaRPr/>
          </a:p>
        </p:txBody>
      </p:sp>
      <p:pic>
        <p:nvPicPr>
          <p:cNvPr descr="UO-Logo-107.png" id="189" name="Shape 189"/>
          <p:cNvPicPr preferRelativeResize="0"/>
          <p:nvPr/>
        </p:nvPicPr>
        <p:blipFill rotWithShape="1">
          <a:blip r:embed="rId4">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Successes</a:t>
            </a:r>
          </a:p>
        </p:txBody>
      </p:sp>
      <p:sp>
        <p:nvSpPr>
          <p:cNvPr id="195" name="Shape 1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Backups</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Security Patches (</a:t>
            </a:r>
            <a:r>
              <a:rPr lang="en" u="sng">
                <a:solidFill>
                  <a:srgbClr val="000000"/>
                </a:solidFill>
                <a:hlinkClick r:id="rId3"/>
              </a:rPr>
              <a:t>Drupalgeddon</a:t>
            </a:r>
            <a:r>
              <a:rPr lang="en">
                <a:solidFill>
                  <a:srgbClr val="000000"/>
                </a:solidFill>
              </a:rPr>
              <a:t> story time?)</a:t>
            </a:r>
          </a:p>
          <a:p>
            <a:pPr indent="-228600" lvl="0" marL="457200" marR="0" rtl="0" algn="l">
              <a:lnSpc>
                <a:spcPct val="115000"/>
              </a:lnSpc>
              <a:spcBef>
                <a:spcPts val="0"/>
              </a:spcBef>
              <a:spcAft>
                <a:spcPts val="0"/>
              </a:spcAft>
              <a:buClr>
                <a:srgbClr val="000000"/>
              </a:buClr>
              <a:buFont typeface="Arial"/>
              <a:buChar char="●"/>
            </a:pPr>
            <a:r>
              <a:rPr lang="en">
                <a:solidFill>
                  <a:srgbClr val="000000"/>
                </a:solidFill>
              </a:rPr>
              <a:t>Consolidation of VMs</a:t>
            </a:r>
          </a:p>
          <a:p>
            <a:pPr lvl="0" rtl="0">
              <a:spcBef>
                <a:spcPts val="0"/>
              </a:spcBef>
              <a:buNone/>
            </a:pPr>
            <a:r>
              <a:t/>
            </a:r>
            <a:endParaRPr/>
          </a:p>
        </p:txBody>
      </p:sp>
      <p:pic>
        <p:nvPicPr>
          <p:cNvPr descr="UO-Logo-107.png" id="196" name="Shape 196"/>
          <p:cNvPicPr preferRelativeResize="0"/>
          <p:nvPr/>
        </p:nvPicPr>
        <p:blipFill rotWithShape="1">
          <a:blip r:embed="rId4">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Infrastructure</a:t>
            </a:r>
          </a:p>
        </p:txBody>
      </p:sp>
      <p:pic>
        <p:nvPicPr>
          <p:cNvPr descr="UO-Logo-107.png" id="202" name="Shape 202"/>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descr="drupal-hosting3.gif" id="203" name="Shape 203"/>
          <p:cNvPicPr preferRelativeResize="0"/>
          <p:nvPr/>
        </p:nvPicPr>
        <p:blipFill rotWithShape="1">
          <a:blip r:embed="rId4">
            <a:alphaModFix/>
          </a:blip>
          <a:srcRect b="0" l="0" r="0" t="0"/>
          <a:stretch/>
        </p:blipFill>
        <p:spPr>
          <a:xfrm>
            <a:off x="267326" y="0"/>
            <a:ext cx="8609347" cy="6857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Under the hood</a:t>
            </a:r>
          </a:p>
        </p:txBody>
      </p:sp>
      <p:sp>
        <p:nvSpPr>
          <p:cNvPr id="209" name="Shape 209"/>
          <p:cNvSpPr txBox="1"/>
          <p:nvPr/>
        </p:nvSpPr>
        <p:spPr>
          <a:xfrm>
            <a:off x="0" y="1549500"/>
            <a:ext cx="4176299" cy="5155500"/>
          </a:xfrm>
          <a:prstGeom prst="rect">
            <a:avLst/>
          </a:prstGeom>
          <a:noFill/>
          <a:ln>
            <a:noFill/>
          </a:ln>
        </p:spPr>
        <p:txBody>
          <a:bodyPr anchorCtr="0" anchor="ctr" bIns="91425" lIns="91425" rIns="91425" tIns="91425">
            <a:noAutofit/>
          </a:bodyPr>
          <a:lstStyle/>
          <a:p>
            <a:pPr lvl="0" rtl="0">
              <a:spcBef>
                <a:spcPts val="0"/>
              </a:spcBef>
              <a:buNone/>
            </a:pPr>
            <a:r>
              <a:rPr lang="en" sz="1800"/>
              <a:t>Dev:</a:t>
            </a:r>
          </a:p>
          <a:p>
            <a:pPr indent="-342900" lvl="0" marL="457200" rtl="0">
              <a:spcBef>
                <a:spcPts val="0"/>
              </a:spcBef>
              <a:buSzPct val="100000"/>
              <a:buChar char="●"/>
            </a:pPr>
            <a:r>
              <a:rPr lang="en" sz="1800"/>
              <a:t>1 hostmaster node</a:t>
            </a:r>
          </a:p>
          <a:p>
            <a:pPr indent="-342900" lvl="0" marL="457200" rtl="0">
              <a:spcBef>
                <a:spcPts val="0"/>
              </a:spcBef>
              <a:buSzPct val="100000"/>
              <a:buChar char="●"/>
            </a:pPr>
            <a:r>
              <a:rPr lang="en" sz="1800"/>
              <a:t>4 web nodes (2 per pack)</a:t>
            </a:r>
          </a:p>
          <a:p>
            <a:pPr indent="-342900" lvl="0" marL="457200" rtl="0">
              <a:spcBef>
                <a:spcPts val="0"/>
              </a:spcBef>
              <a:buSzPct val="100000"/>
              <a:buChar char="●"/>
            </a:pPr>
            <a:r>
              <a:rPr lang="en" sz="1800"/>
              <a:t>2 db nodes</a:t>
            </a:r>
          </a:p>
          <a:p>
            <a:pPr indent="-342900" lvl="0" marL="457200" rtl="0">
              <a:spcBef>
                <a:spcPts val="0"/>
              </a:spcBef>
              <a:buSzPct val="100000"/>
              <a:buChar char="●"/>
            </a:pPr>
            <a:r>
              <a:rPr lang="en" sz="1800"/>
              <a:t>1 mgmt server</a:t>
            </a:r>
          </a:p>
          <a:p>
            <a:pPr lvl="0" rtl="0">
              <a:spcBef>
                <a:spcPts val="0"/>
              </a:spcBef>
              <a:buNone/>
            </a:pPr>
            <a:r>
              <a:t/>
            </a:r>
            <a:endParaRPr sz="1800"/>
          </a:p>
          <a:p>
            <a:pPr lvl="0" rtl="0">
              <a:spcBef>
                <a:spcPts val="0"/>
              </a:spcBef>
              <a:buNone/>
            </a:pPr>
            <a:r>
              <a:rPr lang="en" sz="1800"/>
              <a:t>Test:</a:t>
            </a:r>
          </a:p>
          <a:p>
            <a:pPr indent="-342900" lvl="0" marL="457200" rtl="0">
              <a:spcBef>
                <a:spcPts val="0"/>
              </a:spcBef>
              <a:buSzPct val="100000"/>
              <a:buChar char="●"/>
            </a:pPr>
            <a:r>
              <a:rPr lang="en" sz="1800"/>
              <a:t>1 hostmaster node</a:t>
            </a:r>
          </a:p>
          <a:p>
            <a:pPr indent="-342900" lvl="0" marL="457200" rtl="0">
              <a:spcBef>
                <a:spcPts val="0"/>
              </a:spcBef>
              <a:buSzPct val="100000"/>
              <a:buChar char="●"/>
            </a:pPr>
            <a:r>
              <a:rPr lang="en" sz="1800"/>
              <a:t>4 web nodes (2 per pack)</a:t>
            </a:r>
          </a:p>
          <a:p>
            <a:pPr indent="-342900" lvl="0" marL="457200" rtl="0">
              <a:spcBef>
                <a:spcPts val="0"/>
              </a:spcBef>
              <a:buSzPct val="100000"/>
              <a:buChar char="●"/>
            </a:pPr>
            <a:r>
              <a:rPr lang="en" sz="1800"/>
              <a:t>2 db nodes</a:t>
            </a:r>
          </a:p>
          <a:p>
            <a:pPr indent="-342900" lvl="0" marL="457200" rtl="0">
              <a:spcBef>
                <a:spcPts val="0"/>
              </a:spcBef>
              <a:buSzPct val="100000"/>
              <a:buChar char="●"/>
            </a:pPr>
            <a:r>
              <a:rPr lang="en" sz="1800"/>
              <a:t>1 mgmt server</a:t>
            </a:r>
          </a:p>
          <a:p>
            <a:pPr lvl="0" rtl="0">
              <a:spcBef>
                <a:spcPts val="0"/>
              </a:spcBef>
              <a:buNone/>
            </a:pPr>
            <a:r>
              <a:t/>
            </a:r>
            <a:endParaRPr sz="1800"/>
          </a:p>
          <a:p>
            <a:pPr lvl="0" rtl="0">
              <a:spcBef>
                <a:spcPts val="0"/>
              </a:spcBef>
              <a:buNone/>
            </a:pPr>
            <a:r>
              <a:rPr lang="en" sz="1800"/>
              <a:t>Prod:</a:t>
            </a:r>
          </a:p>
          <a:p>
            <a:pPr indent="-342900" lvl="0" marL="457200" rtl="0">
              <a:spcBef>
                <a:spcPts val="0"/>
              </a:spcBef>
              <a:buSzPct val="100000"/>
              <a:buChar char="●"/>
            </a:pPr>
            <a:r>
              <a:rPr lang="en" sz="1800"/>
              <a:t>1 hostmaster node</a:t>
            </a:r>
          </a:p>
          <a:p>
            <a:pPr indent="-342900" lvl="0" marL="457200" rtl="0">
              <a:spcBef>
                <a:spcPts val="0"/>
              </a:spcBef>
              <a:buSzPct val="100000"/>
              <a:buChar char="●"/>
            </a:pPr>
            <a:r>
              <a:rPr lang="en" sz="1800"/>
              <a:t>3 db nodes</a:t>
            </a:r>
          </a:p>
          <a:p>
            <a:pPr indent="-342900" lvl="0" marL="457200" rtl="0">
              <a:spcBef>
                <a:spcPts val="0"/>
              </a:spcBef>
              <a:buSzPct val="100000"/>
              <a:buChar char="●"/>
            </a:pPr>
            <a:r>
              <a:rPr lang="en" sz="1800"/>
              <a:t>10 web nodes (5 packs, 2 shared packs, 1 staging)</a:t>
            </a:r>
          </a:p>
          <a:p>
            <a:pPr indent="-342900" lvl="0" marL="457200" rtl="0">
              <a:spcBef>
                <a:spcPts val="0"/>
              </a:spcBef>
              <a:buSzPct val="100000"/>
              <a:buChar char="●"/>
            </a:pPr>
            <a:r>
              <a:rPr lang="en" sz="1800"/>
              <a:t>1 mgmt server</a:t>
            </a:r>
          </a:p>
        </p:txBody>
      </p:sp>
      <p:sp>
        <p:nvSpPr>
          <p:cNvPr id="210" name="Shape 210"/>
          <p:cNvSpPr txBox="1"/>
          <p:nvPr/>
        </p:nvSpPr>
        <p:spPr>
          <a:xfrm>
            <a:off x="4176325" y="1549500"/>
            <a:ext cx="4510499" cy="5308500"/>
          </a:xfrm>
          <a:prstGeom prst="rect">
            <a:avLst/>
          </a:prstGeom>
          <a:noFill/>
          <a:ln>
            <a:noFill/>
          </a:ln>
        </p:spPr>
        <p:txBody>
          <a:bodyPr anchorCtr="0" anchor="ctr" bIns="91425" lIns="91425" rIns="91425" tIns="91425">
            <a:noAutofit/>
          </a:bodyPr>
          <a:lstStyle/>
          <a:p>
            <a:pPr lvl="0" rtl="0">
              <a:spcBef>
                <a:spcPts val="0"/>
              </a:spcBef>
              <a:buNone/>
            </a:pPr>
            <a:r>
              <a:rPr lang="en" sz="1800"/>
              <a:t>Memory: 3.7G</a:t>
            </a:r>
          </a:p>
          <a:p>
            <a:pPr lvl="0" rtl="0">
              <a:spcBef>
                <a:spcPts val="0"/>
              </a:spcBef>
              <a:buNone/>
            </a:pPr>
            <a:r>
              <a:t/>
            </a:r>
            <a:endParaRPr sz="1800"/>
          </a:p>
          <a:p>
            <a:pPr lvl="0" rtl="0">
              <a:spcBef>
                <a:spcPts val="0"/>
              </a:spcBef>
              <a:buNone/>
            </a:pPr>
            <a:r>
              <a:rPr lang="en" sz="1800"/>
              <a:t>CPU</a:t>
            </a:r>
          </a:p>
          <a:p>
            <a:pPr indent="-342900" lvl="0" marL="457200" rtl="0">
              <a:spcBef>
                <a:spcPts val="0"/>
              </a:spcBef>
              <a:buSzPct val="100000"/>
              <a:buChar char="●"/>
            </a:pPr>
            <a:r>
              <a:rPr lang="en" sz="1800"/>
              <a:t>cpu family    : 6</a:t>
            </a:r>
          </a:p>
          <a:p>
            <a:pPr indent="-342900" lvl="0" marL="457200" rtl="0">
              <a:spcBef>
                <a:spcPts val="0"/>
              </a:spcBef>
              <a:buSzPct val="100000"/>
              <a:buChar char="●"/>
            </a:pPr>
            <a:r>
              <a:rPr lang="en" sz="1800"/>
              <a:t>model        : 37</a:t>
            </a:r>
          </a:p>
          <a:p>
            <a:pPr indent="-342900" lvl="0" marL="457200" rtl="0">
              <a:spcBef>
                <a:spcPts val="0"/>
              </a:spcBef>
              <a:buSzPct val="100000"/>
              <a:buChar char="●"/>
            </a:pPr>
            <a:r>
              <a:rPr lang="en" sz="1800"/>
              <a:t>model name    : Intel(R) Xeon(R) CPU E5-2650 0 @ 2.60GHz</a:t>
            </a:r>
          </a:p>
          <a:p>
            <a:pPr indent="-342900" lvl="0" marL="457200" rtl="0">
              <a:spcBef>
                <a:spcPts val="0"/>
              </a:spcBef>
              <a:buSzPct val="100000"/>
              <a:buChar char="●"/>
            </a:pPr>
            <a:r>
              <a:rPr lang="en" sz="1800"/>
              <a:t>stepping    : 1</a:t>
            </a:r>
          </a:p>
          <a:p>
            <a:pPr indent="-342900" lvl="0" marL="457200" rtl="0">
              <a:spcBef>
                <a:spcPts val="0"/>
              </a:spcBef>
              <a:buSzPct val="100000"/>
              <a:buChar char="●"/>
            </a:pPr>
            <a:r>
              <a:rPr lang="en" sz="1800"/>
              <a:t>microcode    : 1805</a:t>
            </a:r>
          </a:p>
          <a:p>
            <a:pPr indent="-342900" lvl="0" marL="457200" rtl="0">
              <a:spcBef>
                <a:spcPts val="0"/>
              </a:spcBef>
              <a:buSzPct val="100000"/>
              <a:buChar char="●"/>
            </a:pPr>
            <a:r>
              <a:rPr lang="en" sz="1800"/>
              <a:t>cpu MHz        : 2793.000</a:t>
            </a:r>
          </a:p>
          <a:p>
            <a:pPr indent="-342900" lvl="0" marL="457200" rtl="0">
              <a:spcBef>
                <a:spcPts val="0"/>
              </a:spcBef>
              <a:buSzPct val="100000"/>
              <a:buChar char="●"/>
            </a:pPr>
            <a:r>
              <a:rPr lang="en" sz="1800">
                <a:solidFill>
                  <a:schemeClr val="dk1"/>
                </a:solidFill>
              </a:rPr>
              <a:t>The size of the cpu seems to vary between web nodes.</a:t>
            </a:r>
          </a:p>
          <a:p>
            <a:pPr indent="-342900" lvl="0" marL="457200" rtl="0">
              <a:spcBef>
                <a:spcPts val="0"/>
              </a:spcBef>
              <a:buSzPct val="100000"/>
              <a:buChar char="●"/>
            </a:pPr>
            <a:r>
              <a:rPr lang="en" sz="1800">
                <a:solidFill>
                  <a:schemeClr val="dk1"/>
                </a:solidFill>
              </a:rPr>
              <a:t>Ex. cluster one has 2.0Ghz per node and cluster two has 2.6 and the staging cluster has 2.8</a:t>
            </a:r>
          </a:p>
          <a:p>
            <a:pPr lvl="0" rtl="0">
              <a:spcBef>
                <a:spcPts val="0"/>
              </a:spcBef>
              <a:buNone/>
            </a:pPr>
            <a:r>
              <a:rPr lang="en" sz="1800">
                <a:solidFill>
                  <a:schemeClr val="dk1"/>
                </a:solidFill>
              </a:rPr>
              <a:t>Files:</a:t>
            </a:r>
          </a:p>
          <a:p>
            <a:pPr indent="-342900" lvl="0" marL="457200" rtl="0">
              <a:spcBef>
                <a:spcPts val="0"/>
              </a:spcBef>
              <a:buClr>
                <a:schemeClr val="dk1"/>
              </a:buClr>
              <a:buSzPct val="100000"/>
              <a:buChar char="●"/>
            </a:pPr>
            <a:r>
              <a:rPr lang="en" sz="1800">
                <a:solidFill>
                  <a:schemeClr val="dk1"/>
                </a:solidFill>
              </a:rPr>
              <a:t>NFS Mounted file shares</a:t>
            </a:r>
          </a:p>
        </p:txBody>
      </p:sp>
      <p:pic>
        <p:nvPicPr>
          <p:cNvPr descr="UO-Logo-107.png" id="211" name="Shape 211"/>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95000" y="1572750"/>
            <a:ext cx="8943774" cy="5159024"/>
          </a:xfrm>
          <a:prstGeom prst="rect">
            <a:avLst/>
          </a:prstGeom>
          <a:noFill/>
          <a:ln>
            <a:noFill/>
          </a:ln>
        </p:spPr>
      </p:pic>
      <p:pic>
        <p:nvPicPr>
          <p:cNvPr descr="UO-Logo-107.png" id="217" name="Shape 217"/>
          <p:cNvPicPr preferRelativeResize="0"/>
          <p:nvPr/>
        </p:nvPicPr>
        <p:blipFill rotWithShape="1">
          <a:blip r:embed="rId4">
            <a:alphaModFix/>
          </a:blip>
          <a:srcRect b="317" l="0" r="0" t="317"/>
          <a:stretch/>
        </p:blipFill>
        <p:spPr>
          <a:xfrm>
            <a:off x="7766562" y="277544"/>
            <a:ext cx="1148326" cy="935673"/>
          </a:xfrm>
          <a:prstGeom prst="rect">
            <a:avLst/>
          </a:prstGeom>
          <a:noFill/>
          <a:ln>
            <a:noFill/>
          </a:ln>
        </p:spPr>
      </p:pic>
      <p:sp>
        <p:nvSpPr>
          <p:cNvPr id="218" name="Shape 218"/>
          <p:cNvSpPr txBox="1"/>
          <p:nvPr>
            <p:ph type="title"/>
          </p:nvPr>
        </p:nvSpPr>
        <p:spPr>
          <a:xfrm>
            <a:off x="95000" y="277537"/>
            <a:ext cx="8229600" cy="1143000"/>
          </a:xfrm>
          <a:prstGeom prst="rect">
            <a:avLst/>
          </a:prstGeom>
        </p:spPr>
        <p:txBody>
          <a:bodyPr anchorCtr="0" anchor="b" bIns="91425" lIns="91425" rIns="91425" tIns="91425">
            <a:noAutofit/>
          </a:bodyPr>
          <a:lstStyle/>
          <a:p>
            <a:pPr lvl="0" rtl="0">
              <a:spcBef>
                <a:spcPts val="0"/>
              </a:spcBef>
              <a:buNone/>
            </a:pPr>
            <a:r>
              <a:rPr lang="en"/>
              <a:t>Current List of Participating Sites </a:t>
            </a:r>
          </a:p>
          <a:p>
            <a:pPr lvl="0">
              <a:spcBef>
                <a:spcPts val="0"/>
              </a:spcBef>
              <a:buNone/>
            </a:pPr>
            <a:r>
              <a:rPr lang="en" sz="2400"/>
              <a:t>[105 production sites]</a:t>
            </a:r>
            <a:r>
              <a:rPr lang="en"/>
              <a:t> </a:t>
            </a:r>
            <a:r>
              <a:rPr b="0" lang="en" sz="1800"/>
              <a:t>(*.uoregon.edu unless otherwise implied)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Thank you</a:t>
            </a:r>
          </a:p>
        </p:txBody>
      </p:sp>
      <p:sp>
        <p:nvSpPr>
          <p:cNvPr id="224" name="Shape 2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buFont typeface="Arial"/>
              <a:buChar char="●"/>
            </a:pPr>
            <a:r>
              <a:rPr lang="en" sz="2400"/>
              <a:t>Questions?</a:t>
            </a:r>
          </a:p>
          <a:p>
            <a:pPr indent="-381000" lvl="0" marL="457200" rtl="0">
              <a:spcBef>
                <a:spcPts val="0"/>
              </a:spcBef>
              <a:buSzPct val="100000"/>
              <a:buFont typeface="Arial"/>
              <a:buChar char="●"/>
            </a:pPr>
            <a:r>
              <a:rPr lang="en" sz="2400" u="sng">
                <a:solidFill>
                  <a:srgbClr val="1155CC"/>
                </a:solidFill>
                <a:hlinkClick r:id="rId3"/>
              </a:rPr>
              <a:t>Drupal Hosting Steering Committee Charter</a:t>
            </a:r>
          </a:p>
          <a:p>
            <a:pPr indent="-381000" lvl="0" marL="457200" rtl="0">
              <a:spcBef>
                <a:spcPts val="0"/>
              </a:spcBef>
              <a:buSzPct val="100000"/>
              <a:buFont typeface="Arial"/>
              <a:buChar char="●"/>
            </a:pPr>
            <a:r>
              <a:rPr lang="en" sz="2400" u="sng">
                <a:solidFill>
                  <a:srgbClr val="1155CC"/>
                </a:solidFill>
                <a:hlinkClick r:id="rId4"/>
              </a:rPr>
              <a:t>Drupal Hosting Terms of Service</a:t>
            </a:r>
          </a:p>
          <a:p>
            <a:pPr lvl="0" rtl="0">
              <a:spcBef>
                <a:spcPts val="0"/>
              </a:spcBef>
              <a:buNone/>
            </a:pPr>
            <a:r>
              <a:t/>
            </a:r>
            <a:endParaRPr sz="2400"/>
          </a:p>
          <a:p>
            <a:pPr lvl="0" rtl="0">
              <a:spcBef>
                <a:spcPts val="0"/>
              </a:spcBef>
              <a:buNone/>
            </a:pPr>
            <a:r>
              <a:rPr b="1" lang="en" sz="2400"/>
              <a:t>Steering Committee</a:t>
            </a:r>
          </a:p>
          <a:p>
            <a:pPr indent="-381000" lvl="0" marL="457200" rtl="0">
              <a:spcBef>
                <a:spcPts val="0"/>
              </a:spcBef>
              <a:buSzPct val="100000"/>
            </a:pPr>
            <a:r>
              <a:rPr lang="en" sz="2400"/>
              <a:t>Matt Coughlin - </a:t>
            </a:r>
            <a:r>
              <a:rPr lang="en" sz="2400" u="sng">
                <a:solidFill>
                  <a:schemeClr val="hlink"/>
                </a:solidFill>
                <a:hlinkClick r:id="rId5"/>
              </a:rPr>
              <a:t>Finance and Administration</a:t>
            </a:r>
          </a:p>
          <a:p>
            <a:pPr indent="-381000" lvl="0" marL="457200" rtl="0">
              <a:spcBef>
                <a:spcPts val="0"/>
              </a:spcBef>
              <a:buSzPct val="100000"/>
            </a:pPr>
            <a:r>
              <a:rPr lang="en" sz="2400"/>
              <a:t>Jason Huebsch - </a:t>
            </a:r>
            <a:r>
              <a:rPr lang="en" sz="2400" u="sng">
                <a:solidFill>
                  <a:schemeClr val="hlink"/>
                </a:solidFill>
                <a:hlinkClick r:id="rId6"/>
              </a:rPr>
              <a:t>Digital Communications</a:t>
            </a:r>
          </a:p>
          <a:p>
            <a:pPr indent="-381000" lvl="0" marL="457200" rtl="0">
              <a:spcBef>
                <a:spcPts val="0"/>
              </a:spcBef>
              <a:buSzPct val="100000"/>
            </a:pPr>
            <a:r>
              <a:rPr lang="en" sz="2400" u="sng">
                <a:solidFill>
                  <a:schemeClr val="hlink"/>
                </a:solidFill>
                <a:hlinkClick r:id="rId7"/>
              </a:rPr>
              <a:t>Daniel Mundra</a:t>
            </a:r>
            <a:r>
              <a:rPr lang="en" sz="2400"/>
              <a:t> - Speaker, </a:t>
            </a:r>
            <a:r>
              <a:rPr lang="en" sz="2400" u="sng">
                <a:solidFill>
                  <a:schemeClr val="hlink"/>
                </a:solidFill>
                <a:hlinkClick r:id="rId8"/>
              </a:rPr>
              <a:t>College of Arts &amp; Sciences IT</a:t>
            </a:r>
          </a:p>
          <a:p>
            <a:pPr indent="-381000" lvl="0" marL="457200" rtl="0">
              <a:spcBef>
                <a:spcPts val="0"/>
              </a:spcBef>
              <a:buSzPct val="100000"/>
            </a:pPr>
            <a:r>
              <a:rPr lang="en" sz="2400" u="sng">
                <a:solidFill>
                  <a:schemeClr val="hlink"/>
                </a:solidFill>
                <a:hlinkClick r:id="rId9"/>
              </a:rPr>
              <a:t>Josh Rose</a:t>
            </a:r>
            <a:r>
              <a:rPr lang="en" sz="2400"/>
              <a:t> -                      , formerly </a:t>
            </a:r>
            <a:r>
              <a:rPr lang="en" sz="2400" u="sng">
                <a:solidFill>
                  <a:schemeClr val="hlink"/>
                </a:solidFill>
                <a:hlinkClick r:id="rId10"/>
              </a:rPr>
              <a:t>Student Life</a:t>
            </a:r>
          </a:p>
          <a:p>
            <a:pPr indent="-381000" lvl="0" marL="457200" rtl="0">
              <a:spcBef>
                <a:spcPts val="0"/>
              </a:spcBef>
              <a:buSzPct val="100000"/>
            </a:pPr>
            <a:r>
              <a:rPr lang="en" sz="2400" u="sng">
                <a:solidFill>
                  <a:schemeClr val="hlink"/>
                </a:solidFill>
                <a:hlinkClick r:id="rId11"/>
              </a:rPr>
              <a:t>Vid Rowan</a:t>
            </a:r>
            <a:r>
              <a:rPr lang="en" sz="2400"/>
              <a:t> - Speaker, </a:t>
            </a:r>
            <a:r>
              <a:rPr lang="en" sz="2400" u="sng">
                <a:solidFill>
                  <a:schemeClr val="hlink"/>
                </a:solidFill>
                <a:hlinkClick r:id="rId12"/>
              </a:rPr>
              <a:t>Human Resources</a:t>
            </a:r>
          </a:p>
          <a:p>
            <a:pPr indent="-381000" lvl="0" marL="457200" rtl="0">
              <a:spcBef>
                <a:spcPts val="0"/>
              </a:spcBef>
              <a:buSzPct val="100000"/>
            </a:pPr>
            <a:r>
              <a:rPr lang="en" sz="2400"/>
              <a:t>Jesse Sedwick - </a:t>
            </a:r>
            <a:r>
              <a:rPr lang="en" sz="2400" u="sng">
                <a:solidFill>
                  <a:schemeClr val="hlink"/>
                </a:solidFill>
                <a:hlinkClick r:id="rId13"/>
              </a:rPr>
              <a:t>Information Services</a:t>
            </a:r>
          </a:p>
          <a:p>
            <a:pPr indent="-381000" lvl="0" marL="457200" rtl="0">
              <a:spcBef>
                <a:spcPts val="0"/>
              </a:spcBef>
              <a:buSzPct val="100000"/>
            </a:pPr>
            <a:r>
              <a:rPr lang="en" sz="2400"/>
              <a:t>Derek Wormdahl - </a:t>
            </a:r>
            <a:r>
              <a:rPr lang="en" sz="2400" u="sng">
                <a:solidFill>
                  <a:schemeClr val="hlink"/>
                </a:solidFill>
                <a:hlinkClick r:id="rId14"/>
              </a:rPr>
              <a:t>Information Services</a:t>
            </a:r>
          </a:p>
        </p:txBody>
      </p:sp>
      <p:pic>
        <p:nvPicPr>
          <p:cNvPr descr="civicactions.png" id="225" name="Shape 225">
            <a:hlinkClick r:id="rId15"/>
          </p:cNvPr>
          <p:cNvPicPr preferRelativeResize="0"/>
          <p:nvPr/>
        </p:nvPicPr>
        <p:blipFill>
          <a:blip r:embed="rId16">
            <a:alphaModFix/>
          </a:blip>
          <a:stretch>
            <a:fillRect/>
          </a:stretch>
        </p:blipFill>
        <p:spPr>
          <a:xfrm>
            <a:off x="2701125" y="4910025"/>
            <a:ext cx="1801274" cy="294750"/>
          </a:xfrm>
          <a:prstGeom prst="rect">
            <a:avLst/>
          </a:prstGeom>
          <a:noFill/>
          <a:ln>
            <a:noFill/>
          </a:ln>
        </p:spPr>
      </p:pic>
      <p:pic>
        <p:nvPicPr>
          <p:cNvPr descr="UO-Logo-107.png" id="226" name="Shape 226"/>
          <p:cNvPicPr preferRelativeResize="0"/>
          <p:nvPr/>
        </p:nvPicPr>
        <p:blipFill>
          <a:blip r:embed="rId17">
            <a:alphaModFix/>
          </a:blip>
          <a:stretch>
            <a:fillRect/>
          </a:stretch>
        </p:blipFill>
        <p:spPr>
          <a:xfrm>
            <a:off x="7766562" y="274567"/>
            <a:ext cx="1148326" cy="9416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Acknowledgements</a:t>
            </a:r>
          </a:p>
        </p:txBody>
      </p:sp>
      <p:sp>
        <p:nvSpPr>
          <p:cNvPr id="232" name="Shape 2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Max Bronsema - </a:t>
            </a:r>
            <a:r>
              <a:rPr lang="en" sz="2400" u="sng">
                <a:solidFill>
                  <a:schemeClr val="hlink"/>
                </a:solidFill>
                <a:hlinkClick r:id="rId3"/>
              </a:rPr>
              <a:t>Western Washington University</a:t>
            </a:r>
          </a:p>
          <a:p>
            <a:pPr indent="-381000" lvl="0" marL="457200" rtl="0">
              <a:spcBef>
                <a:spcPts val="0"/>
              </a:spcBef>
              <a:buSzPct val="100000"/>
            </a:pPr>
            <a:r>
              <a:rPr lang="en" sz="2400"/>
              <a:t>Paul Kozik - </a:t>
            </a:r>
            <a:r>
              <a:rPr lang="en" sz="2400" u="sng">
                <a:solidFill>
                  <a:schemeClr val="hlink"/>
                </a:solidFill>
                <a:hlinkClick r:id="rId4"/>
              </a:rPr>
              <a:t>Digital Communications</a:t>
            </a:r>
          </a:p>
          <a:p>
            <a:pPr indent="-381000" lvl="0" marL="457200" rtl="0">
              <a:spcBef>
                <a:spcPts val="0"/>
              </a:spcBef>
              <a:buSzPct val="100000"/>
            </a:pPr>
            <a:r>
              <a:rPr lang="en" sz="2400"/>
              <a:t>William Myers - formerly </a:t>
            </a:r>
            <a:r>
              <a:rPr lang="en" sz="2400" u="sng">
                <a:solidFill>
                  <a:schemeClr val="hlink"/>
                </a:solidFill>
                <a:hlinkClick r:id="rId5"/>
              </a:rPr>
              <a:t>Interactive Media Group</a:t>
            </a:r>
          </a:p>
          <a:p>
            <a:pPr indent="-381000" lvl="0" marL="457200" rtl="0">
              <a:spcBef>
                <a:spcPts val="0"/>
              </a:spcBef>
              <a:buSzPct val="100000"/>
            </a:pPr>
            <a:r>
              <a:rPr lang="en" sz="2400"/>
              <a:t>Ed Parker - </a:t>
            </a:r>
            <a:r>
              <a:rPr lang="en" sz="2400" u="sng">
                <a:solidFill>
                  <a:schemeClr val="hlink"/>
                </a:solidFill>
                <a:hlinkClick r:id="rId6"/>
              </a:rPr>
              <a:t>Digital Communications</a:t>
            </a:r>
          </a:p>
          <a:p>
            <a:pPr indent="-381000" lvl="0" marL="457200" rtl="0">
              <a:spcBef>
                <a:spcPts val="0"/>
              </a:spcBef>
              <a:buSzPct val="100000"/>
            </a:pPr>
            <a:r>
              <a:rPr lang="en" sz="2400"/>
              <a:t>Richard Silver - </a:t>
            </a:r>
            <a:r>
              <a:rPr lang="en" sz="2400" u="sng">
                <a:solidFill>
                  <a:schemeClr val="hlink"/>
                </a:solidFill>
                <a:hlinkClick r:id="rId7"/>
              </a:rPr>
              <a:t>Human Resources</a:t>
            </a:r>
          </a:p>
          <a:p>
            <a:pPr indent="-381000" lvl="0" marL="457200" rtl="0">
              <a:spcBef>
                <a:spcPts val="0"/>
              </a:spcBef>
              <a:buSzPct val="100000"/>
            </a:pPr>
            <a:r>
              <a:rPr lang="en" sz="2400"/>
              <a:t>All the departments and developers at the University of Oregon who use our service and support our endeavor.</a:t>
            </a:r>
          </a:p>
          <a:p>
            <a:pPr indent="-381000" lvl="1" marL="914400" rtl="0">
              <a:spcBef>
                <a:spcPts val="0"/>
              </a:spcBef>
              <a:buSzPct val="100000"/>
            </a:pPr>
            <a:r>
              <a:rPr lang="en"/>
              <a:t>18 Departments</a:t>
            </a:r>
          </a:p>
          <a:p>
            <a:pPr indent="-228600" lvl="1" marL="914400" rtl="0">
              <a:spcBef>
                <a:spcPts val="0"/>
              </a:spcBef>
            </a:pPr>
            <a:r>
              <a:rPr b="1" lang="en"/>
              <a:t>41 Web Developers</a:t>
            </a:r>
          </a:p>
        </p:txBody>
      </p:sp>
      <p:pic>
        <p:nvPicPr>
          <p:cNvPr descr="UO-Logo-107.png" id="233" name="Shape 233"/>
          <p:cNvPicPr preferRelativeResize="0"/>
          <p:nvPr/>
        </p:nvPicPr>
        <p:blipFill>
          <a:blip r:embed="rId8">
            <a:alphaModFix/>
          </a:blip>
          <a:stretch>
            <a:fillRect/>
          </a:stretch>
        </p:blipFill>
        <p:spPr>
          <a:xfrm>
            <a:off x="7766562" y="274567"/>
            <a:ext cx="1148326" cy="9416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a:t>
            </a:r>
          </a:p>
        </p:txBody>
      </p:sp>
      <p:sp>
        <p:nvSpPr>
          <p:cNvPr id="56" name="Shape 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department hosts their own website on aging hardware in some dusty closet and administers it on their own, effectively on an island.*</a:t>
            </a:r>
          </a:p>
          <a:p>
            <a:pPr lvl="0" rtl="0">
              <a:spcBef>
                <a:spcPts val="0"/>
              </a:spcBef>
              <a:buNone/>
            </a:pPr>
            <a:r>
              <a:t/>
            </a:r>
            <a:endParaRPr/>
          </a:p>
          <a:p>
            <a:pPr lvl="0" rtl="0">
              <a:spcBef>
                <a:spcPts val="0"/>
              </a:spcBef>
              <a:buNone/>
            </a:pPr>
            <a:r>
              <a:rPr i="1" lang="en"/>
              <a:t>(* this times, say, 20)</a:t>
            </a:r>
          </a:p>
        </p:txBody>
      </p:sp>
      <p:pic>
        <p:nvPicPr>
          <p:cNvPr descr="UO-Logo-107.png" id="57" name="Shape 57"/>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Problem</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department hosts their own website on aging hardware in some dusty closet and administers it on their own, effectively on an island.*</a:t>
            </a:r>
          </a:p>
          <a:p>
            <a:pPr lvl="0" rtl="0">
              <a:spcBef>
                <a:spcPts val="0"/>
              </a:spcBef>
              <a:buNone/>
            </a:pPr>
            <a:r>
              <a:t/>
            </a:r>
            <a:endParaRPr/>
          </a:p>
          <a:p>
            <a:pPr lvl="0" rtl="0">
              <a:spcBef>
                <a:spcPts val="0"/>
              </a:spcBef>
              <a:buNone/>
            </a:pPr>
            <a:r>
              <a:rPr i="1" lang="en"/>
              <a:t>(* this times, say, 20)</a:t>
            </a:r>
          </a:p>
          <a:p>
            <a:pPr lvl="0" rtl="0">
              <a:spcBef>
                <a:spcPts val="0"/>
              </a:spcBef>
              <a:buNone/>
            </a:pPr>
            <a:r>
              <a:t/>
            </a:r>
            <a:endParaRPr i="1"/>
          </a:p>
          <a:p>
            <a:pPr lvl="0" rtl="0">
              <a:spcBef>
                <a:spcPts val="0"/>
              </a:spcBef>
              <a:buNone/>
            </a:pPr>
            <a:r>
              <a:rPr lang="en" sz="2400"/>
              <a:t>… or 30? 40?  we have no idea how bad the situation actually is due to a legacy of decentralized IT.</a:t>
            </a:r>
          </a:p>
        </p:txBody>
      </p:sp>
      <p:pic>
        <p:nvPicPr>
          <p:cNvPr descr="UO-Logo-107.png" id="64" name="Shape 64"/>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The Problem</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This is inefficient, in every sense of the word.</a:t>
            </a:r>
          </a:p>
          <a:p>
            <a:pPr lvl="0" rtl="0">
              <a:spcBef>
                <a:spcPts val="0"/>
              </a:spcBef>
              <a:buNone/>
            </a:pPr>
            <a:r>
              <a:rPr lang="en"/>
              <a:t>  </a:t>
            </a:r>
          </a:p>
          <a:p>
            <a:pPr indent="-228600" lvl="0" marL="457200" rtl="0">
              <a:spcBef>
                <a:spcPts val="0"/>
              </a:spcBef>
              <a:buChar char="●"/>
            </a:pPr>
            <a:r>
              <a:rPr lang="en"/>
              <a:t>No shared virtual/physical resources</a:t>
            </a:r>
          </a:p>
          <a:p>
            <a:pPr indent="-228600" lvl="0" marL="457200" rtl="0">
              <a:spcBef>
                <a:spcPts val="0"/>
              </a:spcBef>
              <a:buChar char="●"/>
            </a:pPr>
            <a:r>
              <a:rPr lang="en"/>
              <a:t>No shared codebases</a:t>
            </a:r>
          </a:p>
          <a:p>
            <a:pPr indent="-228600" lvl="0" marL="457200" rtl="0">
              <a:spcBef>
                <a:spcPts val="0"/>
              </a:spcBef>
              <a:buChar char="●"/>
            </a:pPr>
            <a:r>
              <a:rPr lang="en"/>
              <a:t>No shared staff (devs &amp; sys admins)</a:t>
            </a:r>
          </a:p>
          <a:p>
            <a:pPr lvl="0" rtl="0">
              <a:spcBef>
                <a:spcPts val="0"/>
              </a:spcBef>
              <a:buNone/>
            </a:pPr>
            <a:r>
              <a:t/>
            </a:r>
            <a:endParaRPr/>
          </a:p>
          <a:p>
            <a:pPr lvl="0">
              <a:spcBef>
                <a:spcPts val="0"/>
              </a:spcBef>
              <a:buNone/>
            </a:pPr>
            <a:r>
              <a:rPr lang="en"/>
              <a:t>... but everyone is trying to accomplish similar goals.</a:t>
            </a:r>
          </a:p>
        </p:txBody>
      </p:sp>
      <p:pic>
        <p:nvPicPr>
          <p:cNvPr descr="UO-Logo-107.png" id="71" name="Shape 71"/>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The Service Need</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1371600" rtl="0">
              <a:spcBef>
                <a:spcPts val="0"/>
              </a:spcBef>
              <a:buNone/>
            </a:pPr>
            <a:r>
              <a:rPr b="1" lang="en"/>
              <a:t>We need a centrally managed way to host a wide range of Drupal sites.</a:t>
            </a:r>
          </a:p>
          <a:p>
            <a:pPr lvl="0">
              <a:spcBef>
                <a:spcPts val="0"/>
              </a:spcBef>
              <a:buNone/>
            </a:pPr>
            <a:r>
              <a:t/>
            </a:r>
            <a:endParaRPr sz="2400"/>
          </a:p>
        </p:txBody>
      </p:sp>
      <p:pic>
        <p:nvPicPr>
          <p:cNvPr descr="UO-Logo-107.png" id="78" name="Shape 78"/>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id="79" name="Shape 79"/>
          <p:cNvPicPr preferRelativeResize="0"/>
          <p:nvPr/>
        </p:nvPicPr>
        <p:blipFill>
          <a:blip r:embed="rId4">
            <a:alphaModFix/>
          </a:blip>
          <a:stretch>
            <a:fillRect/>
          </a:stretch>
        </p:blipFill>
        <p:spPr>
          <a:xfrm>
            <a:off x="744675" y="1694625"/>
            <a:ext cx="1059049" cy="1083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Service Need</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1371600" rtl="0">
              <a:spcBef>
                <a:spcPts val="0"/>
              </a:spcBef>
              <a:buNone/>
            </a:pPr>
            <a:r>
              <a:rPr b="1" lang="en"/>
              <a:t>We need a centrally managed way to host a wide range of Drupal sites.</a:t>
            </a:r>
          </a:p>
          <a:p>
            <a:pPr lvl="0" rtl="0">
              <a:spcBef>
                <a:spcPts val="0"/>
              </a:spcBef>
              <a:buNone/>
            </a:pPr>
            <a:r>
              <a:t/>
            </a:r>
            <a:endParaRPr sz="2400"/>
          </a:p>
        </p:txBody>
      </p:sp>
      <p:pic>
        <p:nvPicPr>
          <p:cNvPr descr="UO-Logo-107.png" id="86" name="Shape 86"/>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id="87" name="Shape 87"/>
          <p:cNvPicPr preferRelativeResize="0"/>
          <p:nvPr/>
        </p:nvPicPr>
        <p:blipFill>
          <a:blip r:embed="rId4">
            <a:alphaModFix/>
          </a:blip>
          <a:stretch>
            <a:fillRect/>
          </a:stretch>
        </p:blipFill>
        <p:spPr>
          <a:xfrm>
            <a:off x="744675" y="1694625"/>
            <a:ext cx="1059049" cy="1083899"/>
          </a:xfrm>
          <a:prstGeom prst="rect">
            <a:avLst/>
          </a:prstGeom>
          <a:noFill/>
          <a:ln>
            <a:noFill/>
          </a:ln>
        </p:spPr>
      </p:pic>
      <p:sp>
        <p:nvSpPr>
          <p:cNvPr id="88" name="Shape 88"/>
          <p:cNvSpPr txBox="1"/>
          <p:nvPr/>
        </p:nvSpPr>
        <p:spPr>
          <a:xfrm>
            <a:off x="585200" y="2778525"/>
            <a:ext cx="3162000" cy="236099"/>
          </a:xfrm>
          <a:prstGeom prst="rect">
            <a:avLst/>
          </a:prstGeom>
          <a:noFill/>
          <a:ln>
            <a:noFill/>
          </a:ln>
        </p:spPr>
        <p:txBody>
          <a:bodyPr anchorCtr="0" anchor="t" bIns="91425" lIns="91425" rIns="91425" tIns="91425">
            <a:noAutofit/>
          </a:bodyPr>
          <a:lstStyle/>
          <a:p>
            <a:pPr lvl="0" rtl="0">
              <a:spcBef>
                <a:spcPts val="0"/>
              </a:spcBef>
              <a:buNone/>
            </a:pPr>
            <a:r>
              <a:rPr lang="en"/>
              <a:t>(*this wasn’t actually his idea)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Service Need</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1371600" rtl="0">
              <a:spcBef>
                <a:spcPts val="0"/>
              </a:spcBef>
              <a:buNone/>
            </a:pPr>
            <a:r>
              <a:rPr b="1" lang="en"/>
              <a:t>We need a centrally managed way to host a wide range of Drupal sites.</a:t>
            </a:r>
          </a:p>
          <a:p>
            <a:pPr lvl="0" rtl="0">
              <a:spcBef>
                <a:spcPts val="0"/>
              </a:spcBef>
              <a:buNone/>
            </a:pPr>
            <a:r>
              <a:t/>
            </a:r>
            <a:endParaRPr/>
          </a:p>
          <a:p>
            <a:pPr indent="-381000" lvl="0" marL="457200" rtl="0">
              <a:spcBef>
                <a:spcPts val="0"/>
              </a:spcBef>
              <a:buSzPct val="100000"/>
              <a:buChar char="●"/>
            </a:pPr>
            <a:r>
              <a:rPr lang="en" sz="2400"/>
              <a:t>Move everyone into the same environment, encourage staff to utilize the same tools</a:t>
            </a:r>
          </a:p>
          <a:p>
            <a:pPr lvl="0" rtl="0">
              <a:spcBef>
                <a:spcPts val="0"/>
              </a:spcBef>
              <a:buNone/>
            </a:pPr>
            <a:r>
              <a:t/>
            </a:r>
            <a:endParaRPr sz="2400"/>
          </a:p>
          <a:p>
            <a:pPr indent="-381000" lvl="0" marL="457200" rtl="0">
              <a:spcBef>
                <a:spcPts val="0"/>
              </a:spcBef>
              <a:buSzPct val="100000"/>
              <a:buChar char="●"/>
            </a:pPr>
            <a:r>
              <a:rPr lang="en" sz="2400"/>
              <a:t>Eliminate redundant VMs and aging hardware</a:t>
            </a:r>
          </a:p>
          <a:p>
            <a:pPr lvl="0" rtl="0">
              <a:spcBef>
                <a:spcPts val="0"/>
              </a:spcBef>
              <a:buNone/>
            </a:pPr>
            <a:r>
              <a:t/>
            </a:r>
            <a:endParaRPr sz="2400"/>
          </a:p>
          <a:p>
            <a:pPr indent="-381000" lvl="0" marL="457200" rtl="0">
              <a:spcBef>
                <a:spcPts val="0"/>
              </a:spcBef>
              <a:buSzPct val="100000"/>
              <a:buChar char="●"/>
            </a:pPr>
            <a:r>
              <a:rPr lang="en" sz="2400"/>
              <a:t>Make it easier for central Information Services to administer/monitor servers</a:t>
            </a:r>
          </a:p>
        </p:txBody>
      </p:sp>
      <p:pic>
        <p:nvPicPr>
          <p:cNvPr descr="UO-Logo-107.png" id="95" name="Shape 95"/>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pic>
        <p:nvPicPr>
          <p:cNvPr id="96" name="Shape 96"/>
          <p:cNvPicPr preferRelativeResize="0"/>
          <p:nvPr/>
        </p:nvPicPr>
        <p:blipFill>
          <a:blip r:embed="rId4">
            <a:alphaModFix/>
          </a:blip>
          <a:stretch>
            <a:fillRect/>
          </a:stretch>
        </p:blipFill>
        <p:spPr>
          <a:xfrm>
            <a:off x="744675" y="1694625"/>
            <a:ext cx="1059049" cy="1083899"/>
          </a:xfrm>
          <a:prstGeom prst="rect">
            <a:avLst/>
          </a:prstGeom>
          <a:noFill/>
          <a:ln>
            <a:noFill/>
          </a:ln>
        </p:spPr>
      </p:pic>
      <p:sp>
        <p:nvSpPr>
          <p:cNvPr id="97" name="Shape 97"/>
          <p:cNvSpPr txBox="1"/>
          <p:nvPr/>
        </p:nvSpPr>
        <p:spPr>
          <a:xfrm>
            <a:off x="585200" y="2778525"/>
            <a:ext cx="3162000" cy="236099"/>
          </a:xfrm>
          <a:prstGeom prst="rect">
            <a:avLst/>
          </a:prstGeom>
          <a:noFill/>
          <a:ln>
            <a:noFill/>
          </a:ln>
        </p:spPr>
        <p:txBody>
          <a:bodyPr anchorCtr="0" anchor="t" bIns="91425" lIns="91425" rIns="91425" tIns="91425">
            <a:noAutofit/>
          </a:bodyPr>
          <a:lstStyle/>
          <a:p>
            <a:pPr lvl="0" rtl="0">
              <a:spcBef>
                <a:spcPts val="0"/>
              </a:spcBef>
              <a:buNone/>
            </a:pPr>
            <a:r>
              <a:rPr lang="en"/>
              <a:t>(*this wasn’t actually his idea)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The Problem, Pt. II</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a:spcBef>
                <a:spcPts val="0"/>
              </a:spcBef>
              <a:buNone/>
            </a:pPr>
            <a:r>
              <a:rPr lang="en"/>
              <a:t> </a:t>
            </a:r>
          </a:p>
        </p:txBody>
      </p:sp>
      <p:pic>
        <p:nvPicPr>
          <p:cNvPr descr="UO-Logo-107.png" id="104" name="Shape 104"/>
          <p:cNvPicPr preferRelativeResize="0"/>
          <p:nvPr/>
        </p:nvPicPr>
        <p:blipFill rotWithShape="1">
          <a:blip r:embed="rId3">
            <a:alphaModFix/>
          </a:blip>
          <a:srcRect b="317" l="0" r="0" t="317"/>
          <a:stretch/>
        </p:blipFill>
        <p:spPr>
          <a:xfrm>
            <a:off x="7766562" y="277544"/>
            <a:ext cx="1148326" cy="9356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