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10" r:id="rId3"/>
    <p:sldId id="257" r:id="rId4"/>
    <p:sldId id="259" r:id="rId5"/>
    <p:sldId id="261" r:id="rId6"/>
    <p:sldId id="288" r:id="rId7"/>
    <p:sldId id="300" r:id="rId8"/>
    <p:sldId id="302" r:id="rId9"/>
    <p:sldId id="304" r:id="rId10"/>
    <p:sldId id="290" r:id="rId11"/>
    <p:sldId id="305" r:id="rId12"/>
    <p:sldId id="311" r:id="rId13"/>
    <p:sldId id="297" r:id="rId14"/>
    <p:sldId id="307" r:id="rId15"/>
    <p:sldId id="312" r:id="rId16"/>
    <p:sldId id="308" r:id="rId17"/>
    <p:sldId id="313" r:id="rId18"/>
    <p:sldId id="298" r:id="rId19"/>
    <p:sldId id="309" r:id="rId20"/>
    <p:sldId id="306" r:id="rId21"/>
    <p:sldId id="27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826"/>
    <a:srgbClr val="2E3037"/>
    <a:srgbClr val="A5111D"/>
    <a:srgbClr val="C81928"/>
    <a:srgbClr val="989EA8"/>
    <a:srgbClr val="CC3B29"/>
    <a:srgbClr val="C30606"/>
    <a:srgbClr val="D11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B2D26-1632-4389-8A45-C8A4B3ADBB91}">
  <a:tblStyle styleId="{DF0B2D26-1632-4389-8A45-C8A4B3ADBB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DELAY VS</a:t>
            </a:r>
            <a:r>
              <a:rPr lang="en-US" sz="1600" b="1" baseline="0"/>
              <a:t> RELATIVE CACHE SIZE</a:t>
            </a:r>
            <a:endParaRPr lang="en-US" sz="16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692038495188102E-2"/>
          <c:y val="0.17171296296296298"/>
          <c:w val="0.90286351706036749"/>
          <c:h val="0.6149843248760571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Sheet1!$A$1:$A$10</c:f>
              <c:numCache>
                <c:formatCode>General</c:formatCode>
                <c:ptCount val="10"/>
                <c:pt idx="0">
                  <c:v>47.481160000000003</c:v>
                </c:pt>
                <c:pt idx="1">
                  <c:v>47.481160000000003</c:v>
                </c:pt>
                <c:pt idx="2">
                  <c:v>47.481160000000003</c:v>
                </c:pt>
                <c:pt idx="3">
                  <c:v>47.481160000000003</c:v>
                </c:pt>
                <c:pt idx="4">
                  <c:v>47.481160000000003</c:v>
                </c:pt>
                <c:pt idx="5">
                  <c:v>47.481160000000003</c:v>
                </c:pt>
                <c:pt idx="9">
                  <c:v>47.481160000000003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Sheet1!$B$1:$B$10</c:f>
              <c:numCache>
                <c:formatCode>General</c:formatCode>
                <c:ptCount val="10"/>
                <c:pt idx="0">
                  <c:v>44.395000000000003</c:v>
                </c:pt>
                <c:pt idx="1">
                  <c:v>41.396999999999998</c:v>
                </c:pt>
                <c:pt idx="2">
                  <c:v>38.497</c:v>
                </c:pt>
                <c:pt idx="3">
                  <c:v>35.786000000000001</c:v>
                </c:pt>
                <c:pt idx="4">
                  <c:v>32.991999999999997</c:v>
                </c:pt>
                <c:pt idx="5">
                  <c:v>30.024000000000001</c:v>
                </c:pt>
                <c:pt idx="9">
                  <c:v>20.181000000000001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Sheet1!$C$1:$C$10</c:f>
              <c:numCache>
                <c:formatCode>General</c:formatCode>
                <c:ptCount val="10"/>
                <c:pt idx="0">
                  <c:v>25.826000000000001</c:v>
                </c:pt>
                <c:pt idx="1">
                  <c:v>24.14</c:v>
                </c:pt>
                <c:pt idx="2">
                  <c:v>22.459</c:v>
                </c:pt>
                <c:pt idx="3">
                  <c:v>20.841999999999999</c:v>
                </c:pt>
                <c:pt idx="4">
                  <c:v>19.172000000000001</c:v>
                </c:pt>
                <c:pt idx="5">
                  <c:v>17.513000000000002</c:v>
                </c:pt>
                <c:pt idx="9">
                  <c:v>10.882999999999999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678872"/>
        <c:axId val="424675736"/>
      </c:lineChart>
      <c:catAx>
        <c:axId val="42467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75736"/>
        <c:crosses val="autoZero"/>
        <c:auto val="1"/>
        <c:lblAlgn val="ctr"/>
        <c:lblOffset val="100"/>
        <c:noMultiLvlLbl val="0"/>
      </c:catAx>
      <c:valAx>
        <c:axId val="42467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7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Traffic vs Relative cache size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28891258384368623"/>
          <c:w val="0.89655796150481193"/>
          <c:h val="0.63543124817731111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Sheet1!$G$1:$G$10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Sheet1!$H$1:$H$10</c:f>
              <c:numCache>
                <c:formatCode>General</c:formatCode>
                <c:ptCount val="10"/>
                <c:pt idx="0">
                  <c:v>0.89951999999999999</c:v>
                </c:pt>
                <c:pt idx="1">
                  <c:v>0.79791999999999996</c:v>
                </c:pt>
                <c:pt idx="2">
                  <c:v>0.70243999999999995</c:v>
                </c:pt>
                <c:pt idx="3">
                  <c:v>0.61195999999999995</c:v>
                </c:pt>
                <c:pt idx="4">
                  <c:v>0.52088000000000001</c:v>
                </c:pt>
                <c:pt idx="5">
                  <c:v>0.42671999999999999</c:v>
                </c:pt>
                <c:pt idx="9">
                  <c:v>0.12196</c:v>
                </c:pt>
              </c:numCache>
            </c:numRef>
          </c:val>
          <c:smooth val="0"/>
        </c:ser>
        <c:ser>
          <c:idx val="2"/>
          <c:order val="2"/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Sheet1!$I$1:$I$10</c:f>
              <c:numCache>
                <c:formatCode>General</c:formatCode>
                <c:ptCount val="10"/>
                <c:pt idx="0">
                  <c:v>0.90090000000000003</c:v>
                </c:pt>
                <c:pt idx="1">
                  <c:v>0.80076000000000003</c:v>
                </c:pt>
                <c:pt idx="2">
                  <c:v>0.69879999999999998</c:v>
                </c:pt>
                <c:pt idx="3">
                  <c:v>0.60158999999999996</c:v>
                </c:pt>
                <c:pt idx="4">
                  <c:v>0.50236000000000003</c:v>
                </c:pt>
                <c:pt idx="5">
                  <c:v>0.40262999999999999</c:v>
                </c:pt>
                <c:pt idx="9">
                  <c:v>6.0000000000000001E-3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809800"/>
        <c:axId val="347808624"/>
      </c:lineChart>
      <c:catAx>
        <c:axId val="34780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8624"/>
        <c:crosses val="autoZero"/>
        <c:auto val="1"/>
        <c:lblAlgn val="ctr"/>
        <c:lblOffset val="100"/>
        <c:noMultiLvlLbl val="0"/>
      </c:catAx>
      <c:valAx>
        <c:axId val="34780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56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3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8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5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62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3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00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47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26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2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97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0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79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3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6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7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38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02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48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35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2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17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29241" y="3254419"/>
            <a:ext cx="365760" cy="36576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111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Contribution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86849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FF"/>
                </a:solidFill>
              </a:rPr>
              <a:t>Caching with D2D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Improved Caching Policy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928" y="2976225"/>
            <a:ext cx="914400" cy="9144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13878" y="303879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23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anvas 1"/>
          <p:cNvGrpSpPr/>
          <p:nvPr/>
        </p:nvGrpSpPr>
        <p:grpSpPr>
          <a:xfrm>
            <a:off x="1045190" y="0"/>
            <a:ext cx="6687701" cy="6857999"/>
            <a:chOff x="0" y="0"/>
            <a:chExt cx="4609465" cy="482536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609465" cy="4825365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8" name="Isosceles Triangle 7"/>
            <p:cNvSpPr/>
            <p:nvPr/>
          </p:nvSpPr>
          <p:spPr>
            <a:xfrm>
              <a:off x="1750499" y="2405906"/>
              <a:ext cx="1143000" cy="914400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RAN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1293299" y="5488"/>
              <a:ext cx="1943100" cy="914400"/>
            </a:xfrm>
            <a:prstGeom prst="cloud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INTERNET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66" y="3440845"/>
              <a:ext cx="802277" cy="790243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899" y="4005581"/>
              <a:ext cx="802005" cy="78994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99" y="4006209"/>
              <a:ext cx="802005" cy="789305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104" y="3441783"/>
              <a:ext cx="802005" cy="789305"/>
            </a:xfrm>
            <a:prstGeom prst="rect">
              <a:avLst/>
            </a:prstGeom>
          </p:spPr>
        </p:pic>
        <p:cxnSp>
          <p:nvCxnSpPr>
            <p:cNvPr id="15" name="Curved Connector 14"/>
            <p:cNvCxnSpPr/>
            <p:nvPr/>
          </p:nvCxnSpPr>
          <p:spPr>
            <a:xfrm rot="16200000" flipH="1">
              <a:off x="1979099" y="1034142"/>
              <a:ext cx="571500" cy="114300"/>
            </a:xfrm>
            <a:prstGeom prst="curved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2321996" y="1834243"/>
              <a:ext cx="0" cy="68580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/>
            <p:cNvCxnSpPr>
              <a:endCxn id="11" idx="3"/>
            </p:cNvCxnSpPr>
            <p:nvPr/>
          </p:nvCxnSpPr>
          <p:spPr>
            <a:xfrm flipH="1">
              <a:off x="957943" y="3320092"/>
              <a:ext cx="1026523" cy="5158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/>
            <p:cNvCxnSpPr>
              <a:endCxn id="13" idx="0"/>
            </p:cNvCxnSpPr>
            <p:nvPr/>
          </p:nvCxnSpPr>
          <p:spPr>
            <a:xfrm flipH="1">
              <a:off x="1580002" y="3320092"/>
              <a:ext cx="513397" cy="68585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/>
            <p:cNvCxnSpPr>
              <a:endCxn id="12" idx="0"/>
            </p:cNvCxnSpPr>
            <p:nvPr/>
          </p:nvCxnSpPr>
          <p:spPr>
            <a:xfrm>
              <a:off x="2550599" y="3320092"/>
              <a:ext cx="515303" cy="68523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/>
            <p:cNvCxnSpPr>
              <a:endCxn id="14" idx="1"/>
            </p:cNvCxnSpPr>
            <p:nvPr/>
          </p:nvCxnSpPr>
          <p:spPr>
            <a:xfrm>
              <a:off x="2670404" y="3326251"/>
              <a:ext cx="1028700" cy="5099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 flipV="1">
              <a:off x="35727" y="1034143"/>
              <a:ext cx="4573738" cy="45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36195" y="3421495"/>
              <a:ext cx="4573270" cy="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23" name="24-Point Star 22"/>
            <p:cNvSpPr/>
            <p:nvPr/>
          </p:nvSpPr>
          <p:spPr>
            <a:xfrm>
              <a:off x="4041866" y="234043"/>
              <a:ext cx="567432" cy="457200"/>
            </a:xfrm>
            <a:prstGeom prst="star24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24-Point Star 23"/>
            <p:cNvSpPr/>
            <p:nvPr/>
          </p:nvSpPr>
          <p:spPr>
            <a:xfrm>
              <a:off x="4042339" y="4368165"/>
              <a:ext cx="567055" cy="457200"/>
            </a:xfrm>
            <a:prstGeom prst="star24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24-Point Star 24"/>
            <p:cNvSpPr/>
            <p:nvPr/>
          </p:nvSpPr>
          <p:spPr>
            <a:xfrm>
              <a:off x="4042276" y="1994426"/>
              <a:ext cx="567055" cy="457200"/>
            </a:xfrm>
            <a:prstGeom prst="star24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1899" y="1262832"/>
              <a:ext cx="1485900" cy="68598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EPC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55"/>
            <p:cNvSpPr txBox="1"/>
            <p:nvPr/>
          </p:nvSpPr>
          <p:spPr>
            <a:xfrm rot="5400000">
              <a:off x="2119354" y="2078258"/>
              <a:ext cx="566266" cy="29625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20ms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55"/>
            <p:cNvSpPr txBox="1"/>
            <p:nvPr/>
          </p:nvSpPr>
          <p:spPr>
            <a:xfrm rot="4780348">
              <a:off x="2091683" y="975315"/>
              <a:ext cx="565785" cy="29591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20ms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9" name="Text Box 55"/>
            <p:cNvSpPr txBox="1"/>
            <p:nvPr/>
          </p:nvSpPr>
          <p:spPr>
            <a:xfrm>
              <a:off x="1178999" y="3595551"/>
              <a:ext cx="702128" cy="29591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5-10ms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Contribution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Canvas 50"/>
          <p:cNvGrpSpPr/>
          <p:nvPr/>
        </p:nvGrpSpPr>
        <p:grpSpPr>
          <a:xfrm>
            <a:off x="1016833" y="0"/>
            <a:ext cx="7006642" cy="6858000"/>
            <a:chOff x="0" y="0"/>
            <a:chExt cx="5486400" cy="526288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5486400" cy="5262880"/>
            </a:xfrm>
            <a:prstGeom prst="rect">
              <a:avLst/>
            </a:prstGeom>
            <a:gradFill>
              <a:gsLst>
                <a:gs pos="0">
                  <a:srgbClr val="5B9BD5">
                    <a:lumMod val="20000"/>
                    <a:lumOff val="80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</p:spPr>
        </p:sp>
        <p:sp>
          <p:nvSpPr>
            <p:cNvPr id="32" name="Oval 31"/>
            <p:cNvSpPr/>
            <p:nvPr/>
          </p:nvSpPr>
          <p:spPr>
            <a:xfrm>
              <a:off x="345077" y="908955"/>
              <a:ext cx="1371600" cy="6858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For Lots of Times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145177" y="1599109"/>
              <a:ext cx="1371600" cy="6858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For Each User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8177" y="2520237"/>
              <a:ext cx="914400" cy="571887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Request a Random File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8177" y="3320156"/>
              <a:ext cx="914400" cy="5715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Check if the File is in Cache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02377" y="4119940"/>
              <a:ext cx="1028700" cy="68574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-Access                  -Update Delay, etc.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9677" y="4119334"/>
              <a:ext cx="1143000" cy="68604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-Access           -Update            -Cache (LRU)</a:t>
              </a:r>
            </a:p>
          </p:txBody>
        </p:sp>
        <p:cxnSp>
          <p:nvCxnSpPr>
            <p:cNvPr id="38" name="Straight Arrow Connector 37"/>
            <p:cNvCxnSpPr>
              <a:endCxn id="35" idx="0"/>
            </p:cNvCxnSpPr>
            <p:nvPr/>
          </p:nvCxnSpPr>
          <p:spPr>
            <a:xfrm>
              <a:off x="2745377" y="3091897"/>
              <a:ext cx="0" cy="22801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endCxn id="36" idx="0"/>
            </p:cNvCxnSpPr>
            <p:nvPr/>
          </p:nvCxnSpPr>
          <p:spPr>
            <a:xfrm flipH="1">
              <a:off x="2116727" y="3891370"/>
              <a:ext cx="171450" cy="22826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endCxn id="37" idx="0"/>
            </p:cNvCxnSpPr>
            <p:nvPr/>
          </p:nvCxnSpPr>
          <p:spPr>
            <a:xfrm>
              <a:off x="3202577" y="3891370"/>
              <a:ext cx="228600" cy="22766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Connector 40"/>
            <p:cNvCxnSpPr>
              <a:stCxn id="32" idx="2"/>
            </p:cNvCxnSpPr>
            <p:nvPr/>
          </p:nvCxnSpPr>
          <p:spPr>
            <a:xfrm>
              <a:off x="345077" y="1251769"/>
              <a:ext cx="0" cy="38971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/>
            <p:cNvCxnSpPr>
              <a:stCxn id="33" idx="2"/>
            </p:cNvCxnSpPr>
            <p:nvPr/>
          </p:nvCxnSpPr>
          <p:spPr>
            <a:xfrm>
              <a:off x="1145177" y="1941876"/>
              <a:ext cx="0" cy="29777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1145177" y="4919642"/>
              <a:ext cx="308610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 flipV="1">
              <a:off x="4231277" y="4691743"/>
              <a:ext cx="0" cy="2278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345077" y="5148589"/>
              <a:ext cx="411480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 flipV="1">
              <a:off x="4459877" y="4463143"/>
              <a:ext cx="0" cy="68544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7" name="Text Box 77"/>
            <p:cNvSpPr txBox="1"/>
            <p:nvPr/>
          </p:nvSpPr>
          <p:spPr>
            <a:xfrm>
              <a:off x="1901734" y="3776823"/>
              <a:ext cx="457200" cy="22832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48" name="Text Box 77"/>
            <p:cNvSpPr txBox="1"/>
            <p:nvPr/>
          </p:nvSpPr>
          <p:spPr>
            <a:xfrm>
              <a:off x="3202577" y="3776934"/>
              <a:ext cx="457200" cy="2279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NO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Contribution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8286" y="288768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Quicksand"/>
              </a:rPr>
              <a:t>Flowchart of Code</a:t>
            </a:r>
            <a:endParaRPr lang="en-US" sz="2800" u="sng" dirty="0">
              <a:solidFill>
                <a:schemeClr val="tx1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93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Results Achieved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86849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FF"/>
                </a:solidFill>
              </a:rPr>
              <a:t>Improved latency using D2D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928" y="2976225"/>
            <a:ext cx="914400" cy="9144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13878" y="303879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859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093622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RESULS ACHIEVED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29"/>
            <a:ext cx="9144000" cy="3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093622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RESULS ACHIEVED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7" y="1297892"/>
            <a:ext cx="10216715" cy="55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093622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RESULS ACHIEVED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45658056"/>
              </p:ext>
            </p:extLst>
          </p:nvPr>
        </p:nvGraphicFramePr>
        <p:xfrm>
          <a:off x="1599842" y="1375257"/>
          <a:ext cx="6224888" cy="514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6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093622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RESULS ACHIEVED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69046750"/>
              </p:ext>
            </p:extLst>
          </p:nvPr>
        </p:nvGraphicFramePr>
        <p:xfrm>
          <a:off x="1660327" y="1422758"/>
          <a:ext cx="6103917" cy="510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62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Conclusion </a:t>
            </a:r>
            <a:r>
              <a:rPr lang="en-US" dirty="0">
                <a:solidFill>
                  <a:srgbClr val="C00000"/>
                </a:solidFill>
              </a:rPr>
              <a:t>and future work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86849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FF"/>
                </a:solidFill>
              </a:rPr>
              <a:t>Cooperative </a:t>
            </a:r>
            <a:r>
              <a:rPr lang="en-US" dirty="0">
                <a:solidFill>
                  <a:srgbClr val="FFFFFF"/>
                </a:solidFill>
              </a:rPr>
              <a:t>caching policy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928" y="2976225"/>
            <a:ext cx="914400" cy="9144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13878" y="303879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0347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CONCLUSION AND FUTURE WORK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5" name="Shape 96"/>
          <p:cNvSpPr txBox="1">
            <a:spLocks noGrp="1"/>
          </p:cNvSpPr>
          <p:nvPr>
            <p:ph type="body" idx="1"/>
          </p:nvPr>
        </p:nvSpPr>
        <p:spPr>
          <a:xfrm>
            <a:off x="1165474" y="1860153"/>
            <a:ext cx="6990383" cy="41424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2E3037"/>
                </a:solidFill>
              </a:rPr>
              <a:t>Caching </a:t>
            </a:r>
            <a:r>
              <a:rPr lang="en-US" sz="1600" b="1" dirty="0" smtClean="0">
                <a:solidFill>
                  <a:srgbClr val="2E3037"/>
                </a:solidFill>
              </a:rPr>
              <a:t>with Device-to-Device</a:t>
            </a:r>
            <a:r>
              <a:rPr lang="en" sz="1600" b="1" dirty="0" smtClean="0">
                <a:solidFill>
                  <a:srgbClr val="2E3037"/>
                </a:solidFill>
              </a:rPr>
              <a:t>:</a:t>
            </a:r>
            <a:endParaRPr lang="en" sz="1600" b="1" dirty="0">
              <a:solidFill>
                <a:srgbClr val="2E3037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>
                <a:solidFill>
                  <a:srgbClr val="2E3037"/>
                </a:solidFill>
              </a:rPr>
              <a:t>L</a:t>
            </a:r>
            <a:r>
              <a:rPr lang="en-US" sz="1600" dirty="0" smtClean="0">
                <a:solidFill>
                  <a:srgbClr val="2E3037"/>
                </a:solidFill>
              </a:rPr>
              <a:t>ocal </a:t>
            </a:r>
            <a:r>
              <a:rPr lang="en-US" sz="1600" dirty="0">
                <a:solidFill>
                  <a:srgbClr val="2E3037"/>
                </a:solidFill>
              </a:rPr>
              <a:t>caching and sharing techniques such as device-to-device (D2D</a:t>
            </a:r>
            <a:r>
              <a:rPr lang="en-US" sz="1600" dirty="0" smtClean="0">
                <a:solidFill>
                  <a:srgbClr val="2E3037"/>
                </a:solidFill>
              </a:rPr>
              <a:t>) will drastically improve Wireless Communication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Has the potential to contribute significantly to 5G latency goals</a:t>
            </a:r>
            <a:r>
              <a:rPr lang="en-US" sz="1600" dirty="0" smtClean="0">
                <a:solidFill>
                  <a:srgbClr val="2E3037"/>
                </a:solidFill>
              </a:rPr>
              <a:t> </a:t>
            </a: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b="1" dirty="0" smtClean="0">
              <a:solidFill>
                <a:srgbClr val="2E303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2E3037"/>
                </a:solidFill>
              </a:rPr>
              <a:t>Main </a:t>
            </a:r>
            <a:r>
              <a:rPr lang="en-US" sz="1600" b="1" dirty="0" smtClean="0">
                <a:solidFill>
                  <a:srgbClr val="2E3037"/>
                </a:solidFill>
              </a:rPr>
              <a:t>Challenges (future research potential)</a:t>
            </a:r>
            <a:r>
              <a:rPr lang="en" sz="1600" b="1" dirty="0" smtClean="0">
                <a:solidFill>
                  <a:srgbClr val="2E3037"/>
                </a:solidFill>
              </a:rPr>
              <a:t>:</a:t>
            </a:r>
            <a:endParaRPr lang="en" sz="1600" b="1" dirty="0">
              <a:solidFill>
                <a:srgbClr val="2E3037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2E3037"/>
              </a:buClr>
            </a:pP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>
                <a:solidFill>
                  <a:srgbClr val="2E3037"/>
                </a:solidFill>
              </a:rPr>
              <a:t>C</a:t>
            </a:r>
            <a:r>
              <a:rPr lang="en-US" sz="1600" dirty="0" smtClean="0">
                <a:solidFill>
                  <a:srgbClr val="2E3037"/>
                </a:solidFill>
              </a:rPr>
              <a:t>ooperative </a:t>
            </a:r>
            <a:r>
              <a:rPr lang="en-US" sz="1600" dirty="0">
                <a:solidFill>
                  <a:srgbClr val="2E3037"/>
                </a:solidFill>
              </a:rPr>
              <a:t>caching </a:t>
            </a:r>
            <a:r>
              <a:rPr lang="en-US" sz="1600" dirty="0" smtClean="0">
                <a:solidFill>
                  <a:srgbClr val="2E3037"/>
                </a:solidFill>
              </a:rPr>
              <a:t>policy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Complex caching algorithm for D2D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Security, Privacy, and </a:t>
            </a:r>
            <a:r>
              <a:rPr lang="en-US" sz="1600" smtClean="0">
                <a:solidFill>
                  <a:srgbClr val="2E3037"/>
                </a:solidFill>
              </a:rPr>
              <a:t>Legal concerns</a:t>
            </a: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>
              <a:solidFill>
                <a:srgbClr val="2E3037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29241" y="3254419"/>
            <a:ext cx="365760" cy="36576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111D"/>
              </a:solidFill>
            </a:endParaRPr>
          </a:p>
        </p:txBody>
      </p:sp>
      <p:sp>
        <p:nvSpPr>
          <p:cNvPr id="10" name="Shape 66"/>
          <p:cNvSpPr txBox="1">
            <a:spLocks/>
          </p:cNvSpPr>
          <p:nvPr/>
        </p:nvSpPr>
        <p:spPr>
          <a:xfrm>
            <a:off x="1095001" y="1106129"/>
            <a:ext cx="7857270" cy="581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400" dirty="0">
                <a:solidFill>
                  <a:srgbClr val="AD1826"/>
                </a:solidFill>
              </a:rPr>
              <a:t>Exploiting </a:t>
            </a:r>
            <a:r>
              <a:rPr lang="en-US" sz="2400" dirty="0" smtClean="0">
                <a:solidFill>
                  <a:srgbClr val="AD1826"/>
                </a:solidFill>
              </a:rPr>
              <a:t>D2D Content Caching for </a:t>
            </a:r>
            <a:r>
              <a:rPr lang="en-US" sz="2400" dirty="0">
                <a:solidFill>
                  <a:srgbClr val="AD1826"/>
                </a:solidFill>
              </a:rPr>
              <a:t>5G Systems </a:t>
            </a:r>
          </a:p>
        </p:txBody>
      </p:sp>
      <p:sp>
        <p:nvSpPr>
          <p:cNvPr id="6" name="Shape 66"/>
          <p:cNvSpPr txBox="1">
            <a:spLocks/>
          </p:cNvSpPr>
          <p:nvPr/>
        </p:nvSpPr>
        <p:spPr>
          <a:xfrm>
            <a:off x="1095001" y="5333332"/>
            <a:ext cx="6858000" cy="1106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David Ungar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Rene Midouin</a:t>
            </a:r>
          </a:p>
        </p:txBody>
      </p:sp>
      <p:sp>
        <p:nvSpPr>
          <p:cNvPr id="11" name="Shape 66"/>
          <p:cNvSpPr txBox="1">
            <a:spLocks/>
          </p:cNvSpPr>
          <p:nvPr/>
        </p:nvSpPr>
        <p:spPr>
          <a:xfrm>
            <a:off x="1095001" y="0"/>
            <a:ext cx="6990383" cy="9882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Caching in the Air: 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3" y="1805634"/>
            <a:ext cx="2874838" cy="48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CONCLUSION AND FUTURE WORK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16" y="1391346"/>
            <a:ext cx="3524717" cy="51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AD1826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2E3037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4"/>
            <a:ext cx="7337699" cy="17938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2E3037"/>
                </a:solidFill>
              </a:rPr>
              <a:t>You can find </a:t>
            </a:r>
            <a:r>
              <a:rPr lang="en-US" sz="2200" dirty="0" smtClean="0">
                <a:solidFill>
                  <a:srgbClr val="2E3037"/>
                </a:solidFill>
              </a:rPr>
              <a:t>us </a:t>
            </a:r>
            <a:r>
              <a:rPr lang="en" sz="2200" dirty="0" smtClean="0">
                <a:solidFill>
                  <a:srgbClr val="2E3037"/>
                </a:solidFill>
              </a:rPr>
              <a:t>at</a:t>
            </a:r>
            <a:endParaRPr lang="en" sz="2200" dirty="0">
              <a:solidFill>
                <a:srgbClr val="2E3037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D1826"/>
                </a:solidFill>
              </a:rPr>
              <a:t>David Ungar</a:t>
            </a:r>
            <a:r>
              <a:rPr lang="en" sz="2200" dirty="0" smtClean="0">
                <a:solidFill>
                  <a:srgbClr val="AD1826"/>
                </a:solidFill>
              </a:rPr>
              <a:t>:</a:t>
            </a:r>
            <a:r>
              <a:rPr lang="en" sz="2200" dirty="0" smtClean="0">
                <a:solidFill>
                  <a:srgbClr val="2E3037"/>
                </a:solidFill>
              </a:rPr>
              <a:t> </a:t>
            </a:r>
            <a:r>
              <a:rPr lang="en-US" sz="2200" dirty="0" smtClean="0">
                <a:solidFill>
                  <a:srgbClr val="2E3037"/>
                </a:solidFill>
              </a:rPr>
              <a:t>davidungar87@gmail.com</a:t>
            </a:r>
            <a:endParaRPr lang="en-US" sz="2200" dirty="0">
              <a:solidFill>
                <a:srgbClr val="2E3037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D1826"/>
                </a:solidFill>
              </a:rPr>
              <a:t>Rene Midouin: </a:t>
            </a:r>
            <a:r>
              <a:rPr lang="en-US" sz="2200" dirty="0" smtClean="0">
                <a:solidFill>
                  <a:srgbClr val="2E3037"/>
                </a:solidFill>
              </a:rPr>
              <a:t>renemidouin@gmail.com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8232" y="3328324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OVERVIEW</a:t>
            </a:r>
            <a:endParaRPr lang="en" sz="2400" dirty="0">
              <a:solidFill>
                <a:srgbClr val="C00000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180223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Significance of the problem</a:t>
            </a:r>
            <a:endParaRPr lang="en" sz="1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42512" y="2653454"/>
            <a:ext cx="274320" cy="274320"/>
          </a:xfrm>
          <a:prstGeom prst="ellipse">
            <a:avLst/>
          </a:prstGeom>
          <a:solidFill>
            <a:srgbClr val="2E3037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7281" y="4495694"/>
            <a:ext cx="274320" cy="274320"/>
          </a:xfrm>
          <a:prstGeom prst="ellipse">
            <a:avLst/>
          </a:prstGeom>
          <a:solidFill>
            <a:srgbClr val="2E3037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3" name="Shape 67"/>
          <p:cNvSpPr txBox="1"/>
          <p:nvPr/>
        </p:nvSpPr>
        <p:spPr>
          <a:xfrm>
            <a:off x="1165475" y="2560050"/>
            <a:ext cx="7521300" cy="846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Existing approaches</a:t>
            </a:r>
            <a:endParaRPr lang="en" sz="1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281" y="3547193"/>
            <a:ext cx="274320" cy="274320"/>
          </a:xfrm>
          <a:prstGeom prst="ellipse">
            <a:avLst/>
          </a:prstGeom>
          <a:solidFill>
            <a:srgbClr val="2E3037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Shape 67"/>
          <p:cNvSpPr txBox="1"/>
          <p:nvPr/>
        </p:nvSpPr>
        <p:spPr>
          <a:xfrm>
            <a:off x="1165475" y="3508433"/>
            <a:ext cx="7521300" cy="793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Contribution</a:t>
            </a:r>
            <a:endParaRPr lang="en" sz="1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0161" y="5371545"/>
            <a:ext cx="274320" cy="274320"/>
          </a:xfrm>
          <a:prstGeom prst="ellipse">
            <a:avLst/>
          </a:prstGeom>
          <a:solidFill>
            <a:srgbClr val="2E3037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6" name="Shape 67"/>
          <p:cNvSpPr txBox="1"/>
          <p:nvPr/>
        </p:nvSpPr>
        <p:spPr>
          <a:xfrm>
            <a:off x="1165475" y="4403042"/>
            <a:ext cx="7521300" cy="793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Results achieved</a:t>
            </a:r>
            <a:endParaRPr lang="en" sz="1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Shape 67"/>
          <p:cNvSpPr txBox="1"/>
          <p:nvPr/>
        </p:nvSpPr>
        <p:spPr>
          <a:xfrm>
            <a:off x="1165475" y="5297651"/>
            <a:ext cx="7521300" cy="793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Conclusion and future work</a:t>
            </a:r>
            <a:endParaRPr lang="en" sz="16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Significance of the problem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86848"/>
            <a:ext cx="6927899" cy="6081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mtClean="0">
                <a:solidFill>
                  <a:srgbClr val="FFFFFF"/>
                </a:solidFill>
              </a:rPr>
              <a:t>High demand </a:t>
            </a:r>
            <a:r>
              <a:rPr lang="en-US" dirty="0">
                <a:solidFill>
                  <a:srgbClr val="FFFFFF"/>
                </a:solidFill>
              </a:rPr>
              <a:t>of rich multimedia services</a:t>
            </a:r>
            <a:endParaRPr lang="en" dirty="0">
              <a:solidFill>
                <a:srgbClr val="FFFFFF"/>
              </a:solidFill>
            </a:endParaRPr>
          </a:p>
          <a:p>
            <a:pPr>
              <a:spcBef>
                <a:spcPts val="600"/>
              </a:spcBef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928" y="2976225"/>
            <a:ext cx="914400" cy="9144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13878" y="303879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005836" y="6108129"/>
            <a:ext cx="2138164" cy="7498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mtClean="0">
                <a:solidFill>
                  <a:srgbClr val="C00000"/>
                </a:solidFill>
              </a:rPr>
              <a:t>50B connected things by 2020.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Existing </a:t>
            </a:r>
            <a:r>
              <a:rPr lang="en-US" dirty="0">
                <a:solidFill>
                  <a:srgbClr val="C00000"/>
                </a:solidFill>
              </a:rPr>
              <a:t>approaches</a:t>
            </a:r>
            <a:br>
              <a:rPr lang="en-US" dirty="0">
                <a:solidFill>
                  <a:srgbClr val="C00000"/>
                </a:solidFill>
              </a:rPr>
            </a:b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86848"/>
            <a:ext cx="6927899" cy="652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FF"/>
                </a:solidFill>
              </a:rPr>
              <a:t>Caching </a:t>
            </a:r>
            <a:r>
              <a:rPr lang="en-US" dirty="0">
                <a:solidFill>
                  <a:srgbClr val="FFFFFF"/>
                </a:solidFill>
              </a:rPr>
              <a:t>at EPC: web caching, redundancy elimination; caching at RAN 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928" y="2976225"/>
            <a:ext cx="914400" cy="9144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13878" y="303879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0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EXISTING APPROACHES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870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505" r="1270" b="1720"/>
          <a:stretch/>
        </p:blipFill>
        <p:spPr>
          <a:xfrm>
            <a:off x="-117987" y="-122501"/>
            <a:ext cx="9261987" cy="70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EXISTING </a:t>
            </a:r>
            <a:r>
              <a:rPr lang="en-US" dirty="0" smtClean="0">
                <a:solidFill>
                  <a:srgbClr val="C00000"/>
                </a:solidFill>
              </a:rPr>
              <a:t>APPROACHES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Caching within EPC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5" name="Shape 96"/>
          <p:cNvSpPr txBox="1">
            <a:spLocks noGrp="1"/>
          </p:cNvSpPr>
          <p:nvPr>
            <p:ph type="body" idx="1"/>
          </p:nvPr>
        </p:nvSpPr>
        <p:spPr>
          <a:xfrm>
            <a:off x="1165475" y="1756914"/>
            <a:ext cx="7668809" cy="44816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2E3037"/>
                </a:solidFill>
              </a:rPr>
              <a:t>1. Web Caching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URL-Based Web Caching (same-different, different-same, one-time use)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Prefix-Based Web Caching (check N-bytes and content-length. N is vital)</a:t>
            </a:r>
          </a:p>
          <a:p>
            <a:pPr marL="228600">
              <a:spcBef>
                <a:spcPts val="0"/>
              </a:spcBef>
              <a:buClr>
                <a:srgbClr val="2E3037"/>
              </a:buClr>
              <a:buNone/>
            </a:pPr>
            <a:r>
              <a:rPr lang="en-US" sz="1600" dirty="0">
                <a:solidFill>
                  <a:srgbClr val="2E3037"/>
                </a:solidFill>
              </a:rPr>
              <a:t>	</a:t>
            </a:r>
            <a:endParaRPr lang="en-US" sz="1600" dirty="0" smtClean="0">
              <a:solidFill>
                <a:srgbClr val="2E3037"/>
              </a:solidFill>
            </a:endParaRPr>
          </a:p>
          <a:p>
            <a:pPr marL="228600">
              <a:spcBef>
                <a:spcPts val="0"/>
              </a:spcBef>
              <a:buClr>
                <a:srgbClr val="2E3037"/>
              </a:buClr>
              <a:buNone/>
            </a:pPr>
            <a:endParaRPr lang="en-US" sz="1600" b="1" dirty="0" smtClean="0">
              <a:solidFill>
                <a:srgbClr val="2E303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2E3037"/>
                </a:solidFill>
              </a:rPr>
              <a:t>2. Redundancy Elimination (RE)</a:t>
            </a:r>
            <a:endParaRPr lang="en" sz="1600" b="1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Chunk-Level RE (solve url issue, lacks awareness of content, no coop-caching)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TCP-Level RE (TCP flow, overhead)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Packet-Level RE (IP packet chunk, upstream remove redundant, downstream reconstruct, explode index size)</a:t>
            </a:r>
          </a:p>
        </p:txBody>
      </p:sp>
      <p:sp>
        <p:nvSpPr>
          <p:cNvPr id="10" name="Oval 9"/>
          <p:cNvSpPr/>
          <p:nvPr/>
        </p:nvSpPr>
        <p:spPr>
          <a:xfrm>
            <a:off x="765372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>
            <a:alpha val="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EXISTING </a:t>
            </a:r>
            <a:r>
              <a:rPr lang="en-US" dirty="0" smtClean="0">
                <a:solidFill>
                  <a:srgbClr val="C00000"/>
                </a:solidFill>
              </a:rPr>
              <a:t>APPROACHES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Caching at RAN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8232" y="774536"/>
            <a:ext cx="228600" cy="228600"/>
          </a:xfrm>
          <a:prstGeom prst="ellipse">
            <a:avLst/>
          </a:prstGeom>
          <a:solidFill>
            <a:srgbClr val="AD18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  <p:sp>
        <p:nvSpPr>
          <p:cNvPr id="15" name="Shape 96"/>
          <p:cNvSpPr txBox="1">
            <a:spLocks noGrp="1"/>
          </p:cNvSpPr>
          <p:nvPr>
            <p:ph type="body" idx="1"/>
          </p:nvPr>
        </p:nvSpPr>
        <p:spPr>
          <a:xfrm>
            <a:off x="1165475" y="1756915"/>
            <a:ext cx="7668809" cy="38769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Caching at network edge, reduce network traffic and improve QOS.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eNBs tunnels between users and EPC packetize contents using GTP, making it difficult to carry object-oriented or content-aware caching.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Use byte caching technique at network layer, cache common sequence of data, cache repetitive portion of an object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Penetrate into byte string, cache often used byte, and eliminate redundant ones</a:t>
            </a: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Caching space at eNBs is small</a:t>
            </a:r>
            <a:endParaRPr lang="en-US" sz="1600" dirty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endParaRPr lang="en-US" sz="1600" dirty="0" smtClean="0">
              <a:solidFill>
                <a:srgbClr val="2E3037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2E3037"/>
              </a:buClr>
            </a:pPr>
            <a:r>
              <a:rPr lang="en-US" sz="1600" dirty="0" smtClean="0">
                <a:solidFill>
                  <a:srgbClr val="2E3037"/>
                </a:solidFill>
              </a:rPr>
              <a:t>Intelligent </a:t>
            </a:r>
            <a:r>
              <a:rPr lang="en-US" sz="1600" dirty="0">
                <a:solidFill>
                  <a:srgbClr val="2E3037"/>
                </a:solidFill>
              </a:rPr>
              <a:t>caching resource allocation strategies and cooperative caching policies among (neighboring) eNBs is mandatory for </a:t>
            </a:r>
            <a:r>
              <a:rPr lang="en-US" sz="1600" dirty="0" smtClean="0">
                <a:solidFill>
                  <a:srgbClr val="2E3037"/>
                </a:solidFill>
              </a:rPr>
              <a:t>efficient </a:t>
            </a:r>
            <a:r>
              <a:rPr lang="en-US" sz="1600" dirty="0">
                <a:solidFill>
                  <a:srgbClr val="2E3037"/>
                </a:solidFill>
              </a:rPr>
              <a:t>RAN caching. </a:t>
            </a:r>
          </a:p>
        </p:txBody>
      </p:sp>
      <p:sp>
        <p:nvSpPr>
          <p:cNvPr id="10" name="Oval 9"/>
          <p:cNvSpPr/>
          <p:nvPr/>
        </p:nvSpPr>
        <p:spPr>
          <a:xfrm>
            <a:off x="765372" y="1860153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rgbClr val="989EA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366</Words>
  <Application>Microsoft Office PowerPoint</Application>
  <PresentationFormat>On-screen Show (4:3)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Quicksand</vt:lpstr>
      <vt:lpstr>Times New Roman</vt:lpstr>
      <vt:lpstr>Eleanor template</vt:lpstr>
      <vt:lpstr>PowerPoint Presentation</vt:lpstr>
      <vt:lpstr>PowerPoint Presentation</vt:lpstr>
      <vt:lpstr>OVERVIEW</vt:lpstr>
      <vt:lpstr>Significance of the problem</vt:lpstr>
      <vt:lpstr>50B connected things by 2020.</vt:lpstr>
      <vt:lpstr> Existing approaches </vt:lpstr>
      <vt:lpstr>EXISTING APPROACHES</vt:lpstr>
      <vt:lpstr>EXISTING APPROACHES – Caching within EPC</vt:lpstr>
      <vt:lpstr>EXISTING APPROACHES – Caching at RAN</vt:lpstr>
      <vt:lpstr>Contribution</vt:lpstr>
      <vt:lpstr>Contribution</vt:lpstr>
      <vt:lpstr>Contribution</vt:lpstr>
      <vt:lpstr> Results Achieved </vt:lpstr>
      <vt:lpstr>RESULS ACHIEVED</vt:lpstr>
      <vt:lpstr>RESULS ACHIEVED</vt:lpstr>
      <vt:lpstr>RESULS ACHIEVED</vt:lpstr>
      <vt:lpstr>RESULS ACHIEVED</vt:lpstr>
      <vt:lpstr>   Conclusion and future work   </vt:lpstr>
      <vt:lpstr>CONCLUSION AND FUTURE WORK</vt:lpstr>
      <vt:lpstr>CONCLUSION AND FUTURE WORK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Ungar</cp:lastModifiedBy>
  <cp:revision>160</cp:revision>
  <dcterms:modified xsi:type="dcterms:W3CDTF">2017-05-17T16:33:06Z</dcterms:modified>
</cp:coreProperties>
</file>