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76"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pl-PL"/>
              <a:t>Kliknij, aby edytować styl</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pl-PL"/>
              <a:t>Kliknij, aby edytować styl</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48A87A34-81AB-432B-8DAE-1953F412C126}" type="datetimeFigureOut">
              <a:rPr lang="en-US" dirty="0"/>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pl-PL"/>
              <a:t>Kliknij, aby edytować styl</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48A87A34-81AB-432B-8DAE-1953F412C126}" type="datetimeFigureOut">
              <a:rPr lang="en-US" dirty="0"/>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pl-PL"/>
              <a:t>Kliknij, aby edytować styl</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48A87A34-81AB-432B-8DAE-1953F412C126}" type="datetimeFigureOut">
              <a:rPr lang="en-US" dirty="0"/>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pl-PL"/>
              <a:t>Kliknij, aby edytować styl</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48A87A34-81AB-432B-8DAE-1953F412C126}" type="datetimeFigureOut">
              <a:rPr lang="en-US" dirty="0"/>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umna">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pl-PL"/>
              <a:t>Kliknij, aby edytować styl</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3" name="Date Placeholder 2"/>
          <p:cNvSpPr>
            <a:spLocks noGrp="1"/>
          </p:cNvSpPr>
          <p:nvPr>
            <p:ph type="dt" sz="half" idx="10"/>
          </p:nvPr>
        </p:nvSpPr>
        <p:spPr/>
        <p:txBody>
          <a:bodyPr/>
          <a:lstStyle/>
          <a:p>
            <a:fld id="{48A87A34-81AB-432B-8DAE-1953F412C126}" type="datetimeFigureOut">
              <a:rPr lang="en-US" dirty="0"/>
              <a:t>4/20/2022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umna obrazu">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pl-PL"/>
              <a:t>Kliknij, aby edytować styl</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3" name="Date Placeholder 2"/>
          <p:cNvSpPr>
            <a:spLocks noGrp="1"/>
          </p:cNvSpPr>
          <p:nvPr>
            <p:ph type="dt" sz="half" idx="10"/>
          </p:nvPr>
        </p:nvSpPr>
        <p:spPr/>
        <p:txBody>
          <a:bodyPr/>
          <a:lstStyle/>
          <a:p>
            <a:fld id="{48A87A34-81AB-432B-8DAE-1953F412C126}" type="datetimeFigureOut">
              <a:rPr lang="en-US" dirty="0"/>
              <a:t>4/20/2022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pl-PL"/>
              <a:t>Kliknij, aby edytować styl</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pl-PL"/>
              <a:t>Kliknij, aby edytować styl</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8E36636D-D922-432D-A958-524484B5923D}" type="datetimeFigureOut">
              <a:rPr lang="en-US" dirty="0"/>
              <a:pPr/>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4/20/2022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4/20/2022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4/20/2022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pl-PL"/>
              <a:t>Kliknij, aby edytować styl</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8E36636D-D922-432D-A958-524484B5923D}" type="datetimeFigureOut">
              <a:rPr lang="en-US" dirty="0"/>
              <a:pPr/>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pl-PL"/>
              <a:t>Kliknij, aby edytować styl</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8E36636D-D922-432D-A958-524484B5923D}" type="datetimeFigureOut">
              <a:rPr lang="en-US" dirty="0"/>
              <a:pPr/>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4/20/2022</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A6F1542-C589-9A59-EF13-0A67E56C0BF8}"/>
              </a:ext>
            </a:extLst>
          </p:cNvPr>
          <p:cNvSpPr>
            <a:spLocks noGrp="1"/>
          </p:cNvSpPr>
          <p:nvPr>
            <p:ph type="ctrTitle"/>
          </p:nvPr>
        </p:nvSpPr>
        <p:spPr/>
        <p:txBody>
          <a:bodyPr/>
          <a:lstStyle/>
          <a:p>
            <a:r>
              <a:rPr lang="pl-PL" dirty="0"/>
              <a:t>Nawiązywanie połączenia z API  w </a:t>
            </a:r>
            <a:r>
              <a:rPr lang="pl-PL" dirty="0" err="1"/>
              <a:t>react’cie</a:t>
            </a:r>
            <a:endParaRPr lang="pl-PL" dirty="0"/>
          </a:p>
        </p:txBody>
      </p:sp>
      <p:sp>
        <p:nvSpPr>
          <p:cNvPr id="3" name="Podtytuł 2">
            <a:extLst>
              <a:ext uri="{FF2B5EF4-FFF2-40B4-BE49-F238E27FC236}">
                <a16:creationId xmlns:a16="http://schemas.microsoft.com/office/drawing/2014/main" id="{731326E5-CB9A-926F-49CE-E06CA8C21C4D}"/>
              </a:ext>
            </a:extLst>
          </p:cNvPr>
          <p:cNvSpPr>
            <a:spLocks noGrp="1"/>
          </p:cNvSpPr>
          <p:nvPr>
            <p:ph type="subTitle" idx="1"/>
          </p:nvPr>
        </p:nvSpPr>
        <p:spPr/>
        <p:txBody>
          <a:bodyPr/>
          <a:lstStyle/>
          <a:p>
            <a:endParaRPr lang="pl-PL"/>
          </a:p>
        </p:txBody>
      </p:sp>
    </p:spTree>
    <p:extLst>
      <p:ext uri="{BB962C8B-B14F-4D97-AF65-F5344CB8AC3E}">
        <p14:creationId xmlns:p14="http://schemas.microsoft.com/office/powerpoint/2010/main" val="3216619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A369B946-3376-03FF-76A2-6EE30B7F95EA}"/>
              </a:ext>
            </a:extLst>
          </p:cNvPr>
          <p:cNvSpPr>
            <a:spLocks noGrp="1"/>
          </p:cNvSpPr>
          <p:nvPr>
            <p:ph idx="1"/>
          </p:nvPr>
        </p:nvSpPr>
        <p:spPr>
          <a:xfrm>
            <a:off x="536895" y="516045"/>
            <a:ext cx="10864886" cy="5893144"/>
          </a:xfrm>
          <a:solidFill>
            <a:schemeClr val="bg1"/>
          </a:solidFill>
        </p:spPr>
        <p:txBody>
          <a:bodyPr>
            <a:normAutofit/>
          </a:bodyPr>
          <a:lstStyle/>
          <a:p>
            <a:pPr marL="36900" indent="0" algn="ctr">
              <a:buNone/>
            </a:pPr>
            <a:endParaRPr lang="pl-PL" sz="8000" dirty="0">
              <a:solidFill>
                <a:schemeClr val="tx1"/>
              </a:solidFill>
              <a:effectLst/>
              <a:latin typeface="Calibri" panose="020F0502020204030204" pitchFamily="34" charset="0"/>
              <a:cs typeface="Calibri" panose="020F0502020204030204" pitchFamily="34" charset="0"/>
            </a:endParaRPr>
          </a:p>
          <a:p>
            <a:pPr marL="36900" indent="0" algn="ctr">
              <a:buNone/>
            </a:pPr>
            <a:r>
              <a:rPr lang="pl-PL" sz="8000" dirty="0">
                <a:solidFill>
                  <a:schemeClr val="tx1"/>
                </a:solidFill>
                <a:effectLst/>
                <a:latin typeface="Calibri" panose="020F0502020204030204" pitchFamily="34" charset="0"/>
                <a:cs typeface="Calibri" panose="020F0502020204030204" pitchFamily="34" charset="0"/>
              </a:rPr>
              <a:t>Wysyłanie danych do API: </a:t>
            </a:r>
          </a:p>
        </p:txBody>
      </p:sp>
    </p:spTree>
    <p:extLst>
      <p:ext uri="{BB962C8B-B14F-4D97-AF65-F5344CB8AC3E}">
        <p14:creationId xmlns:p14="http://schemas.microsoft.com/office/powerpoint/2010/main" val="20412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A369B946-3376-03FF-76A2-6EE30B7F95EA}"/>
              </a:ext>
            </a:extLst>
          </p:cNvPr>
          <p:cNvSpPr>
            <a:spLocks noGrp="1"/>
          </p:cNvSpPr>
          <p:nvPr>
            <p:ph idx="1"/>
          </p:nvPr>
        </p:nvSpPr>
        <p:spPr>
          <a:xfrm>
            <a:off x="536895" y="516045"/>
            <a:ext cx="10864886" cy="5893144"/>
          </a:xfrm>
          <a:solidFill>
            <a:schemeClr val="bg1"/>
          </a:solidFill>
        </p:spPr>
        <p:txBody>
          <a:bodyPr>
            <a:normAutofit/>
          </a:bodyPr>
          <a:lstStyle/>
          <a:p>
            <a:pPr marL="36900" indent="0">
              <a:buNone/>
            </a:pPr>
            <a:r>
              <a:rPr lang="pl-PL" sz="2400" dirty="0">
                <a:solidFill>
                  <a:srgbClr val="D4D4D4"/>
                </a:solidFill>
                <a:effectLst/>
                <a:latin typeface="Consolas" panose="020B0609020204030204" pitchFamily="49" charset="0"/>
              </a:rPr>
              <a:t>W pliku list.js dopisujemy:</a:t>
            </a:r>
          </a:p>
          <a:p>
            <a:pPr marL="36900" indent="0">
              <a:buNone/>
            </a:pPr>
            <a:r>
              <a:rPr lang="en-US" sz="2400" dirty="0">
                <a:solidFill>
                  <a:srgbClr val="D4D4D4"/>
                </a:solidFill>
                <a:effectLst/>
                <a:latin typeface="Consolas" panose="020B0609020204030204" pitchFamily="49" charset="0"/>
              </a:rPr>
              <a:t>export function </a:t>
            </a:r>
            <a:r>
              <a:rPr lang="en-US" sz="2400" dirty="0" err="1">
                <a:solidFill>
                  <a:srgbClr val="D4D4D4"/>
                </a:solidFill>
                <a:effectLst/>
                <a:latin typeface="Consolas" panose="020B0609020204030204" pitchFamily="49" charset="0"/>
              </a:rPr>
              <a:t>setItem</a:t>
            </a:r>
            <a:r>
              <a:rPr lang="en-US" sz="2400" dirty="0">
                <a:solidFill>
                  <a:srgbClr val="D4D4D4"/>
                </a:solidFill>
                <a:effectLst/>
                <a:latin typeface="Consolas" panose="020B0609020204030204" pitchFamily="49" charset="0"/>
              </a:rPr>
              <a:t>(item) {</a:t>
            </a:r>
          </a:p>
          <a:p>
            <a:pPr marL="36900" indent="0">
              <a:buNone/>
            </a:pPr>
            <a:r>
              <a:rPr lang="en-US" sz="2400" dirty="0">
                <a:solidFill>
                  <a:srgbClr val="D4D4D4"/>
                </a:solidFill>
                <a:effectLst/>
                <a:latin typeface="Consolas" panose="020B0609020204030204" pitchFamily="49" charset="0"/>
              </a:rPr>
              <a:t>    return fetch('http://localhost:3333/list', {</a:t>
            </a:r>
          </a:p>
          <a:p>
            <a:pPr marL="36900" indent="0">
              <a:buNone/>
            </a:pPr>
            <a:r>
              <a:rPr lang="en-US" sz="2400" dirty="0">
                <a:solidFill>
                  <a:srgbClr val="D4D4D4"/>
                </a:solidFill>
                <a:effectLst/>
                <a:latin typeface="Consolas" panose="020B0609020204030204" pitchFamily="49" charset="0"/>
              </a:rPr>
              <a:t>        method: 'POST',</a:t>
            </a:r>
          </a:p>
          <a:p>
            <a:pPr marL="36900" indent="0">
              <a:buNone/>
            </a:pPr>
            <a:r>
              <a:rPr lang="en-US" sz="2400" dirty="0">
                <a:solidFill>
                  <a:srgbClr val="D4D4D4"/>
                </a:solidFill>
                <a:effectLst/>
                <a:latin typeface="Consolas" panose="020B0609020204030204" pitchFamily="49" charset="0"/>
              </a:rPr>
              <a:t>        headers: {</a:t>
            </a:r>
          </a:p>
          <a:p>
            <a:pPr marL="36900" indent="0">
              <a:buNone/>
            </a:pPr>
            <a:r>
              <a:rPr lang="en-US" sz="2400" dirty="0">
                <a:solidFill>
                  <a:srgbClr val="D4D4D4"/>
                </a:solidFill>
                <a:effectLst/>
                <a:latin typeface="Consolas" panose="020B0609020204030204" pitchFamily="49" charset="0"/>
              </a:rPr>
              <a:t>            'Content-Type': 'application/</a:t>
            </a:r>
            <a:r>
              <a:rPr lang="en-US" sz="2400" dirty="0" err="1">
                <a:solidFill>
                  <a:srgbClr val="D4D4D4"/>
                </a:solidFill>
                <a:effectLst/>
                <a:latin typeface="Consolas" panose="020B0609020204030204" pitchFamily="49" charset="0"/>
              </a:rPr>
              <a:t>json</a:t>
            </a:r>
            <a:r>
              <a:rPr lang="en-US" sz="2400" dirty="0">
                <a:solidFill>
                  <a:srgbClr val="D4D4D4"/>
                </a:solidFill>
                <a:effectLst/>
                <a:latin typeface="Consolas" panose="020B0609020204030204" pitchFamily="49" charset="0"/>
              </a:rPr>
              <a:t>'</a:t>
            </a:r>
          </a:p>
          <a:p>
            <a:pPr marL="36900" indent="0">
              <a:buNone/>
            </a:pPr>
            <a:r>
              <a:rPr lang="en-US" sz="2400" dirty="0">
                <a:solidFill>
                  <a:srgbClr val="D4D4D4"/>
                </a:solidFill>
                <a:effectLst/>
                <a:latin typeface="Consolas" panose="020B0609020204030204" pitchFamily="49" charset="0"/>
              </a:rPr>
              <a:t>        },</a:t>
            </a:r>
          </a:p>
          <a:p>
            <a:pPr marL="36900" indent="0">
              <a:buNone/>
            </a:pPr>
            <a:r>
              <a:rPr lang="en-US" sz="2400" dirty="0">
                <a:solidFill>
                  <a:srgbClr val="D4D4D4"/>
                </a:solidFill>
                <a:effectLst/>
                <a:latin typeface="Consolas" panose="020B0609020204030204" pitchFamily="49" charset="0"/>
              </a:rPr>
              <a:t>        body: </a:t>
            </a:r>
            <a:r>
              <a:rPr lang="en-US" sz="2400" dirty="0" err="1">
                <a:solidFill>
                  <a:srgbClr val="D4D4D4"/>
                </a:solidFill>
                <a:effectLst/>
                <a:latin typeface="Consolas" panose="020B0609020204030204" pitchFamily="49" charset="0"/>
              </a:rPr>
              <a:t>JSON.stringify</a:t>
            </a:r>
            <a:r>
              <a:rPr lang="en-US" sz="2400" dirty="0">
                <a:solidFill>
                  <a:srgbClr val="D4D4D4"/>
                </a:solidFill>
                <a:effectLst/>
                <a:latin typeface="Consolas" panose="020B0609020204030204" pitchFamily="49" charset="0"/>
              </a:rPr>
              <a:t>({ item })</a:t>
            </a:r>
          </a:p>
          <a:p>
            <a:pPr marL="36900" indent="0">
              <a:buNone/>
            </a:pPr>
            <a:r>
              <a:rPr lang="en-US" sz="2400" dirty="0">
                <a:solidFill>
                  <a:srgbClr val="D4D4D4"/>
                </a:solidFill>
                <a:effectLst/>
                <a:latin typeface="Consolas" panose="020B0609020204030204" pitchFamily="49" charset="0"/>
              </a:rPr>
              <a:t>    })</a:t>
            </a:r>
          </a:p>
          <a:p>
            <a:pPr marL="36900" indent="0">
              <a:buNone/>
            </a:pPr>
            <a:r>
              <a:rPr lang="en-US" sz="2400" dirty="0">
                <a:solidFill>
                  <a:srgbClr val="D4D4D4"/>
                </a:solidFill>
                <a:effectLst/>
                <a:latin typeface="Consolas" panose="020B0609020204030204" pitchFamily="49" charset="0"/>
              </a:rPr>
              <a:t>        .then(data =&gt; </a:t>
            </a:r>
            <a:r>
              <a:rPr lang="en-US" sz="2400" dirty="0" err="1">
                <a:solidFill>
                  <a:srgbClr val="D4D4D4"/>
                </a:solidFill>
                <a:effectLst/>
                <a:latin typeface="Consolas" panose="020B0609020204030204" pitchFamily="49" charset="0"/>
              </a:rPr>
              <a:t>data.json</a:t>
            </a:r>
            <a:r>
              <a:rPr lang="en-US" sz="2400" dirty="0">
                <a:solidFill>
                  <a:srgbClr val="D4D4D4"/>
                </a:solidFill>
                <a:effectLst/>
                <a:latin typeface="Consolas" panose="020B0609020204030204" pitchFamily="49" charset="0"/>
              </a:rPr>
              <a:t>())</a:t>
            </a:r>
          </a:p>
          <a:p>
            <a:pPr marL="36900" indent="0">
              <a:buNone/>
            </a:pPr>
            <a:r>
              <a:rPr lang="en-US" sz="2400" dirty="0">
                <a:solidFill>
                  <a:srgbClr val="D4D4D4"/>
                </a:solidFill>
                <a:effectLst/>
                <a:latin typeface="Consolas" panose="020B0609020204030204" pitchFamily="49" charset="0"/>
              </a:rPr>
              <a:t>}</a:t>
            </a:r>
            <a:endParaRPr lang="pl-PL" sz="2400" dirty="0">
              <a:solidFill>
                <a:schemeClr val="accent1">
                  <a:lumMod val="60000"/>
                  <a:lumOff val="40000"/>
                </a:schemeClr>
              </a:solidFill>
              <a:effectLst/>
              <a:latin typeface="Consolas" panose="020B0609020204030204" pitchFamily="49" charset="0"/>
            </a:endParaRPr>
          </a:p>
        </p:txBody>
      </p:sp>
    </p:spTree>
    <p:extLst>
      <p:ext uri="{BB962C8B-B14F-4D97-AF65-F5344CB8AC3E}">
        <p14:creationId xmlns:p14="http://schemas.microsoft.com/office/powerpoint/2010/main" val="414915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A369B946-3376-03FF-76A2-6EE30B7F95EA}"/>
              </a:ext>
            </a:extLst>
          </p:cNvPr>
          <p:cNvSpPr>
            <a:spLocks noGrp="1"/>
          </p:cNvSpPr>
          <p:nvPr>
            <p:ph idx="1"/>
          </p:nvPr>
        </p:nvSpPr>
        <p:spPr>
          <a:xfrm>
            <a:off x="536895" y="516045"/>
            <a:ext cx="10864886" cy="5893144"/>
          </a:xfrm>
          <a:solidFill>
            <a:schemeClr val="bg1"/>
          </a:solidFill>
        </p:spPr>
        <p:txBody>
          <a:bodyPr>
            <a:normAutofit lnSpcReduction="10000"/>
          </a:bodyPr>
          <a:lstStyle/>
          <a:p>
            <a:pPr marL="36900" indent="0">
              <a:buNone/>
            </a:pPr>
            <a:r>
              <a:rPr lang="pl-PL" sz="2400" dirty="0">
                <a:solidFill>
                  <a:srgbClr val="D4D4D4"/>
                </a:solidFill>
                <a:effectLst/>
                <a:latin typeface="Consolas" panose="020B0609020204030204" pitchFamily="49" charset="0"/>
              </a:rPr>
              <a:t>W pliku App.js dopisujemy:</a:t>
            </a:r>
          </a:p>
          <a:p>
            <a:pPr marL="36900" indent="0">
              <a:buNone/>
            </a:pPr>
            <a:r>
              <a:rPr lang="pl-PL" sz="2400" dirty="0">
                <a:solidFill>
                  <a:srgbClr val="D4D4D4"/>
                </a:solidFill>
                <a:effectLst/>
                <a:latin typeface="Consolas" panose="020B0609020204030204" pitchFamily="49" charset="0"/>
              </a:rPr>
              <a:t>…</a:t>
            </a:r>
          </a:p>
          <a:p>
            <a:pPr marL="36900" indent="0">
              <a:buNone/>
            </a:pPr>
            <a:r>
              <a:rPr lang="pl-PL" sz="2400" dirty="0">
                <a:solidFill>
                  <a:srgbClr val="D4D4D4"/>
                </a:solidFill>
                <a:effectLst/>
                <a:latin typeface="Consolas" panose="020B0609020204030204" pitchFamily="49" charset="0"/>
              </a:rPr>
              <a:t>	</a:t>
            </a:r>
            <a:r>
              <a:rPr lang="en-US" sz="2400" dirty="0">
                <a:solidFill>
                  <a:srgbClr val="D4D4D4"/>
                </a:solidFill>
                <a:effectLst/>
                <a:latin typeface="Consolas" panose="020B0609020204030204" pitchFamily="49" charset="0"/>
              </a:rPr>
              <a:t>&lt;/</a:t>
            </a:r>
            <a:r>
              <a:rPr lang="en-US" sz="2400" dirty="0" err="1">
                <a:solidFill>
                  <a:srgbClr val="D4D4D4"/>
                </a:solidFill>
                <a:effectLst/>
                <a:latin typeface="Consolas" panose="020B0609020204030204" pitchFamily="49" charset="0"/>
              </a:rPr>
              <a:t>ul</a:t>
            </a:r>
            <a:r>
              <a:rPr lang="en-US" sz="2400" dirty="0">
                <a:solidFill>
                  <a:srgbClr val="D4D4D4"/>
                </a:solidFill>
                <a:effectLst/>
                <a:latin typeface="Consolas" panose="020B0609020204030204" pitchFamily="49" charset="0"/>
              </a:rPr>
              <a:t>&gt;</a:t>
            </a:r>
          </a:p>
          <a:p>
            <a:pPr marL="36900" indent="0">
              <a:buNone/>
            </a:pPr>
            <a:r>
              <a:rPr lang="en-US" sz="2400" dirty="0">
                <a:solidFill>
                  <a:srgbClr val="D4D4D4"/>
                </a:solidFill>
                <a:effectLst/>
                <a:latin typeface="Consolas" panose="020B0609020204030204" pitchFamily="49" charset="0"/>
              </a:rPr>
              <a:t>      </a:t>
            </a:r>
            <a:r>
              <a:rPr lang="en-US" sz="2400" dirty="0">
                <a:solidFill>
                  <a:schemeClr val="accent1">
                    <a:lumMod val="60000"/>
                    <a:lumOff val="40000"/>
                  </a:schemeClr>
                </a:solidFill>
                <a:effectLst/>
                <a:latin typeface="Consolas" panose="020B0609020204030204" pitchFamily="49" charset="0"/>
              </a:rPr>
              <a:t>&lt;form&gt;</a:t>
            </a:r>
          </a:p>
          <a:p>
            <a:pPr marL="36900" indent="0">
              <a:buNone/>
            </a:pPr>
            <a:r>
              <a:rPr lang="en-US" sz="2400" dirty="0">
                <a:solidFill>
                  <a:schemeClr val="accent1">
                    <a:lumMod val="60000"/>
                    <a:lumOff val="40000"/>
                  </a:schemeClr>
                </a:solidFill>
                <a:effectLst/>
                <a:latin typeface="Consolas" panose="020B0609020204030204" pitchFamily="49" charset="0"/>
              </a:rPr>
              <a:t>        &lt;label&gt;</a:t>
            </a:r>
          </a:p>
          <a:p>
            <a:pPr marL="36900" indent="0">
              <a:buNone/>
            </a:pPr>
            <a:r>
              <a:rPr lang="en-US" sz="2400" dirty="0">
                <a:solidFill>
                  <a:schemeClr val="accent1">
                    <a:lumMod val="60000"/>
                    <a:lumOff val="40000"/>
                  </a:schemeClr>
                </a:solidFill>
                <a:effectLst/>
                <a:latin typeface="Consolas" panose="020B0609020204030204" pitchFamily="49" charset="0"/>
              </a:rPr>
              <a:t>          &lt;p&gt;</a:t>
            </a:r>
            <a:r>
              <a:rPr lang="en-US" sz="2400" dirty="0" err="1">
                <a:solidFill>
                  <a:schemeClr val="accent1">
                    <a:lumMod val="60000"/>
                    <a:lumOff val="40000"/>
                  </a:schemeClr>
                </a:solidFill>
                <a:effectLst/>
                <a:latin typeface="Consolas" panose="020B0609020204030204" pitchFamily="49" charset="0"/>
              </a:rPr>
              <a:t>Nowy</a:t>
            </a:r>
            <a:r>
              <a:rPr lang="en-US" sz="2400" dirty="0">
                <a:solidFill>
                  <a:schemeClr val="accent1">
                    <a:lumMod val="60000"/>
                    <a:lumOff val="40000"/>
                  </a:schemeClr>
                </a:solidFill>
                <a:effectLst/>
                <a:latin typeface="Consolas" panose="020B0609020204030204" pitchFamily="49" charset="0"/>
              </a:rPr>
              <a:t> </a:t>
            </a:r>
            <a:r>
              <a:rPr lang="en-US" sz="2400" dirty="0" err="1">
                <a:solidFill>
                  <a:schemeClr val="accent1">
                    <a:lumMod val="60000"/>
                    <a:lumOff val="40000"/>
                  </a:schemeClr>
                </a:solidFill>
                <a:effectLst/>
                <a:latin typeface="Consolas" panose="020B0609020204030204" pitchFamily="49" charset="0"/>
              </a:rPr>
              <a:t>przedmiot</a:t>
            </a:r>
            <a:r>
              <a:rPr lang="en-US" sz="2400" dirty="0">
                <a:solidFill>
                  <a:schemeClr val="accent1">
                    <a:lumMod val="60000"/>
                    <a:lumOff val="40000"/>
                  </a:schemeClr>
                </a:solidFill>
                <a:effectLst/>
                <a:latin typeface="Consolas" panose="020B0609020204030204" pitchFamily="49" charset="0"/>
              </a:rPr>
              <a:t>&lt;/p&gt;</a:t>
            </a:r>
          </a:p>
          <a:p>
            <a:pPr marL="36900" indent="0">
              <a:buNone/>
            </a:pPr>
            <a:r>
              <a:rPr lang="en-US" sz="2400" dirty="0">
                <a:solidFill>
                  <a:schemeClr val="accent1">
                    <a:lumMod val="60000"/>
                    <a:lumOff val="40000"/>
                  </a:schemeClr>
                </a:solidFill>
                <a:effectLst/>
                <a:latin typeface="Consolas" panose="020B0609020204030204" pitchFamily="49" charset="0"/>
              </a:rPr>
              <a:t>          &lt;input type="text" /&gt;</a:t>
            </a:r>
          </a:p>
          <a:p>
            <a:pPr marL="36900" indent="0">
              <a:buNone/>
            </a:pPr>
            <a:r>
              <a:rPr lang="en-US" sz="2400" dirty="0">
                <a:solidFill>
                  <a:schemeClr val="accent1">
                    <a:lumMod val="60000"/>
                    <a:lumOff val="40000"/>
                  </a:schemeClr>
                </a:solidFill>
                <a:effectLst/>
                <a:latin typeface="Consolas" panose="020B0609020204030204" pitchFamily="49" charset="0"/>
              </a:rPr>
              <a:t>        &lt;/label&gt;</a:t>
            </a:r>
          </a:p>
          <a:p>
            <a:pPr marL="36900" indent="0">
              <a:buNone/>
            </a:pPr>
            <a:r>
              <a:rPr lang="en-US" sz="2400" dirty="0">
                <a:solidFill>
                  <a:schemeClr val="accent1">
                    <a:lumMod val="60000"/>
                    <a:lumOff val="40000"/>
                  </a:schemeClr>
                </a:solidFill>
                <a:effectLst/>
                <a:latin typeface="Consolas" panose="020B0609020204030204" pitchFamily="49" charset="0"/>
              </a:rPr>
              <a:t>        &lt;button type="submit"&gt;</a:t>
            </a:r>
            <a:r>
              <a:rPr lang="en-US" sz="2400" dirty="0" err="1">
                <a:solidFill>
                  <a:schemeClr val="accent1">
                    <a:lumMod val="60000"/>
                    <a:lumOff val="40000"/>
                  </a:schemeClr>
                </a:solidFill>
                <a:effectLst/>
                <a:latin typeface="Consolas" panose="020B0609020204030204" pitchFamily="49" charset="0"/>
              </a:rPr>
              <a:t>Dodaj</a:t>
            </a:r>
            <a:r>
              <a:rPr lang="en-US" sz="2400" dirty="0">
                <a:solidFill>
                  <a:schemeClr val="accent1">
                    <a:lumMod val="60000"/>
                    <a:lumOff val="40000"/>
                  </a:schemeClr>
                </a:solidFill>
                <a:effectLst/>
                <a:latin typeface="Consolas" panose="020B0609020204030204" pitchFamily="49" charset="0"/>
              </a:rPr>
              <a:t>&lt;/button&gt;</a:t>
            </a:r>
          </a:p>
          <a:p>
            <a:pPr marL="36900" indent="0">
              <a:buNone/>
            </a:pPr>
            <a:r>
              <a:rPr lang="en-US" sz="2400" dirty="0">
                <a:solidFill>
                  <a:schemeClr val="accent1">
                    <a:lumMod val="60000"/>
                    <a:lumOff val="40000"/>
                  </a:schemeClr>
                </a:solidFill>
                <a:effectLst/>
                <a:latin typeface="Consolas" panose="020B0609020204030204" pitchFamily="49" charset="0"/>
              </a:rPr>
              <a:t>      &lt;/form&gt;</a:t>
            </a:r>
          </a:p>
          <a:p>
            <a:pPr marL="36900" indent="0">
              <a:buNone/>
            </a:pPr>
            <a:r>
              <a:rPr lang="en-US" sz="2400" dirty="0">
                <a:solidFill>
                  <a:srgbClr val="D4D4D4"/>
                </a:solidFill>
                <a:effectLst/>
                <a:latin typeface="Consolas" panose="020B0609020204030204" pitchFamily="49" charset="0"/>
              </a:rPr>
              <a:t>    &lt;/div&gt;</a:t>
            </a:r>
            <a:endParaRPr lang="pl-PL" sz="2400" dirty="0">
              <a:solidFill>
                <a:srgbClr val="D4D4D4"/>
              </a:solidFill>
              <a:effectLst/>
              <a:latin typeface="Consolas" panose="020B0609020204030204" pitchFamily="49" charset="0"/>
            </a:endParaRPr>
          </a:p>
          <a:p>
            <a:pPr marL="36900" indent="0">
              <a:buNone/>
            </a:pPr>
            <a:r>
              <a:rPr lang="pl-PL" sz="2400" dirty="0">
                <a:solidFill>
                  <a:srgbClr val="D4D4D4"/>
                </a:solidFill>
                <a:effectLst/>
                <a:latin typeface="Consolas" panose="020B0609020204030204" pitchFamily="49" charset="0"/>
              </a:rPr>
              <a:t>…</a:t>
            </a:r>
            <a:endParaRPr lang="pl-PL" sz="2400" dirty="0">
              <a:solidFill>
                <a:schemeClr val="accent1">
                  <a:lumMod val="60000"/>
                  <a:lumOff val="40000"/>
                </a:schemeClr>
              </a:solidFill>
              <a:effectLst/>
              <a:latin typeface="Consolas" panose="020B0609020204030204" pitchFamily="49" charset="0"/>
            </a:endParaRPr>
          </a:p>
        </p:txBody>
      </p:sp>
    </p:spTree>
    <p:extLst>
      <p:ext uri="{BB962C8B-B14F-4D97-AF65-F5344CB8AC3E}">
        <p14:creationId xmlns:p14="http://schemas.microsoft.com/office/powerpoint/2010/main" val="2803021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A369B946-3376-03FF-76A2-6EE30B7F95EA}"/>
              </a:ext>
            </a:extLst>
          </p:cNvPr>
          <p:cNvSpPr>
            <a:spLocks noGrp="1"/>
          </p:cNvSpPr>
          <p:nvPr>
            <p:ph idx="1"/>
          </p:nvPr>
        </p:nvSpPr>
        <p:spPr>
          <a:xfrm>
            <a:off x="536895" y="516045"/>
            <a:ext cx="10864886" cy="5893144"/>
          </a:xfrm>
          <a:solidFill>
            <a:schemeClr val="bg1"/>
          </a:solidFill>
        </p:spPr>
        <p:txBody>
          <a:bodyPr>
            <a:normAutofit/>
          </a:bodyPr>
          <a:lstStyle/>
          <a:p>
            <a:pPr marL="36900" indent="0">
              <a:buNone/>
            </a:pPr>
            <a:r>
              <a:rPr lang="pl-PL" sz="2400" dirty="0">
                <a:solidFill>
                  <a:srgbClr val="D4D4D4"/>
                </a:solidFill>
                <a:effectLst/>
                <a:latin typeface="Consolas" panose="020B0609020204030204" pitchFamily="49" charset="0"/>
              </a:rPr>
              <a:t>W pliku App.js dopisujemy:</a:t>
            </a:r>
          </a:p>
          <a:p>
            <a:pPr marL="36900" indent="0">
              <a:buNone/>
            </a:pPr>
            <a:r>
              <a:rPr lang="en-US" sz="2400" dirty="0">
                <a:solidFill>
                  <a:srgbClr val="D4D4D4"/>
                </a:solidFill>
                <a:effectLst/>
                <a:latin typeface="Consolas" panose="020B0609020204030204" pitchFamily="49" charset="0"/>
              </a:rPr>
              <a:t>import { </a:t>
            </a:r>
            <a:r>
              <a:rPr lang="en-US" sz="2400" dirty="0" err="1">
                <a:solidFill>
                  <a:srgbClr val="D4D4D4"/>
                </a:solidFill>
                <a:effectLst/>
                <a:latin typeface="Consolas" panose="020B0609020204030204" pitchFamily="49" charset="0"/>
              </a:rPr>
              <a:t>getList</a:t>
            </a:r>
            <a:r>
              <a:rPr lang="en-US" sz="2400" dirty="0" err="1">
                <a:solidFill>
                  <a:schemeClr val="accent1">
                    <a:lumMod val="60000"/>
                    <a:lumOff val="40000"/>
                  </a:schemeClr>
                </a:solidFill>
                <a:effectLst/>
                <a:latin typeface="Consolas" panose="020B0609020204030204" pitchFamily="49" charset="0"/>
              </a:rPr>
              <a:t>,setItem</a:t>
            </a:r>
            <a:r>
              <a:rPr lang="en-US" sz="2400" dirty="0">
                <a:solidFill>
                  <a:schemeClr val="accent1">
                    <a:lumMod val="60000"/>
                    <a:lumOff val="40000"/>
                  </a:schemeClr>
                </a:solidFill>
                <a:effectLst/>
                <a:latin typeface="Consolas" panose="020B0609020204030204" pitchFamily="49" charset="0"/>
              </a:rPr>
              <a:t> </a:t>
            </a:r>
            <a:r>
              <a:rPr lang="en-US" sz="2400" dirty="0">
                <a:solidFill>
                  <a:srgbClr val="D4D4D4"/>
                </a:solidFill>
                <a:effectLst/>
                <a:latin typeface="Consolas" panose="020B0609020204030204" pitchFamily="49" charset="0"/>
              </a:rPr>
              <a:t>} from './services/list’;</a:t>
            </a:r>
            <a:endParaRPr lang="pl-PL" sz="2400" dirty="0">
              <a:solidFill>
                <a:srgbClr val="D4D4D4"/>
              </a:solidFill>
              <a:effectLst/>
              <a:latin typeface="Consolas" panose="020B0609020204030204" pitchFamily="49" charset="0"/>
            </a:endParaRPr>
          </a:p>
          <a:p>
            <a:pPr marL="36900" indent="0">
              <a:buNone/>
            </a:pPr>
            <a:r>
              <a:rPr lang="pl-PL" sz="2400" dirty="0">
                <a:solidFill>
                  <a:srgbClr val="D4D4D4"/>
                </a:solidFill>
                <a:effectLst/>
                <a:latin typeface="Consolas" panose="020B0609020204030204" pitchFamily="49" charset="0"/>
              </a:rPr>
              <a:t>…</a:t>
            </a:r>
          </a:p>
          <a:p>
            <a:pPr marL="36900" indent="0">
              <a:buNone/>
            </a:pPr>
            <a:r>
              <a:rPr lang="en-US" sz="2400" dirty="0">
                <a:solidFill>
                  <a:schemeClr val="tx1"/>
                </a:solidFill>
                <a:effectLst/>
                <a:latin typeface="Consolas" panose="020B0609020204030204" pitchFamily="49" charset="0"/>
              </a:rPr>
              <a:t>function App() {</a:t>
            </a:r>
          </a:p>
          <a:p>
            <a:pPr marL="36900" indent="0">
              <a:buNone/>
            </a:pPr>
            <a:r>
              <a:rPr lang="en-US" sz="2400" dirty="0">
                <a:solidFill>
                  <a:schemeClr val="tx1"/>
                </a:solidFill>
                <a:effectLst/>
                <a:latin typeface="Consolas" panose="020B0609020204030204" pitchFamily="49" charset="0"/>
              </a:rPr>
              <a:t>  const [list, </a:t>
            </a:r>
            <a:r>
              <a:rPr lang="en-US" sz="2400" dirty="0" err="1">
                <a:solidFill>
                  <a:schemeClr val="tx1"/>
                </a:solidFill>
                <a:effectLst/>
                <a:latin typeface="Consolas" panose="020B0609020204030204" pitchFamily="49" charset="0"/>
              </a:rPr>
              <a:t>setList</a:t>
            </a:r>
            <a:r>
              <a:rPr lang="en-US" sz="2400" dirty="0">
                <a:solidFill>
                  <a:schemeClr val="tx1"/>
                </a:solidFill>
                <a:effectLst/>
                <a:latin typeface="Consolas" panose="020B0609020204030204" pitchFamily="49" charset="0"/>
              </a:rPr>
              <a:t>] = </a:t>
            </a:r>
            <a:r>
              <a:rPr lang="en-US" sz="2400" dirty="0" err="1">
                <a:solidFill>
                  <a:schemeClr val="tx1"/>
                </a:solidFill>
                <a:effectLst/>
                <a:latin typeface="Consolas" panose="020B0609020204030204" pitchFamily="49" charset="0"/>
              </a:rPr>
              <a:t>useState</a:t>
            </a:r>
            <a:r>
              <a:rPr lang="en-US" sz="2400" dirty="0">
                <a:solidFill>
                  <a:schemeClr val="tx1"/>
                </a:solidFill>
                <a:effectLst/>
                <a:latin typeface="Consolas" panose="020B0609020204030204" pitchFamily="49" charset="0"/>
              </a:rPr>
              <a:t>([]);</a:t>
            </a:r>
          </a:p>
          <a:p>
            <a:pPr marL="36900" indent="0">
              <a:buNone/>
            </a:pPr>
            <a:r>
              <a:rPr lang="en-US" sz="2400" dirty="0">
                <a:solidFill>
                  <a:schemeClr val="tx1"/>
                </a:solidFill>
                <a:effectLst/>
                <a:latin typeface="Consolas" panose="020B0609020204030204" pitchFamily="49" charset="0"/>
              </a:rPr>
              <a:t>  </a:t>
            </a:r>
            <a:r>
              <a:rPr lang="en-US" sz="2400" dirty="0">
                <a:solidFill>
                  <a:schemeClr val="accent1">
                    <a:lumMod val="60000"/>
                    <a:lumOff val="40000"/>
                  </a:schemeClr>
                </a:solidFill>
                <a:effectLst/>
                <a:latin typeface="Consolas" panose="020B0609020204030204" pitchFamily="49" charset="0"/>
              </a:rPr>
              <a:t>const [</a:t>
            </a:r>
            <a:r>
              <a:rPr lang="en-US" sz="2400" dirty="0" err="1">
                <a:solidFill>
                  <a:schemeClr val="accent1">
                    <a:lumMod val="60000"/>
                    <a:lumOff val="40000"/>
                  </a:schemeClr>
                </a:solidFill>
                <a:effectLst/>
                <a:latin typeface="Consolas" panose="020B0609020204030204" pitchFamily="49" charset="0"/>
              </a:rPr>
              <a:t>itemInput</a:t>
            </a:r>
            <a:r>
              <a:rPr lang="en-US" sz="2400" dirty="0">
                <a:solidFill>
                  <a:schemeClr val="accent1">
                    <a:lumMod val="60000"/>
                    <a:lumOff val="40000"/>
                  </a:schemeClr>
                </a:solidFill>
                <a:effectLst/>
                <a:latin typeface="Consolas" panose="020B0609020204030204" pitchFamily="49" charset="0"/>
              </a:rPr>
              <a:t>, </a:t>
            </a:r>
            <a:r>
              <a:rPr lang="en-US" sz="2400" dirty="0" err="1">
                <a:solidFill>
                  <a:schemeClr val="accent1">
                    <a:lumMod val="60000"/>
                    <a:lumOff val="40000"/>
                  </a:schemeClr>
                </a:solidFill>
                <a:effectLst/>
                <a:latin typeface="Consolas" panose="020B0609020204030204" pitchFamily="49" charset="0"/>
              </a:rPr>
              <a:t>setItemInput</a:t>
            </a:r>
            <a:r>
              <a:rPr lang="en-US" sz="2400" dirty="0">
                <a:solidFill>
                  <a:schemeClr val="accent1">
                    <a:lumMod val="60000"/>
                    <a:lumOff val="40000"/>
                  </a:schemeClr>
                </a:solidFill>
                <a:effectLst/>
                <a:latin typeface="Consolas" panose="020B0609020204030204" pitchFamily="49" charset="0"/>
              </a:rPr>
              <a:t>] = </a:t>
            </a:r>
            <a:r>
              <a:rPr lang="en-US" sz="2400" dirty="0" err="1">
                <a:solidFill>
                  <a:schemeClr val="accent1">
                    <a:lumMod val="60000"/>
                    <a:lumOff val="40000"/>
                  </a:schemeClr>
                </a:solidFill>
                <a:effectLst/>
                <a:latin typeface="Consolas" panose="020B0609020204030204" pitchFamily="49" charset="0"/>
              </a:rPr>
              <a:t>useState</a:t>
            </a:r>
            <a:r>
              <a:rPr lang="en-US" sz="2400" dirty="0">
                <a:solidFill>
                  <a:schemeClr val="accent1">
                    <a:lumMod val="60000"/>
                    <a:lumOff val="40000"/>
                  </a:schemeClr>
                </a:solidFill>
                <a:effectLst/>
                <a:latin typeface="Consolas" panose="020B0609020204030204" pitchFamily="49" charset="0"/>
              </a:rPr>
              <a:t>(</a:t>
            </a:r>
            <a:r>
              <a:rPr lang="pl-PL" sz="2400" dirty="0">
                <a:solidFill>
                  <a:schemeClr val="accent1">
                    <a:lumMod val="60000"/>
                    <a:lumOff val="40000"/>
                  </a:schemeClr>
                </a:solidFill>
                <a:effectLst/>
                <a:latin typeface="Consolas" panose="020B0609020204030204" pitchFamily="49" charset="0"/>
              </a:rPr>
              <a:t>’</a:t>
            </a:r>
            <a:r>
              <a:rPr lang="en-US" sz="2400" dirty="0">
                <a:solidFill>
                  <a:schemeClr val="accent1">
                    <a:lumMod val="60000"/>
                    <a:lumOff val="40000"/>
                  </a:schemeClr>
                </a:solidFill>
                <a:effectLst/>
                <a:latin typeface="Consolas" panose="020B0609020204030204" pitchFamily="49" charset="0"/>
              </a:rPr>
              <a:t>’);</a:t>
            </a:r>
            <a:endParaRPr lang="pl-PL" sz="2400" dirty="0">
              <a:solidFill>
                <a:schemeClr val="accent1">
                  <a:lumMod val="60000"/>
                  <a:lumOff val="40000"/>
                </a:schemeClr>
              </a:solidFill>
              <a:effectLst/>
              <a:latin typeface="Consolas" panose="020B0609020204030204" pitchFamily="49" charset="0"/>
            </a:endParaRPr>
          </a:p>
          <a:p>
            <a:pPr marL="36900" indent="0">
              <a:buNone/>
            </a:pPr>
            <a:r>
              <a:rPr lang="pl-PL" sz="2400" dirty="0">
                <a:solidFill>
                  <a:schemeClr val="tx1"/>
                </a:solidFill>
                <a:effectLst/>
                <a:latin typeface="Consolas" panose="020B0609020204030204" pitchFamily="49" charset="0"/>
              </a:rPr>
              <a:t>…</a:t>
            </a:r>
          </a:p>
          <a:p>
            <a:pPr marL="36900" indent="0">
              <a:buNone/>
            </a:pPr>
            <a:r>
              <a:rPr lang="pl-PL" sz="2400" dirty="0">
                <a:solidFill>
                  <a:schemeClr val="tx1"/>
                </a:solidFill>
                <a:effectLst/>
                <a:latin typeface="Consolas" panose="020B0609020204030204" pitchFamily="49" charset="0"/>
              </a:rPr>
              <a:t>&lt;</a:t>
            </a:r>
            <a:r>
              <a:rPr lang="pl-PL" sz="2400" dirty="0" err="1">
                <a:solidFill>
                  <a:schemeClr val="tx1"/>
                </a:solidFill>
                <a:effectLst/>
                <a:latin typeface="Consolas" panose="020B0609020204030204" pitchFamily="49" charset="0"/>
              </a:rPr>
              <a:t>input</a:t>
            </a:r>
            <a:r>
              <a:rPr lang="pl-PL" sz="2400" dirty="0">
                <a:solidFill>
                  <a:schemeClr val="tx1"/>
                </a:solidFill>
                <a:effectLst/>
                <a:latin typeface="Consolas" panose="020B0609020204030204" pitchFamily="49" charset="0"/>
              </a:rPr>
              <a:t> </a:t>
            </a:r>
            <a:r>
              <a:rPr lang="pl-PL" sz="2400" dirty="0" err="1">
                <a:solidFill>
                  <a:schemeClr val="tx1"/>
                </a:solidFill>
                <a:effectLst/>
                <a:latin typeface="Consolas" panose="020B0609020204030204" pitchFamily="49" charset="0"/>
              </a:rPr>
              <a:t>type</a:t>
            </a:r>
            <a:r>
              <a:rPr lang="pl-PL" sz="2400" dirty="0">
                <a:solidFill>
                  <a:schemeClr val="tx1"/>
                </a:solidFill>
                <a:effectLst/>
                <a:latin typeface="Consolas" panose="020B0609020204030204" pitchFamily="49" charset="0"/>
              </a:rPr>
              <a:t>="</a:t>
            </a:r>
            <a:r>
              <a:rPr lang="pl-PL" sz="2400" dirty="0" err="1">
                <a:solidFill>
                  <a:schemeClr val="tx1"/>
                </a:solidFill>
                <a:effectLst/>
                <a:latin typeface="Consolas" panose="020B0609020204030204" pitchFamily="49" charset="0"/>
              </a:rPr>
              <a:t>text</a:t>
            </a:r>
            <a:r>
              <a:rPr lang="pl-PL" sz="2400" dirty="0">
                <a:solidFill>
                  <a:schemeClr val="tx1"/>
                </a:solidFill>
                <a:effectLst/>
                <a:latin typeface="Consolas" panose="020B0609020204030204" pitchFamily="49" charset="0"/>
              </a:rPr>
              <a:t>" </a:t>
            </a:r>
            <a:r>
              <a:rPr lang="pl-PL" sz="2400" dirty="0" err="1">
                <a:solidFill>
                  <a:schemeClr val="accent1">
                    <a:lumMod val="60000"/>
                    <a:lumOff val="40000"/>
                  </a:schemeClr>
                </a:solidFill>
                <a:effectLst/>
                <a:latin typeface="Consolas" panose="020B0609020204030204" pitchFamily="49" charset="0"/>
              </a:rPr>
              <a:t>onChange</a:t>
            </a:r>
            <a:r>
              <a:rPr lang="pl-PL" sz="2400" dirty="0">
                <a:solidFill>
                  <a:schemeClr val="accent1">
                    <a:lumMod val="60000"/>
                    <a:lumOff val="40000"/>
                  </a:schemeClr>
                </a:solidFill>
                <a:effectLst/>
                <a:latin typeface="Consolas" panose="020B0609020204030204" pitchFamily="49" charset="0"/>
              </a:rPr>
              <a:t>={event =&gt; </a:t>
            </a:r>
            <a:r>
              <a:rPr lang="pl-PL" sz="2400" dirty="0" err="1">
                <a:solidFill>
                  <a:schemeClr val="accent1">
                    <a:lumMod val="60000"/>
                    <a:lumOff val="40000"/>
                  </a:schemeClr>
                </a:solidFill>
                <a:effectLst/>
                <a:latin typeface="Consolas" panose="020B0609020204030204" pitchFamily="49" charset="0"/>
              </a:rPr>
              <a:t>setItemInput</a:t>
            </a:r>
            <a:r>
              <a:rPr lang="pl-PL" sz="2400" dirty="0">
                <a:solidFill>
                  <a:schemeClr val="accent1">
                    <a:lumMod val="60000"/>
                    <a:lumOff val="40000"/>
                  </a:schemeClr>
                </a:solidFill>
                <a:effectLst/>
                <a:latin typeface="Consolas" panose="020B0609020204030204" pitchFamily="49" charset="0"/>
              </a:rPr>
              <a:t>(</a:t>
            </a:r>
            <a:r>
              <a:rPr lang="pl-PL" sz="2400" dirty="0" err="1">
                <a:solidFill>
                  <a:schemeClr val="accent1">
                    <a:lumMod val="60000"/>
                    <a:lumOff val="40000"/>
                  </a:schemeClr>
                </a:solidFill>
                <a:effectLst/>
                <a:latin typeface="Consolas" panose="020B0609020204030204" pitchFamily="49" charset="0"/>
              </a:rPr>
              <a:t>event.target.value</a:t>
            </a:r>
            <a:r>
              <a:rPr lang="pl-PL" sz="2400" dirty="0">
                <a:solidFill>
                  <a:schemeClr val="accent1">
                    <a:lumMod val="60000"/>
                    <a:lumOff val="40000"/>
                  </a:schemeClr>
                </a:solidFill>
                <a:effectLst/>
                <a:latin typeface="Consolas" panose="020B0609020204030204" pitchFamily="49" charset="0"/>
              </a:rPr>
              <a:t>)} </a:t>
            </a:r>
            <a:r>
              <a:rPr lang="pl-PL" sz="2400" dirty="0" err="1">
                <a:solidFill>
                  <a:schemeClr val="accent1">
                    <a:lumMod val="60000"/>
                    <a:lumOff val="40000"/>
                  </a:schemeClr>
                </a:solidFill>
                <a:effectLst/>
                <a:latin typeface="Consolas" panose="020B0609020204030204" pitchFamily="49" charset="0"/>
              </a:rPr>
              <a:t>value</a:t>
            </a:r>
            <a:r>
              <a:rPr lang="pl-PL" sz="2400" dirty="0">
                <a:solidFill>
                  <a:schemeClr val="accent1">
                    <a:lumMod val="60000"/>
                    <a:lumOff val="40000"/>
                  </a:schemeClr>
                </a:solidFill>
                <a:effectLst/>
                <a:latin typeface="Consolas" panose="020B0609020204030204" pitchFamily="49" charset="0"/>
              </a:rPr>
              <a:t>={</a:t>
            </a:r>
            <a:r>
              <a:rPr lang="pl-PL" sz="2400" dirty="0" err="1">
                <a:solidFill>
                  <a:schemeClr val="accent1">
                    <a:lumMod val="60000"/>
                    <a:lumOff val="40000"/>
                  </a:schemeClr>
                </a:solidFill>
                <a:effectLst/>
                <a:latin typeface="Consolas" panose="020B0609020204030204" pitchFamily="49" charset="0"/>
              </a:rPr>
              <a:t>itemInput</a:t>
            </a:r>
            <a:r>
              <a:rPr lang="pl-PL" sz="2400" dirty="0">
                <a:solidFill>
                  <a:schemeClr val="accent1">
                    <a:lumMod val="60000"/>
                    <a:lumOff val="40000"/>
                  </a:schemeClr>
                </a:solidFill>
                <a:effectLst/>
                <a:latin typeface="Consolas" panose="020B0609020204030204" pitchFamily="49" charset="0"/>
              </a:rPr>
              <a:t>}</a:t>
            </a:r>
            <a:r>
              <a:rPr lang="pl-PL" sz="2400" dirty="0">
                <a:solidFill>
                  <a:schemeClr val="tx1"/>
                </a:solidFill>
                <a:effectLst/>
                <a:latin typeface="Consolas" panose="020B0609020204030204" pitchFamily="49" charset="0"/>
              </a:rPr>
              <a:t>/&gt;</a:t>
            </a:r>
          </a:p>
        </p:txBody>
      </p:sp>
    </p:spTree>
    <p:extLst>
      <p:ext uri="{BB962C8B-B14F-4D97-AF65-F5344CB8AC3E}">
        <p14:creationId xmlns:p14="http://schemas.microsoft.com/office/powerpoint/2010/main" val="812462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A369B946-3376-03FF-76A2-6EE30B7F95EA}"/>
              </a:ext>
            </a:extLst>
          </p:cNvPr>
          <p:cNvSpPr>
            <a:spLocks noGrp="1"/>
          </p:cNvSpPr>
          <p:nvPr>
            <p:ph idx="1"/>
          </p:nvPr>
        </p:nvSpPr>
        <p:spPr>
          <a:xfrm>
            <a:off x="536895" y="516045"/>
            <a:ext cx="10864886" cy="5893144"/>
          </a:xfrm>
          <a:solidFill>
            <a:schemeClr val="bg1"/>
          </a:solidFill>
        </p:spPr>
        <p:txBody>
          <a:bodyPr>
            <a:normAutofit lnSpcReduction="10000"/>
          </a:bodyPr>
          <a:lstStyle/>
          <a:p>
            <a:pPr marL="36900" indent="0">
              <a:buNone/>
            </a:pPr>
            <a:r>
              <a:rPr lang="pl-PL" sz="2400" dirty="0">
                <a:solidFill>
                  <a:srgbClr val="D4D4D4"/>
                </a:solidFill>
                <a:effectLst/>
                <a:latin typeface="Consolas" panose="020B0609020204030204" pitchFamily="49" charset="0"/>
              </a:rPr>
              <a:t>W pliku App.js dopisujemy:</a:t>
            </a:r>
          </a:p>
          <a:p>
            <a:pPr marL="36900" indent="0">
              <a:buNone/>
            </a:pPr>
            <a:r>
              <a:rPr lang="pl-PL" sz="2400" dirty="0">
                <a:solidFill>
                  <a:srgbClr val="D4D4D4"/>
                </a:solidFill>
                <a:effectLst/>
                <a:latin typeface="Consolas" panose="020B0609020204030204" pitchFamily="49" charset="0"/>
              </a:rPr>
              <a:t>…</a:t>
            </a:r>
          </a:p>
          <a:p>
            <a:pPr marL="36900" indent="0">
              <a:buNone/>
            </a:pPr>
            <a:r>
              <a:rPr lang="en-US" sz="2400" dirty="0">
                <a:solidFill>
                  <a:srgbClr val="D4D4D4"/>
                </a:solidFill>
                <a:effectLst/>
                <a:latin typeface="Consolas" panose="020B0609020204030204" pitchFamily="49" charset="0"/>
              </a:rPr>
              <a:t>return () =&gt; mounted = false;</a:t>
            </a:r>
          </a:p>
          <a:p>
            <a:pPr marL="36900" indent="0">
              <a:buNone/>
            </a:pPr>
            <a:r>
              <a:rPr lang="en-US" sz="2400" dirty="0">
                <a:solidFill>
                  <a:srgbClr val="D4D4D4"/>
                </a:solidFill>
                <a:effectLst/>
                <a:latin typeface="Consolas" panose="020B0609020204030204" pitchFamily="49" charset="0"/>
              </a:rPr>
              <a:t>  }, [])</a:t>
            </a:r>
          </a:p>
          <a:p>
            <a:pPr marL="36900" indent="0">
              <a:buNone/>
            </a:pPr>
            <a:endParaRPr lang="en-US" sz="2400" dirty="0">
              <a:solidFill>
                <a:srgbClr val="D4D4D4"/>
              </a:solidFill>
              <a:effectLst/>
              <a:latin typeface="Consolas" panose="020B0609020204030204" pitchFamily="49" charset="0"/>
            </a:endParaRPr>
          </a:p>
          <a:p>
            <a:pPr marL="36900" indent="0">
              <a:buNone/>
            </a:pPr>
            <a:r>
              <a:rPr lang="en-US" sz="2400" dirty="0">
                <a:solidFill>
                  <a:srgbClr val="D4D4D4"/>
                </a:solidFill>
                <a:effectLst/>
                <a:latin typeface="Consolas" panose="020B0609020204030204" pitchFamily="49" charset="0"/>
              </a:rPr>
              <a:t>  </a:t>
            </a:r>
            <a:r>
              <a:rPr lang="en-US" sz="2400" dirty="0">
                <a:solidFill>
                  <a:schemeClr val="accent1">
                    <a:lumMod val="60000"/>
                    <a:lumOff val="40000"/>
                  </a:schemeClr>
                </a:solidFill>
                <a:effectLst/>
                <a:latin typeface="Consolas" panose="020B0609020204030204" pitchFamily="49" charset="0"/>
              </a:rPr>
              <a:t>const </a:t>
            </a:r>
            <a:r>
              <a:rPr lang="en-US" sz="2400" dirty="0" err="1">
                <a:solidFill>
                  <a:schemeClr val="accent1">
                    <a:lumMod val="60000"/>
                    <a:lumOff val="40000"/>
                  </a:schemeClr>
                </a:solidFill>
                <a:effectLst/>
                <a:latin typeface="Consolas" panose="020B0609020204030204" pitchFamily="49" charset="0"/>
              </a:rPr>
              <a:t>handleSubmit</a:t>
            </a:r>
            <a:r>
              <a:rPr lang="en-US" sz="2400" dirty="0">
                <a:solidFill>
                  <a:schemeClr val="accent1">
                    <a:lumMod val="60000"/>
                    <a:lumOff val="40000"/>
                  </a:schemeClr>
                </a:solidFill>
                <a:effectLst/>
                <a:latin typeface="Consolas" panose="020B0609020204030204" pitchFamily="49" charset="0"/>
              </a:rPr>
              <a:t> = (e) =&gt; {</a:t>
            </a:r>
          </a:p>
          <a:p>
            <a:pPr marL="36900" indent="0">
              <a:buNone/>
            </a:pPr>
            <a:r>
              <a:rPr lang="en-US" sz="2400" dirty="0">
                <a:solidFill>
                  <a:schemeClr val="accent1">
                    <a:lumMod val="60000"/>
                    <a:lumOff val="40000"/>
                  </a:schemeClr>
                </a:solidFill>
                <a:effectLst/>
                <a:latin typeface="Consolas" panose="020B0609020204030204" pitchFamily="49" charset="0"/>
              </a:rPr>
              <a:t>    </a:t>
            </a:r>
            <a:r>
              <a:rPr lang="en-US" sz="2400" dirty="0" err="1">
                <a:solidFill>
                  <a:schemeClr val="accent1">
                    <a:lumMod val="60000"/>
                    <a:lumOff val="40000"/>
                  </a:schemeClr>
                </a:solidFill>
                <a:effectLst/>
                <a:latin typeface="Consolas" panose="020B0609020204030204" pitchFamily="49" charset="0"/>
              </a:rPr>
              <a:t>e.preventDefault</a:t>
            </a:r>
            <a:r>
              <a:rPr lang="en-US" sz="2400" dirty="0">
                <a:solidFill>
                  <a:schemeClr val="accent1">
                    <a:lumMod val="60000"/>
                    <a:lumOff val="40000"/>
                  </a:schemeClr>
                </a:solidFill>
                <a:effectLst/>
                <a:latin typeface="Consolas" panose="020B0609020204030204" pitchFamily="49" charset="0"/>
              </a:rPr>
              <a:t>();</a:t>
            </a:r>
          </a:p>
          <a:p>
            <a:pPr marL="36900" indent="0">
              <a:buNone/>
            </a:pPr>
            <a:r>
              <a:rPr lang="en-US" sz="2400" dirty="0">
                <a:solidFill>
                  <a:schemeClr val="accent1">
                    <a:lumMod val="60000"/>
                    <a:lumOff val="40000"/>
                  </a:schemeClr>
                </a:solidFill>
                <a:effectLst/>
                <a:latin typeface="Consolas" panose="020B0609020204030204" pitchFamily="49" charset="0"/>
              </a:rPr>
              <a:t>    </a:t>
            </a:r>
            <a:r>
              <a:rPr lang="en-US" sz="2400" dirty="0" err="1">
                <a:solidFill>
                  <a:schemeClr val="accent1">
                    <a:lumMod val="60000"/>
                    <a:lumOff val="40000"/>
                  </a:schemeClr>
                </a:solidFill>
                <a:effectLst/>
                <a:latin typeface="Consolas" panose="020B0609020204030204" pitchFamily="49" charset="0"/>
              </a:rPr>
              <a:t>setItem</a:t>
            </a:r>
            <a:r>
              <a:rPr lang="en-US" sz="2400" dirty="0">
                <a:solidFill>
                  <a:schemeClr val="accent1">
                    <a:lumMod val="60000"/>
                    <a:lumOff val="40000"/>
                  </a:schemeClr>
                </a:solidFill>
                <a:effectLst/>
                <a:latin typeface="Consolas" panose="020B0609020204030204" pitchFamily="49" charset="0"/>
              </a:rPr>
              <a:t>(</a:t>
            </a:r>
            <a:r>
              <a:rPr lang="en-US" sz="2400" dirty="0" err="1">
                <a:solidFill>
                  <a:schemeClr val="accent1">
                    <a:lumMod val="60000"/>
                    <a:lumOff val="40000"/>
                  </a:schemeClr>
                </a:solidFill>
                <a:effectLst/>
                <a:latin typeface="Consolas" panose="020B0609020204030204" pitchFamily="49" charset="0"/>
              </a:rPr>
              <a:t>itemInput</a:t>
            </a:r>
            <a:r>
              <a:rPr lang="en-US" sz="2400" dirty="0">
                <a:solidFill>
                  <a:schemeClr val="accent1">
                    <a:lumMod val="60000"/>
                    <a:lumOff val="40000"/>
                  </a:schemeClr>
                </a:solidFill>
                <a:effectLst/>
                <a:latin typeface="Consolas" panose="020B0609020204030204" pitchFamily="49" charset="0"/>
              </a:rPr>
              <a:t>)</a:t>
            </a:r>
          </a:p>
          <a:p>
            <a:pPr marL="36900" indent="0">
              <a:buNone/>
            </a:pPr>
            <a:r>
              <a:rPr lang="en-US" sz="2400" dirty="0">
                <a:solidFill>
                  <a:schemeClr val="accent1">
                    <a:lumMod val="60000"/>
                    <a:lumOff val="40000"/>
                  </a:schemeClr>
                </a:solidFill>
                <a:effectLst/>
                <a:latin typeface="Consolas" panose="020B0609020204030204" pitchFamily="49" charset="0"/>
              </a:rPr>
              <a:t>  };</a:t>
            </a:r>
          </a:p>
          <a:p>
            <a:pPr marL="36900" indent="0">
              <a:buNone/>
            </a:pPr>
            <a:endParaRPr lang="en-US" sz="2400" dirty="0">
              <a:solidFill>
                <a:srgbClr val="D4D4D4"/>
              </a:solidFill>
              <a:effectLst/>
              <a:latin typeface="Consolas" panose="020B0609020204030204" pitchFamily="49" charset="0"/>
            </a:endParaRPr>
          </a:p>
          <a:p>
            <a:pPr marL="36900" indent="0">
              <a:buNone/>
            </a:pPr>
            <a:r>
              <a:rPr lang="en-US" sz="2400" dirty="0">
                <a:solidFill>
                  <a:srgbClr val="D4D4D4"/>
                </a:solidFill>
                <a:effectLst/>
                <a:latin typeface="Consolas" panose="020B0609020204030204" pitchFamily="49" charset="0"/>
              </a:rPr>
              <a:t>  return (</a:t>
            </a:r>
            <a:endParaRPr lang="pl-PL" sz="2400" dirty="0">
              <a:solidFill>
                <a:srgbClr val="D4D4D4"/>
              </a:solidFill>
              <a:effectLst/>
              <a:latin typeface="Consolas" panose="020B0609020204030204" pitchFamily="49" charset="0"/>
            </a:endParaRPr>
          </a:p>
          <a:p>
            <a:pPr marL="36900" indent="0">
              <a:buNone/>
            </a:pPr>
            <a:r>
              <a:rPr lang="pl-PL" sz="2400" dirty="0">
                <a:solidFill>
                  <a:srgbClr val="D4D4D4"/>
                </a:solidFill>
                <a:effectLst/>
                <a:latin typeface="Consolas" panose="020B0609020204030204" pitchFamily="49" charset="0"/>
              </a:rPr>
              <a:t>…</a:t>
            </a:r>
            <a:endParaRPr lang="pl-PL" sz="2400" dirty="0">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505209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A369B946-3376-03FF-76A2-6EE30B7F95EA}"/>
              </a:ext>
            </a:extLst>
          </p:cNvPr>
          <p:cNvSpPr>
            <a:spLocks noGrp="1"/>
          </p:cNvSpPr>
          <p:nvPr>
            <p:ph idx="1"/>
          </p:nvPr>
        </p:nvSpPr>
        <p:spPr>
          <a:xfrm>
            <a:off x="536895" y="516045"/>
            <a:ext cx="10864886" cy="5893144"/>
          </a:xfrm>
          <a:solidFill>
            <a:schemeClr val="bg1"/>
          </a:solidFill>
        </p:spPr>
        <p:txBody>
          <a:bodyPr>
            <a:normAutofit/>
          </a:bodyPr>
          <a:lstStyle/>
          <a:p>
            <a:pPr marL="36900" indent="0">
              <a:buNone/>
            </a:pPr>
            <a:r>
              <a:rPr lang="pl-PL" sz="2400" dirty="0">
                <a:solidFill>
                  <a:srgbClr val="D4D4D4"/>
                </a:solidFill>
                <a:effectLst/>
                <a:latin typeface="Consolas" panose="020B0609020204030204" pitchFamily="49" charset="0"/>
              </a:rPr>
              <a:t>W pliku App.js dopisujemy:</a:t>
            </a:r>
          </a:p>
          <a:p>
            <a:pPr marL="36900" indent="0">
              <a:buNone/>
            </a:pPr>
            <a:r>
              <a:rPr lang="pl-PL" sz="2400" dirty="0">
                <a:solidFill>
                  <a:srgbClr val="D4D4D4"/>
                </a:solidFill>
                <a:effectLst/>
                <a:latin typeface="Consolas" panose="020B0609020204030204" pitchFamily="49" charset="0"/>
              </a:rPr>
              <a:t>…</a:t>
            </a:r>
          </a:p>
          <a:p>
            <a:pPr marL="36900" indent="0">
              <a:buNone/>
            </a:pPr>
            <a:r>
              <a:rPr lang="en-US" sz="2400" dirty="0">
                <a:solidFill>
                  <a:srgbClr val="D4D4D4"/>
                </a:solidFill>
                <a:effectLst/>
                <a:latin typeface="Consolas" panose="020B0609020204030204" pitchFamily="49" charset="0"/>
              </a:rPr>
              <a:t>&lt;form </a:t>
            </a:r>
            <a:r>
              <a:rPr lang="en-US" sz="2400" dirty="0" err="1">
                <a:solidFill>
                  <a:schemeClr val="accent1">
                    <a:lumMod val="60000"/>
                    <a:lumOff val="40000"/>
                  </a:schemeClr>
                </a:solidFill>
                <a:effectLst/>
                <a:latin typeface="Consolas" panose="020B0609020204030204" pitchFamily="49" charset="0"/>
              </a:rPr>
              <a:t>onSubmit</a:t>
            </a:r>
            <a:r>
              <a:rPr lang="en-US" sz="2400" dirty="0">
                <a:solidFill>
                  <a:schemeClr val="accent1">
                    <a:lumMod val="60000"/>
                    <a:lumOff val="40000"/>
                  </a:schemeClr>
                </a:solidFill>
                <a:effectLst/>
                <a:latin typeface="Consolas" panose="020B0609020204030204" pitchFamily="49" charset="0"/>
              </a:rPr>
              <a:t>={</a:t>
            </a:r>
            <a:r>
              <a:rPr lang="en-US" sz="2400" dirty="0" err="1">
                <a:solidFill>
                  <a:schemeClr val="accent1">
                    <a:lumMod val="60000"/>
                    <a:lumOff val="40000"/>
                  </a:schemeClr>
                </a:solidFill>
                <a:effectLst/>
                <a:latin typeface="Consolas" panose="020B0609020204030204" pitchFamily="49" charset="0"/>
              </a:rPr>
              <a:t>handleSubmit</a:t>
            </a:r>
            <a:r>
              <a:rPr lang="en-US" sz="2400" dirty="0">
                <a:solidFill>
                  <a:schemeClr val="accent1">
                    <a:lumMod val="60000"/>
                    <a:lumOff val="40000"/>
                  </a:schemeClr>
                </a:solidFill>
                <a:effectLst/>
                <a:latin typeface="Consolas" panose="020B0609020204030204" pitchFamily="49" charset="0"/>
              </a:rPr>
              <a:t>}</a:t>
            </a:r>
            <a:r>
              <a:rPr lang="en-US" sz="2400" dirty="0">
                <a:solidFill>
                  <a:schemeClr val="tx1"/>
                </a:solidFill>
                <a:effectLst/>
                <a:latin typeface="Consolas" panose="020B0609020204030204" pitchFamily="49" charset="0"/>
              </a:rPr>
              <a:t>&gt;</a:t>
            </a:r>
            <a:endParaRPr lang="pl-PL" sz="2400" dirty="0">
              <a:solidFill>
                <a:schemeClr val="tx1"/>
              </a:solidFill>
              <a:effectLst/>
              <a:latin typeface="Consolas" panose="020B0609020204030204" pitchFamily="49" charset="0"/>
            </a:endParaRPr>
          </a:p>
          <a:p>
            <a:pPr marL="36900" indent="0">
              <a:buNone/>
            </a:pPr>
            <a:r>
              <a:rPr lang="pl-PL" sz="2400" dirty="0">
                <a:solidFill>
                  <a:srgbClr val="D4D4D4"/>
                </a:solidFill>
                <a:effectLst/>
                <a:latin typeface="Consolas" panose="020B0609020204030204" pitchFamily="49" charset="0"/>
              </a:rPr>
              <a:t>…</a:t>
            </a:r>
          </a:p>
          <a:p>
            <a:pPr marL="36900" indent="0">
              <a:buNone/>
            </a:pPr>
            <a:endParaRPr lang="pl-PL" sz="2400" dirty="0">
              <a:solidFill>
                <a:srgbClr val="D4D4D4"/>
              </a:solidFill>
              <a:effectLst/>
              <a:latin typeface="Consolas" panose="020B0609020204030204" pitchFamily="49" charset="0"/>
            </a:endParaRPr>
          </a:p>
          <a:p>
            <a:pPr marL="36900" indent="0">
              <a:buNone/>
            </a:pPr>
            <a:r>
              <a:rPr lang="pl-PL" sz="2400" dirty="0">
                <a:solidFill>
                  <a:srgbClr val="D4D4D4"/>
                </a:solidFill>
                <a:effectLst/>
                <a:latin typeface="Consolas" panose="020B0609020204030204" pitchFamily="49" charset="0"/>
              </a:rPr>
              <a:t>Po zapisaniu pliku możemy dodać wartości do bazy danych. Dane są dodawane ale użytkownik nie jest o tym poinformowany. Trzeba stworzyć powiadomienie informujące o dodaniu danych.</a:t>
            </a:r>
            <a:endParaRPr lang="pl-PL" sz="2400" dirty="0">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4207673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A369B946-3376-03FF-76A2-6EE30B7F95EA}"/>
              </a:ext>
            </a:extLst>
          </p:cNvPr>
          <p:cNvSpPr>
            <a:spLocks noGrp="1"/>
          </p:cNvSpPr>
          <p:nvPr>
            <p:ph idx="1"/>
          </p:nvPr>
        </p:nvSpPr>
        <p:spPr>
          <a:xfrm>
            <a:off x="536895" y="516045"/>
            <a:ext cx="10864886" cy="5893144"/>
          </a:xfrm>
          <a:solidFill>
            <a:schemeClr val="bg1"/>
          </a:solidFill>
        </p:spPr>
        <p:txBody>
          <a:bodyPr>
            <a:normAutofit/>
          </a:bodyPr>
          <a:lstStyle/>
          <a:p>
            <a:pPr marL="36900" indent="0">
              <a:buNone/>
            </a:pPr>
            <a:r>
              <a:rPr lang="pl-PL" sz="2800" b="1" dirty="0">
                <a:solidFill>
                  <a:srgbClr val="D4D4D4"/>
                </a:solidFill>
                <a:effectLst/>
                <a:latin typeface="Consolas" panose="020B0609020204030204" pitchFamily="49" charset="0"/>
              </a:rPr>
              <a:t>Tworzenie powiadomienia o dodaniu danych:</a:t>
            </a:r>
          </a:p>
          <a:p>
            <a:pPr marL="36900" indent="0">
              <a:buNone/>
            </a:pPr>
            <a:r>
              <a:rPr lang="pl-PL" sz="2400" dirty="0">
                <a:solidFill>
                  <a:srgbClr val="D4D4D4"/>
                </a:solidFill>
                <a:effectLst/>
                <a:latin typeface="Consolas" panose="020B0609020204030204" pitchFamily="49" charset="0"/>
              </a:rPr>
              <a:t>W pliku App.js dopisujemy:</a:t>
            </a:r>
          </a:p>
          <a:p>
            <a:pPr marL="36900" indent="0">
              <a:buNone/>
            </a:pPr>
            <a:endParaRPr lang="pl-PL" sz="2400" dirty="0">
              <a:solidFill>
                <a:srgbClr val="D4D4D4"/>
              </a:solidFill>
              <a:effectLst/>
              <a:latin typeface="Consolas" panose="020B0609020204030204" pitchFamily="49" charset="0"/>
            </a:endParaRPr>
          </a:p>
          <a:p>
            <a:pPr marL="36900" indent="0">
              <a:buNone/>
            </a:pPr>
            <a:r>
              <a:rPr lang="pl-PL" sz="2400" dirty="0" err="1">
                <a:solidFill>
                  <a:srgbClr val="D4D4D4"/>
                </a:solidFill>
                <a:effectLst/>
                <a:latin typeface="Consolas" panose="020B0609020204030204" pitchFamily="49" charset="0"/>
              </a:rPr>
              <a:t>function</a:t>
            </a:r>
            <a:r>
              <a:rPr lang="pl-PL" sz="2400" dirty="0">
                <a:solidFill>
                  <a:srgbClr val="D4D4D4"/>
                </a:solidFill>
                <a:effectLst/>
                <a:latin typeface="Consolas" panose="020B0609020204030204" pitchFamily="49" charset="0"/>
              </a:rPr>
              <a:t> </a:t>
            </a:r>
            <a:r>
              <a:rPr lang="pl-PL" sz="2400" dirty="0" err="1">
                <a:solidFill>
                  <a:srgbClr val="D4D4D4"/>
                </a:solidFill>
                <a:effectLst/>
                <a:latin typeface="Consolas" panose="020B0609020204030204" pitchFamily="49" charset="0"/>
              </a:rPr>
              <a:t>App</a:t>
            </a:r>
            <a:r>
              <a:rPr lang="pl-PL" sz="2400" dirty="0">
                <a:solidFill>
                  <a:srgbClr val="D4D4D4"/>
                </a:solidFill>
                <a:effectLst/>
                <a:latin typeface="Consolas" panose="020B0609020204030204" pitchFamily="49" charset="0"/>
              </a:rPr>
              <a:t>() {</a:t>
            </a:r>
          </a:p>
          <a:p>
            <a:pPr marL="36900" indent="0">
              <a:buNone/>
            </a:pPr>
            <a:r>
              <a:rPr lang="pl-PL" sz="2400" dirty="0">
                <a:solidFill>
                  <a:srgbClr val="D4D4D4"/>
                </a:solidFill>
                <a:effectLst/>
                <a:latin typeface="Consolas" panose="020B0609020204030204" pitchFamily="49" charset="0"/>
              </a:rPr>
              <a:t>  </a:t>
            </a:r>
            <a:r>
              <a:rPr lang="pl-PL" sz="2400" dirty="0" err="1">
                <a:solidFill>
                  <a:srgbClr val="D4D4D4"/>
                </a:solidFill>
                <a:effectLst/>
                <a:latin typeface="Consolas" panose="020B0609020204030204" pitchFamily="49" charset="0"/>
              </a:rPr>
              <a:t>const</a:t>
            </a:r>
            <a:r>
              <a:rPr lang="pl-PL" sz="2400" dirty="0">
                <a:solidFill>
                  <a:srgbClr val="D4D4D4"/>
                </a:solidFill>
                <a:effectLst/>
                <a:latin typeface="Consolas" panose="020B0609020204030204" pitchFamily="49" charset="0"/>
              </a:rPr>
              <a:t> [list, </a:t>
            </a:r>
            <a:r>
              <a:rPr lang="pl-PL" sz="2400" dirty="0" err="1">
                <a:solidFill>
                  <a:srgbClr val="D4D4D4"/>
                </a:solidFill>
                <a:effectLst/>
                <a:latin typeface="Consolas" panose="020B0609020204030204" pitchFamily="49" charset="0"/>
              </a:rPr>
              <a:t>setList</a:t>
            </a:r>
            <a:r>
              <a:rPr lang="pl-PL" sz="2400" dirty="0">
                <a:solidFill>
                  <a:srgbClr val="D4D4D4"/>
                </a:solidFill>
                <a:effectLst/>
                <a:latin typeface="Consolas" panose="020B0609020204030204" pitchFamily="49" charset="0"/>
              </a:rPr>
              <a:t>] = </a:t>
            </a:r>
            <a:r>
              <a:rPr lang="pl-PL" sz="2400" dirty="0" err="1">
                <a:solidFill>
                  <a:srgbClr val="D4D4D4"/>
                </a:solidFill>
                <a:effectLst/>
                <a:latin typeface="Consolas" panose="020B0609020204030204" pitchFamily="49" charset="0"/>
              </a:rPr>
              <a:t>useState</a:t>
            </a:r>
            <a:r>
              <a:rPr lang="pl-PL" sz="2400" dirty="0">
                <a:solidFill>
                  <a:srgbClr val="D4D4D4"/>
                </a:solidFill>
                <a:effectLst/>
                <a:latin typeface="Consolas" panose="020B0609020204030204" pitchFamily="49" charset="0"/>
              </a:rPr>
              <a:t>([]);</a:t>
            </a:r>
          </a:p>
          <a:p>
            <a:pPr marL="36900" indent="0">
              <a:buNone/>
            </a:pPr>
            <a:r>
              <a:rPr lang="pl-PL" sz="2400" dirty="0">
                <a:solidFill>
                  <a:srgbClr val="D4D4D4"/>
                </a:solidFill>
                <a:effectLst/>
                <a:latin typeface="Consolas" panose="020B0609020204030204" pitchFamily="49" charset="0"/>
              </a:rPr>
              <a:t>  </a:t>
            </a:r>
            <a:r>
              <a:rPr lang="pl-PL" sz="2400" dirty="0" err="1">
                <a:solidFill>
                  <a:srgbClr val="D4D4D4"/>
                </a:solidFill>
                <a:effectLst/>
                <a:latin typeface="Consolas" panose="020B0609020204030204" pitchFamily="49" charset="0"/>
              </a:rPr>
              <a:t>const</a:t>
            </a:r>
            <a:r>
              <a:rPr lang="pl-PL" sz="2400" dirty="0">
                <a:solidFill>
                  <a:srgbClr val="D4D4D4"/>
                </a:solidFill>
                <a:effectLst/>
                <a:latin typeface="Consolas" panose="020B0609020204030204" pitchFamily="49" charset="0"/>
              </a:rPr>
              <a:t> [</a:t>
            </a:r>
            <a:r>
              <a:rPr lang="pl-PL" sz="2400" dirty="0" err="1">
                <a:solidFill>
                  <a:srgbClr val="D4D4D4"/>
                </a:solidFill>
                <a:effectLst/>
                <a:latin typeface="Consolas" panose="020B0609020204030204" pitchFamily="49" charset="0"/>
              </a:rPr>
              <a:t>itemInput</a:t>
            </a:r>
            <a:r>
              <a:rPr lang="pl-PL" sz="2400" dirty="0">
                <a:solidFill>
                  <a:srgbClr val="D4D4D4"/>
                </a:solidFill>
                <a:effectLst/>
                <a:latin typeface="Consolas" panose="020B0609020204030204" pitchFamily="49" charset="0"/>
              </a:rPr>
              <a:t>, </a:t>
            </a:r>
            <a:r>
              <a:rPr lang="pl-PL" sz="2400" dirty="0" err="1">
                <a:solidFill>
                  <a:srgbClr val="D4D4D4"/>
                </a:solidFill>
                <a:effectLst/>
                <a:latin typeface="Consolas" panose="020B0609020204030204" pitchFamily="49" charset="0"/>
              </a:rPr>
              <a:t>setItemInput</a:t>
            </a:r>
            <a:r>
              <a:rPr lang="pl-PL" sz="2400" dirty="0">
                <a:solidFill>
                  <a:srgbClr val="D4D4D4"/>
                </a:solidFill>
                <a:effectLst/>
                <a:latin typeface="Consolas" panose="020B0609020204030204" pitchFamily="49" charset="0"/>
              </a:rPr>
              <a:t>] = </a:t>
            </a:r>
            <a:r>
              <a:rPr lang="pl-PL" sz="2400" dirty="0" err="1">
                <a:solidFill>
                  <a:srgbClr val="D4D4D4"/>
                </a:solidFill>
                <a:effectLst/>
                <a:latin typeface="Consolas" panose="020B0609020204030204" pitchFamily="49" charset="0"/>
              </a:rPr>
              <a:t>useState</a:t>
            </a:r>
            <a:r>
              <a:rPr lang="pl-PL" sz="2400" dirty="0">
                <a:solidFill>
                  <a:srgbClr val="D4D4D4"/>
                </a:solidFill>
                <a:effectLst/>
                <a:latin typeface="Consolas" panose="020B0609020204030204" pitchFamily="49" charset="0"/>
              </a:rPr>
              <a:t>('');</a:t>
            </a:r>
          </a:p>
          <a:p>
            <a:pPr marL="36900" indent="0">
              <a:buNone/>
            </a:pPr>
            <a:r>
              <a:rPr lang="pl-PL" sz="2400" dirty="0">
                <a:solidFill>
                  <a:srgbClr val="D4D4D4"/>
                </a:solidFill>
                <a:effectLst/>
                <a:latin typeface="Consolas" panose="020B0609020204030204" pitchFamily="49" charset="0"/>
              </a:rPr>
              <a:t>  </a:t>
            </a:r>
            <a:r>
              <a:rPr lang="pl-PL" sz="2400" dirty="0" err="1">
                <a:solidFill>
                  <a:schemeClr val="accent1">
                    <a:lumMod val="60000"/>
                    <a:lumOff val="40000"/>
                  </a:schemeClr>
                </a:solidFill>
                <a:effectLst/>
                <a:latin typeface="Consolas" panose="020B0609020204030204" pitchFamily="49" charset="0"/>
              </a:rPr>
              <a:t>const</a:t>
            </a:r>
            <a:r>
              <a:rPr lang="pl-PL" sz="2400" dirty="0">
                <a:solidFill>
                  <a:schemeClr val="accent1">
                    <a:lumMod val="60000"/>
                    <a:lumOff val="40000"/>
                  </a:schemeClr>
                </a:solidFill>
                <a:effectLst/>
                <a:latin typeface="Consolas" panose="020B0609020204030204" pitchFamily="49" charset="0"/>
              </a:rPr>
              <a:t> [alert, </a:t>
            </a:r>
            <a:r>
              <a:rPr lang="pl-PL" sz="2400" dirty="0" err="1">
                <a:solidFill>
                  <a:schemeClr val="accent1">
                    <a:lumMod val="60000"/>
                    <a:lumOff val="40000"/>
                  </a:schemeClr>
                </a:solidFill>
                <a:effectLst/>
                <a:latin typeface="Consolas" panose="020B0609020204030204" pitchFamily="49" charset="0"/>
              </a:rPr>
              <a:t>setAlert</a:t>
            </a:r>
            <a:r>
              <a:rPr lang="pl-PL" sz="2400" dirty="0">
                <a:solidFill>
                  <a:schemeClr val="accent1">
                    <a:lumMod val="60000"/>
                    <a:lumOff val="40000"/>
                  </a:schemeClr>
                </a:solidFill>
                <a:effectLst/>
                <a:latin typeface="Consolas" panose="020B0609020204030204" pitchFamily="49" charset="0"/>
              </a:rPr>
              <a:t>] = </a:t>
            </a:r>
            <a:r>
              <a:rPr lang="pl-PL" sz="2400" dirty="0" err="1">
                <a:solidFill>
                  <a:schemeClr val="accent1">
                    <a:lumMod val="60000"/>
                    <a:lumOff val="40000"/>
                  </a:schemeClr>
                </a:solidFill>
                <a:effectLst/>
                <a:latin typeface="Consolas" panose="020B0609020204030204" pitchFamily="49" charset="0"/>
              </a:rPr>
              <a:t>useState</a:t>
            </a:r>
            <a:r>
              <a:rPr lang="pl-PL" sz="2400" dirty="0">
                <a:solidFill>
                  <a:schemeClr val="accent1">
                    <a:lumMod val="60000"/>
                    <a:lumOff val="40000"/>
                  </a:schemeClr>
                </a:solidFill>
                <a:effectLst/>
                <a:latin typeface="Consolas" panose="020B0609020204030204" pitchFamily="49" charset="0"/>
              </a:rPr>
              <a:t>(</a:t>
            </a:r>
            <a:r>
              <a:rPr lang="pl-PL" sz="2400" dirty="0" err="1">
                <a:solidFill>
                  <a:schemeClr val="accent1">
                    <a:lumMod val="60000"/>
                    <a:lumOff val="40000"/>
                  </a:schemeClr>
                </a:solidFill>
                <a:effectLst/>
                <a:latin typeface="Consolas" panose="020B0609020204030204" pitchFamily="49" charset="0"/>
              </a:rPr>
              <a:t>false</a:t>
            </a:r>
            <a:r>
              <a:rPr lang="pl-PL" sz="2400" dirty="0">
                <a:solidFill>
                  <a:schemeClr val="accent1">
                    <a:lumMod val="60000"/>
                    <a:lumOff val="40000"/>
                  </a:schemeClr>
                </a:solidFill>
                <a:effectLst/>
                <a:latin typeface="Consolas" panose="020B0609020204030204" pitchFamily="49" charset="0"/>
              </a:rPr>
              <a:t>);</a:t>
            </a:r>
          </a:p>
        </p:txBody>
      </p:sp>
    </p:spTree>
    <p:extLst>
      <p:ext uri="{BB962C8B-B14F-4D97-AF65-F5344CB8AC3E}">
        <p14:creationId xmlns:p14="http://schemas.microsoft.com/office/powerpoint/2010/main" val="2038063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A369B946-3376-03FF-76A2-6EE30B7F95EA}"/>
              </a:ext>
            </a:extLst>
          </p:cNvPr>
          <p:cNvSpPr>
            <a:spLocks noGrp="1"/>
          </p:cNvSpPr>
          <p:nvPr>
            <p:ph idx="1"/>
          </p:nvPr>
        </p:nvSpPr>
        <p:spPr>
          <a:xfrm>
            <a:off x="536895" y="516045"/>
            <a:ext cx="10864886" cy="5893144"/>
          </a:xfrm>
          <a:solidFill>
            <a:schemeClr val="bg1"/>
          </a:solidFill>
        </p:spPr>
        <p:txBody>
          <a:bodyPr>
            <a:normAutofit/>
          </a:bodyPr>
          <a:lstStyle/>
          <a:p>
            <a:pPr marL="36900" indent="0">
              <a:buNone/>
            </a:pPr>
            <a:r>
              <a:rPr lang="pl-PL" sz="2800" b="1" dirty="0">
                <a:solidFill>
                  <a:srgbClr val="D4D4D4"/>
                </a:solidFill>
                <a:effectLst/>
                <a:latin typeface="Consolas" panose="020B0609020204030204" pitchFamily="49" charset="0"/>
              </a:rPr>
              <a:t>Tworzenie powiadomienia o dodaniu danych:</a:t>
            </a:r>
          </a:p>
          <a:p>
            <a:pPr marL="36900" indent="0">
              <a:buNone/>
            </a:pPr>
            <a:r>
              <a:rPr lang="pl-PL" sz="2400" dirty="0">
                <a:solidFill>
                  <a:srgbClr val="D4D4D4"/>
                </a:solidFill>
                <a:effectLst/>
                <a:latin typeface="Consolas" panose="020B0609020204030204" pitchFamily="49" charset="0"/>
              </a:rPr>
              <a:t>W pliku App.js dopisujemy:</a:t>
            </a:r>
          </a:p>
          <a:p>
            <a:pPr marL="36900" indent="0">
              <a:buNone/>
            </a:pPr>
            <a:endParaRPr lang="pl-PL" sz="2400" dirty="0">
              <a:solidFill>
                <a:srgbClr val="D4D4D4"/>
              </a:solidFill>
              <a:effectLst/>
              <a:latin typeface="Consolas" panose="020B0609020204030204" pitchFamily="49" charset="0"/>
            </a:endParaRPr>
          </a:p>
          <a:p>
            <a:pPr marL="36900" indent="0">
              <a:buNone/>
            </a:pPr>
            <a:r>
              <a:rPr lang="pl-PL" sz="2400" dirty="0" err="1">
                <a:solidFill>
                  <a:srgbClr val="D4D4D4"/>
                </a:solidFill>
                <a:effectLst/>
                <a:latin typeface="Consolas" panose="020B0609020204030204" pitchFamily="49" charset="0"/>
              </a:rPr>
              <a:t>const</a:t>
            </a:r>
            <a:r>
              <a:rPr lang="pl-PL" sz="2400" dirty="0">
                <a:solidFill>
                  <a:srgbClr val="D4D4D4"/>
                </a:solidFill>
                <a:effectLst/>
                <a:latin typeface="Consolas" panose="020B0609020204030204" pitchFamily="49" charset="0"/>
              </a:rPr>
              <a:t> </a:t>
            </a:r>
            <a:r>
              <a:rPr lang="pl-PL" sz="2400" dirty="0" err="1">
                <a:solidFill>
                  <a:srgbClr val="D4D4D4"/>
                </a:solidFill>
                <a:effectLst/>
                <a:latin typeface="Consolas" panose="020B0609020204030204" pitchFamily="49" charset="0"/>
              </a:rPr>
              <a:t>handleSubmit</a:t>
            </a:r>
            <a:r>
              <a:rPr lang="pl-PL" sz="2400" dirty="0">
                <a:solidFill>
                  <a:srgbClr val="D4D4D4"/>
                </a:solidFill>
                <a:effectLst/>
                <a:latin typeface="Consolas" panose="020B0609020204030204" pitchFamily="49" charset="0"/>
              </a:rPr>
              <a:t> = (e) =&gt; {</a:t>
            </a:r>
          </a:p>
          <a:p>
            <a:pPr marL="36900" indent="0">
              <a:buNone/>
            </a:pPr>
            <a:r>
              <a:rPr lang="pl-PL" sz="2400" dirty="0">
                <a:solidFill>
                  <a:srgbClr val="D4D4D4"/>
                </a:solidFill>
                <a:effectLst/>
                <a:latin typeface="Consolas" panose="020B0609020204030204" pitchFamily="49" charset="0"/>
              </a:rPr>
              <a:t>    </a:t>
            </a:r>
            <a:r>
              <a:rPr lang="pl-PL" sz="2400" dirty="0" err="1">
                <a:solidFill>
                  <a:srgbClr val="D4D4D4"/>
                </a:solidFill>
                <a:effectLst/>
                <a:latin typeface="Consolas" panose="020B0609020204030204" pitchFamily="49" charset="0"/>
              </a:rPr>
              <a:t>e.preventDefault</a:t>
            </a:r>
            <a:r>
              <a:rPr lang="pl-PL" sz="2400" dirty="0">
                <a:solidFill>
                  <a:srgbClr val="D4D4D4"/>
                </a:solidFill>
                <a:effectLst/>
                <a:latin typeface="Consolas" panose="020B0609020204030204" pitchFamily="49" charset="0"/>
              </a:rPr>
              <a:t>();</a:t>
            </a:r>
          </a:p>
          <a:p>
            <a:pPr marL="36900" indent="0">
              <a:buNone/>
            </a:pPr>
            <a:r>
              <a:rPr lang="pl-PL" sz="2400" dirty="0">
                <a:solidFill>
                  <a:srgbClr val="D4D4D4"/>
                </a:solidFill>
                <a:effectLst/>
                <a:latin typeface="Consolas" panose="020B0609020204030204" pitchFamily="49" charset="0"/>
              </a:rPr>
              <a:t>    </a:t>
            </a:r>
            <a:r>
              <a:rPr lang="pl-PL" sz="2400" dirty="0" err="1">
                <a:solidFill>
                  <a:srgbClr val="D4D4D4"/>
                </a:solidFill>
                <a:effectLst/>
                <a:latin typeface="Consolas" panose="020B0609020204030204" pitchFamily="49" charset="0"/>
              </a:rPr>
              <a:t>setItem</a:t>
            </a:r>
            <a:r>
              <a:rPr lang="pl-PL" sz="2400" dirty="0">
                <a:solidFill>
                  <a:srgbClr val="D4D4D4"/>
                </a:solidFill>
                <a:effectLst/>
                <a:latin typeface="Consolas" panose="020B0609020204030204" pitchFamily="49" charset="0"/>
              </a:rPr>
              <a:t>(</a:t>
            </a:r>
            <a:r>
              <a:rPr lang="pl-PL" sz="2400" dirty="0" err="1">
                <a:solidFill>
                  <a:srgbClr val="D4D4D4"/>
                </a:solidFill>
                <a:effectLst/>
                <a:latin typeface="Consolas" panose="020B0609020204030204" pitchFamily="49" charset="0"/>
              </a:rPr>
              <a:t>itemInput</a:t>
            </a:r>
            <a:r>
              <a:rPr lang="pl-PL" sz="2400" dirty="0">
                <a:solidFill>
                  <a:srgbClr val="D4D4D4"/>
                </a:solidFill>
                <a:effectLst/>
                <a:latin typeface="Consolas" panose="020B0609020204030204" pitchFamily="49" charset="0"/>
              </a:rPr>
              <a:t>)</a:t>
            </a:r>
          </a:p>
          <a:p>
            <a:pPr marL="36900" indent="0">
              <a:buNone/>
            </a:pPr>
            <a:r>
              <a:rPr lang="pl-PL" sz="2400" dirty="0">
                <a:solidFill>
                  <a:srgbClr val="D4D4D4"/>
                </a:solidFill>
                <a:effectLst/>
                <a:latin typeface="Consolas" panose="020B0609020204030204" pitchFamily="49" charset="0"/>
              </a:rPr>
              <a:t>      </a:t>
            </a:r>
            <a:r>
              <a:rPr lang="pl-PL" sz="2400" dirty="0">
                <a:solidFill>
                  <a:schemeClr val="accent1">
                    <a:lumMod val="60000"/>
                    <a:lumOff val="40000"/>
                  </a:schemeClr>
                </a:solidFill>
                <a:effectLst/>
                <a:latin typeface="Consolas" panose="020B0609020204030204" pitchFamily="49" charset="0"/>
              </a:rPr>
              <a:t>.</a:t>
            </a:r>
            <a:r>
              <a:rPr lang="pl-PL" sz="2400" dirty="0" err="1">
                <a:solidFill>
                  <a:schemeClr val="accent1">
                    <a:lumMod val="60000"/>
                    <a:lumOff val="40000"/>
                  </a:schemeClr>
                </a:solidFill>
                <a:effectLst/>
                <a:latin typeface="Consolas" panose="020B0609020204030204" pitchFamily="49" charset="0"/>
              </a:rPr>
              <a:t>then</a:t>
            </a:r>
            <a:r>
              <a:rPr lang="pl-PL" sz="2400" dirty="0">
                <a:solidFill>
                  <a:schemeClr val="accent1">
                    <a:lumMod val="60000"/>
                    <a:lumOff val="40000"/>
                  </a:schemeClr>
                </a:solidFill>
                <a:effectLst/>
                <a:latin typeface="Consolas" panose="020B0609020204030204" pitchFamily="49" charset="0"/>
              </a:rPr>
              <a:t>(() =&gt; {</a:t>
            </a:r>
          </a:p>
          <a:p>
            <a:pPr marL="36900" indent="0">
              <a:buNone/>
            </a:pPr>
            <a:r>
              <a:rPr lang="pl-PL" sz="2400" dirty="0">
                <a:solidFill>
                  <a:schemeClr val="accent1">
                    <a:lumMod val="60000"/>
                    <a:lumOff val="40000"/>
                  </a:schemeClr>
                </a:solidFill>
                <a:effectLst/>
                <a:latin typeface="Consolas" panose="020B0609020204030204" pitchFamily="49" charset="0"/>
              </a:rPr>
              <a:t>        </a:t>
            </a:r>
            <a:r>
              <a:rPr lang="pl-PL" sz="2400" dirty="0" err="1">
                <a:solidFill>
                  <a:schemeClr val="accent1">
                    <a:lumMod val="60000"/>
                    <a:lumOff val="40000"/>
                  </a:schemeClr>
                </a:solidFill>
                <a:effectLst/>
                <a:latin typeface="Consolas" panose="020B0609020204030204" pitchFamily="49" charset="0"/>
              </a:rPr>
              <a:t>setItemInput</a:t>
            </a:r>
            <a:r>
              <a:rPr lang="pl-PL" sz="2400" dirty="0">
                <a:solidFill>
                  <a:schemeClr val="accent1">
                    <a:lumMod val="60000"/>
                    <a:lumOff val="40000"/>
                  </a:schemeClr>
                </a:solidFill>
                <a:effectLst/>
                <a:latin typeface="Consolas" panose="020B0609020204030204" pitchFamily="49" charset="0"/>
              </a:rPr>
              <a:t>('');</a:t>
            </a:r>
          </a:p>
          <a:p>
            <a:pPr marL="36900" indent="0">
              <a:buNone/>
            </a:pPr>
            <a:r>
              <a:rPr lang="pl-PL" sz="2400" dirty="0">
                <a:solidFill>
                  <a:schemeClr val="accent1">
                    <a:lumMod val="60000"/>
                    <a:lumOff val="40000"/>
                  </a:schemeClr>
                </a:solidFill>
                <a:effectLst/>
                <a:latin typeface="Consolas" panose="020B0609020204030204" pitchFamily="49" charset="0"/>
              </a:rPr>
              <a:t>        </a:t>
            </a:r>
            <a:r>
              <a:rPr lang="pl-PL" sz="2400" dirty="0" err="1">
                <a:solidFill>
                  <a:schemeClr val="accent1">
                    <a:lumMod val="60000"/>
                    <a:lumOff val="40000"/>
                  </a:schemeClr>
                </a:solidFill>
                <a:effectLst/>
                <a:latin typeface="Consolas" panose="020B0609020204030204" pitchFamily="49" charset="0"/>
              </a:rPr>
              <a:t>setAlert</a:t>
            </a:r>
            <a:r>
              <a:rPr lang="pl-PL" sz="2400" dirty="0">
                <a:solidFill>
                  <a:schemeClr val="accent1">
                    <a:lumMod val="60000"/>
                    <a:lumOff val="40000"/>
                  </a:schemeClr>
                </a:solidFill>
                <a:effectLst/>
                <a:latin typeface="Consolas" panose="020B0609020204030204" pitchFamily="49" charset="0"/>
              </a:rPr>
              <a:t>(</a:t>
            </a:r>
            <a:r>
              <a:rPr lang="pl-PL" sz="2400" dirty="0" err="1">
                <a:solidFill>
                  <a:schemeClr val="accent1">
                    <a:lumMod val="60000"/>
                    <a:lumOff val="40000"/>
                  </a:schemeClr>
                </a:solidFill>
                <a:effectLst/>
                <a:latin typeface="Consolas" panose="020B0609020204030204" pitchFamily="49" charset="0"/>
              </a:rPr>
              <a:t>true</a:t>
            </a:r>
            <a:r>
              <a:rPr lang="pl-PL" sz="2400" dirty="0">
                <a:solidFill>
                  <a:schemeClr val="accent1">
                    <a:lumMod val="60000"/>
                    <a:lumOff val="40000"/>
                  </a:schemeClr>
                </a:solidFill>
                <a:effectLst/>
                <a:latin typeface="Consolas" panose="020B0609020204030204" pitchFamily="49" charset="0"/>
              </a:rPr>
              <a:t>);</a:t>
            </a:r>
          </a:p>
          <a:p>
            <a:pPr marL="36900" indent="0">
              <a:buNone/>
            </a:pPr>
            <a:r>
              <a:rPr lang="pl-PL" sz="2400" dirty="0">
                <a:solidFill>
                  <a:schemeClr val="accent1">
                    <a:lumMod val="60000"/>
                    <a:lumOff val="40000"/>
                  </a:schemeClr>
                </a:solidFill>
                <a:effectLst/>
                <a:latin typeface="Consolas" panose="020B0609020204030204" pitchFamily="49" charset="0"/>
              </a:rPr>
              <a:t>      })</a:t>
            </a:r>
          </a:p>
          <a:p>
            <a:pPr marL="36900" indent="0">
              <a:buNone/>
            </a:pPr>
            <a:r>
              <a:rPr lang="pl-PL" sz="2400" dirty="0">
                <a:solidFill>
                  <a:srgbClr val="D4D4D4"/>
                </a:solidFill>
                <a:effectLst/>
                <a:latin typeface="Consolas" panose="020B0609020204030204" pitchFamily="49" charset="0"/>
              </a:rPr>
              <a:t>  }</a:t>
            </a:r>
            <a:endParaRPr lang="pl-PL" sz="2400" dirty="0">
              <a:solidFill>
                <a:schemeClr val="accent1">
                  <a:lumMod val="60000"/>
                  <a:lumOff val="40000"/>
                </a:schemeClr>
              </a:solidFill>
              <a:effectLst/>
              <a:latin typeface="Consolas" panose="020B0609020204030204" pitchFamily="49" charset="0"/>
            </a:endParaRPr>
          </a:p>
        </p:txBody>
      </p:sp>
    </p:spTree>
    <p:extLst>
      <p:ext uri="{BB962C8B-B14F-4D97-AF65-F5344CB8AC3E}">
        <p14:creationId xmlns:p14="http://schemas.microsoft.com/office/powerpoint/2010/main" val="733023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A369B946-3376-03FF-76A2-6EE30B7F95EA}"/>
              </a:ext>
            </a:extLst>
          </p:cNvPr>
          <p:cNvSpPr>
            <a:spLocks noGrp="1"/>
          </p:cNvSpPr>
          <p:nvPr>
            <p:ph idx="1"/>
          </p:nvPr>
        </p:nvSpPr>
        <p:spPr>
          <a:xfrm>
            <a:off x="536895" y="516045"/>
            <a:ext cx="10864886" cy="5893144"/>
          </a:xfrm>
          <a:solidFill>
            <a:schemeClr val="bg1"/>
          </a:solidFill>
        </p:spPr>
        <p:txBody>
          <a:bodyPr>
            <a:normAutofit/>
          </a:bodyPr>
          <a:lstStyle/>
          <a:p>
            <a:pPr marL="36900" indent="0">
              <a:buNone/>
            </a:pPr>
            <a:r>
              <a:rPr lang="pl-PL" sz="2800" b="1" dirty="0">
                <a:solidFill>
                  <a:srgbClr val="D4D4D4"/>
                </a:solidFill>
                <a:effectLst/>
                <a:latin typeface="Consolas" panose="020B0609020204030204" pitchFamily="49" charset="0"/>
              </a:rPr>
              <a:t>Tworzenie powiadomienia o dodaniu danych:</a:t>
            </a:r>
          </a:p>
          <a:p>
            <a:pPr marL="36900" indent="0">
              <a:buNone/>
            </a:pPr>
            <a:r>
              <a:rPr lang="pl-PL" sz="2400" dirty="0">
                <a:solidFill>
                  <a:srgbClr val="D4D4D4"/>
                </a:solidFill>
                <a:effectLst/>
                <a:latin typeface="Consolas" panose="020B0609020204030204" pitchFamily="49" charset="0"/>
              </a:rPr>
              <a:t>W pliku App.js dopisujemy:</a:t>
            </a:r>
          </a:p>
          <a:p>
            <a:pPr marL="36900" indent="0">
              <a:buNone/>
            </a:pPr>
            <a:r>
              <a:rPr lang="pl-PL" sz="2400" dirty="0">
                <a:solidFill>
                  <a:srgbClr val="D4D4D4"/>
                </a:solidFill>
                <a:effectLst/>
                <a:latin typeface="Consolas" panose="020B0609020204030204" pitchFamily="49" charset="0"/>
              </a:rPr>
              <a:t>…</a:t>
            </a:r>
          </a:p>
          <a:p>
            <a:pPr marL="36900" indent="0">
              <a:buNone/>
            </a:pPr>
            <a:r>
              <a:rPr lang="pl-PL" sz="2400" dirty="0">
                <a:solidFill>
                  <a:srgbClr val="D4D4D4"/>
                </a:solidFill>
                <a:effectLst/>
                <a:latin typeface="Consolas" panose="020B0609020204030204" pitchFamily="49" charset="0"/>
              </a:rPr>
              <a:t>		 &lt;/ul&gt;</a:t>
            </a:r>
          </a:p>
          <a:p>
            <a:pPr marL="36900" indent="0">
              <a:buNone/>
            </a:pPr>
            <a:r>
              <a:rPr lang="pl-PL" sz="2400" dirty="0">
                <a:solidFill>
                  <a:srgbClr val="D4D4D4"/>
                </a:solidFill>
                <a:effectLst/>
                <a:latin typeface="Consolas" panose="020B0609020204030204" pitchFamily="49" charset="0"/>
              </a:rPr>
              <a:t>      </a:t>
            </a:r>
            <a:r>
              <a:rPr lang="pl-PL" sz="2400" dirty="0">
                <a:solidFill>
                  <a:schemeClr val="accent1">
                    <a:lumMod val="60000"/>
                    <a:lumOff val="40000"/>
                  </a:schemeClr>
                </a:solidFill>
                <a:effectLst/>
                <a:latin typeface="Consolas" panose="020B0609020204030204" pitchFamily="49" charset="0"/>
              </a:rPr>
              <a:t>{alert &amp;&amp; &lt;h2&gt; Produkt dodany do listy &lt;/h2&gt;}</a:t>
            </a:r>
          </a:p>
          <a:p>
            <a:pPr marL="36900" indent="0">
              <a:buNone/>
            </a:pPr>
            <a:r>
              <a:rPr lang="pl-PL" sz="2400" dirty="0">
                <a:solidFill>
                  <a:srgbClr val="D4D4D4"/>
                </a:solidFill>
                <a:effectLst/>
                <a:latin typeface="Consolas" panose="020B0609020204030204" pitchFamily="49" charset="0"/>
              </a:rPr>
              <a:t>      &lt;form </a:t>
            </a:r>
            <a:r>
              <a:rPr lang="pl-PL" sz="2400" dirty="0" err="1">
                <a:solidFill>
                  <a:srgbClr val="D4D4D4"/>
                </a:solidFill>
                <a:effectLst/>
                <a:latin typeface="Consolas" panose="020B0609020204030204" pitchFamily="49" charset="0"/>
              </a:rPr>
              <a:t>onSubmit</a:t>
            </a:r>
            <a:r>
              <a:rPr lang="pl-PL" sz="2400" dirty="0">
                <a:solidFill>
                  <a:srgbClr val="D4D4D4"/>
                </a:solidFill>
                <a:effectLst/>
                <a:latin typeface="Consolas" panose="020B0609020204030204" pitchFamily="49" charset="0"/>
              </a:rPr>
              <a:t>={</a:t>
            </a:r>
            <a:r>
              <a:rPr lang="pl-PL" sz="2400" dirty="0" err="1">
                <a:solidFill>
                  <a:srgbClr val="D4D4D4"/>
                </a:solidFill>
                <a:effectLst/>
                <a:latin typeface="Consolas" panose="020B0609020204030204" pitchFamily="49" charset="0"/>
              </a:rPr>
              <a:t>handleSubmit</a:t>
            </a:r>
            <a:r>
              <a:rPr lang="pl-PL" sz="2400" dirty="0">
                <a:solidFill>
                  <a:srgbClr val="D4D4D4"/>
                </a:solidFill>
                <a:effectLst/>
                <a:latin typeface="Consolas" panose="020B0609020204030204" pitchFamily="49" charset="0"/>
              </a:rPr>
              <a:t>}&gt;</a:t>
            </a:r>
          </a:p>
          <a:p>
            <a:pPr marL="36900" indent="0">
              <a:buNone/>
            </a:pPr>
            <a:r>
              <a:rPr lang="pl-PL" sz="2400" dirty="0">
                <a:solidFill>
                  <a:srgbClr val="D4D4D4"/>
                </a:solidFill>
                <a:effectLst/>
                <a:latin typeface="Consolas" panose="020B0609020204030204" pitchFamily="49" charset="0"/>
              </a:rPr>
              <a:t>…</a:t>
            </a:r>
          </a:p>
          <a:p>
            <a:pPr marL="36900" indent="0">
              <a:buNone/>
            </a:pPr>
            <a:endParaRPr lang="pl-PL" sz="2400" dirty="0">
              <a:solidFill>
                <a:srgbClr val="D4D4D4"/>
              </a:solidFill>
              <a:effectLst/>
              <a:latin typeface="Consolas" panose="020B0609020204030204" pitchFamily="49" charset="0"/>
            </a:endParaRPr>
          </a:p>
          <a:p>
            <a:pPr marL="36900" indent="0">
              <a:buNone/>
            </a:pPr>
            <a:r>
              <a:rPr lang="pl-PL" sz="2400" dirty="0">
                <a:solidFill>
                  <a:srgbClr val="D4D4D4"/>
                </a:solidFill>
                <a:effectLst/>
                <a:latin typeface="Consolas" panose="020B0609020204030204" pitchFamily="49" charset="0"/>
              </a:rPr>
              <a:t>Po zapisaniu pliku, po dodaniu produktu, otrzymamy powiadomienie ale nie zniknie ono ze strony.</a:t>
            </a:r>
            <a:endParaRPr lang="pl-PL" sz="2400" dirty="0">
              <a:solidFill>
                <a:schemeClr val="accent1">
                  <a:lumMod val="60000"/>
                  <a:lumOff val="40000"/>
                </a:schemeClr>
              </a:solidFill>
              <a:effectLst/>
              <a:latin typeface="Consolas" panose="020B0609020204030204" pitchFamily="49" charset="0"/>
            </a:endParaRPr>
          </a:p>
        </p:txBody>
      </p:sp>
    </p:spTree>
    <p:extLst>
      <p:ext uri="{BB962C8B-B14F-4D97-AF65-F5344CB8AC3E}">
        <p14:creationId xmlns:p14="http://schemas.microsoft.com/office/powerpoint/2010/main" val="163287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A369B946-3376-03FF-76A2-6EE30B7F95EA}"/>
              </a:ext>
            </a:extLst>
          </p:cNvPr>
          <p:cNvSpPr>
            <a:spLocks noGrp="1"/>
          </p:cNvSpPr>
          <p:nvPr>
            <p:ph idx="1"/>
          </p:nvPr>
        </p:nvSpPr>
        <p:spPr>
          <a:xfrm>
            <a:off x="536895" y="516045"/>
            <a:ext cx="10864886" cy="5893144"/>
          </a:xfrm>
          <a:solidFill>
            <a:schemeClr val="bg1"/>
          </a:solidFill>
        </p:spPr>
        <p:txBody>
          <a:bodyPr>
            <a:normAutofit/>
          </a:bodyPr>
          <a:lstStyle/>
          <a:p>
            <a:pPr marL="36900" indent="0">
              <a:buNone/>
            </a:pPr>
            <a:r>
              <a:rPr lang="pl-PL" sz="2800" b="1" dirty="0">
                <a:solidFill>
                  <a:srgbClr val="D4D4D4"/>
                </a:solidFill>
                <a:effectLst/>
                <a:latin typeface="Consolas" panose="020B0609020204030204" pitchFamily="49" charset="0"/>
              </a:rPr>
              <a:t>Usuwanie powiadomienia po czasie:</a:t>
            </a:r>
          </a:p>
          <a:p>
            <a:pPr marL="36900" indent="0">
              <a:buNone/>
            </a:pPr>
            <a:r>
              <a:rPr lang="pl-PL" sz="2400" dirty="0">
                <a:solidFill>
                  <a:srgbClr val="D4D4D4"/>
                </a:solidFill>
                <a:effectLst/>
                <a:latin typeface="Consolas" panose="020B0609020204030204" pitchFamily="49" charset="0"/>
              </a:rPr>
              <a:t>W pliku App.js dopisujemy:</a:t>
            </a:r>
          </a:p>
          <a:p>
            <a:pPr marL="36900" indent="0">
              <a:buNone/>
            </a:pPr>
            <a:r>
              <a:rPr lang="pl-PL" sz="2400" dirty="0">
                <a:solidFill>
                  <a:srgbClr val="D4D4D4"/>
                </a:solidFill>
                <a:effectLst/>
                <a:latin typeface="Consolas" panose="020B0609020204030204" pitchFamily="49" charset="0"/>
              </a:rPr>
              <a:t>…</a:t>
            </a:r>
          </a:p>
          <a:p>
            <a:pPr marL="36900" indent="0">
              <a:buNone/>
            </a:pPr>
            <a:r>
              <a:rPr lang="nb-NO" sz="2400" dirty="0">
                <a:solidFill>
                  <a:srgbClr val="D4D4D4"/>
                </a:solidFill>
                <a:effectLst/>
                <a:latin typeface="Consolas" panose="020B0609020204030204" pitchFamily="49" charset="0"/>
              </a:rPr>
              <a:t>const [alert, setAlert] = useState(false);</a:t>
            </a:r>
            <a:endParaRPr lang="pl-PL" sz="2400" dirty="0">
              <a:solidFill>
                <a:srgbClr val="D4D4D4"/>
              </a:solidFill>
              <a:effectLst/>
              <a:latin typeface="Consolas" panose="020B0609020204030204" pitchFamily="49" charset="0"/>
            </a:endParaRPr>
          </a:p>
          <a:p>
            <a:pPr marL="36900" indent="0">
              <a:buNone/>
            </a:pPr>
            <a:r>
              <a:rPr lang="pl-PL" sz="2400" dirty="0">
                <a:solidFill>
                  <a:srgbClr val="D4D4D4"/>
                </a:solidFill>
                <a:effectLst/>
                <a:latin typeface="Consolas" panose="020B0609020204030204" pitchFamily="49" charset="0"/>
              </a:rPr>
              <a:t>	</a:t>
            </a:r>
            <a:r>
              <a:rPr lang="pl-PL" sz="2400" dirty="0" err="1">
                <a:solidFill>
                  <a:schemeClr val="accent1">
                    <a:lumMod val="60000"/>
                    <a:lumOff val="40000"/>
                  </a:schemeClr>
                </a:solidFill>
                <a:effectLst/>
                <a:latin typeface="Consolas" panose="020B0609020204030204" pitchFamily="49" charset="0"/>
              </a:rPr>
              <a:t>useEffect</a:t>
            </a:r>
            <a:r>
              <a:rPr lang="pl-PL" sz="2400" dirty="0">
                <a:solidFill>
                  <a:schemeClr val="accent1">
                    <a:lumMod val="60000"/>
                    <a:lumOff val="40000"/>
                  </a:schemeClr>
                </a:solidFill>
                <a:effectLst/>
                <a:latin typeface="Consolas" panose="020B0609020204030204" pitchFamily="49" charset="0"/>
              </a:rPr>
              <a:t>(() =&gt; {</a:t>
            </a:r>
          </a:p>
          <a:p>
            <a:pPr marL="36900" indent="0">
              <a:buNone/>
            </a:pPr>
            <a:r>
              <a:rPr lang="pl-PL" sz="2400" dirty="0">
                <a:solidFill>
                  <a:schemeClr val="accent1">
                    <a:lumMod val="60000"/>
                    <a:lumOff val="40000"/>
                  </a:schemeClr>
                </a:solidFill>
                <a:effectLst/>
                <a:latin typeface="Consolas" panose="020B0609020204030204" pitchFamily="49" charset="0"/>
              </a:rPr>
              <a:t>    </a:t>
            </a:r>
            <a:r>
              <a:rPr lang="pl-PL" sz="2400" dirty="0" err="1">
                <a:solidFill>
                  <a:schemeClr val="accent1">
                    <a:lumMod val="60000"/>
                    <a:lumOff val="40000"/>
                  </a:schemeClr>
                </a:solidFill>
                <a:effectLst/>
                <a:latin typeface="Consolas" panose="020B0609020204030204" pitchFamily="49" charset="0"/>
              </a:rPr>
              <a:t>if</a:t>
            </a:r>
            <a:r>
              <a:rPr lang="pl-PL" sz="2400" dirty="0">
                <a:solidFill>
                  <a:schemeClr val="accent1">
                    <a:lumMod val="60000"/>
                    <a:lumOff val="40000"/>
                  </a:schemeClr>
                </a:solidFill>
                <a:effectLst/>
                <a:latin typeface="Consolas" panose="020B0609020204030204" pitchFamily="49" charset="0"/>
              </a:rPr>
              <a:t> (alert) {</a:t>
            </a:r>
          </a:p>
          <a:p>
            <a:pPr marL="36900" indent="0">
              <a:buNone/>
            </a:pPr>
            <a:r>
              <a:rPr lang="pl-PL" sz="2400" dirty="0">
                <a:solidFill>
                  <a:schemeClr val="accent1">
                    <a:lumMod val="60000"/>
                    <a:lumOff val="40000"/>
                  </a:schemeClr>
                </a:solidFill>
                <a:effectLst/>
                <a:latin typeface="Consolas" panose="020B0609020204030204" pitchFamily="49" charset="0"/>
              </a:rPr>
              <a:t>      </a:t>
            </a:r>
            <a:r>
              <a:rPr lang="pl-PL" sz="2400" dirty="0" err="1">
                <a:solidFill>
                  <a:schemeClr val="accent1">
                    <a:lumMod val="60000"/>
                    <a:lumOff val="40000"/>
                  </a:schemeClr>
                </a:solidFill>
                <a:effectLst/>
                <a:latin typeface="Consolas" panose="020B0609020204030204" pitchFamily="49" charset="0"/>
              </a:rPr>
              <a:t>setTimeout</a:t>
            </a:r>
            <a:r>
              <a:rPr lang="pl-PL" sz="2400" dirty="0">
                <a:solidFill>
                  <a:schemeClr val="accent1">
                    <a:lumMod val="60000"/>
                    <a:lumOff val="40000"/>
                  </a:schemeClr>
                </a:solidFill>
                <a:effectLst/>
                <a:latin typeface="Consolas" panose="020B0609020204030204" pitchFamily="49" charset="0"/>
              </a:rPr>
              <a:t>(() =&gt; {</a:t>
            </a:r>
          </a:p>
          <a:p>
            <a:pPr marL="36900" indent="0">
              <a:buNone/>
            </a:pPr>
            <a:r>
              <a:rPr lang="pl-PL" sz="2400" dirty="0">
                <a:solidFill>
                  <a:schemeClr val="accent1">
                    <a:lumMod val="60000"/>
                    <a:lumOff val="40000"/>
                  </a:schemeClr>
                </a:solidFill>
                <a:effectLst/>
                <a:latin typeface="Consolas" panose="020B0609020204030204" pitchFamily="49" charset="0"/>
              </a:rPr>
              <a:t>        </a:t>
            </a:r>
            <a:r>
              <a:rPr lang="pl-PL" sz="2400" dirty="0" err="1">
                <a:solidFill>
                  <a:schemeClr val="accent1">
                    <a:lumMod val="60000"/>
                    <a:lumOff val="40000"/>
                  </a:schemeClr>
                </a:solidFill>
                <a:effectLst/>
                <a:latin typeface="Consolas" panose="020B0609020204030204" pitchFamily="49" charset="0"/>
              </a:rPr>
              <a:t>setAlert</a:t>
            </a:r>
            <a:r>
              <a:rPr lang="pl-PL" sz="2400" dirty="0">
                <a:solidFill>
                  <a:schemeClr val="accent1">
                    <a:lumMod val="60000"/>
                    <a:lumOff val="40000"/>
                  </a:schemeClr>
                </a:solidFill>
                <a:effectLst/>
                <a:latin typeface="Consolas" panose="020B0609020204030204" pitchFamily="49" charset="0"/>
              </a:rPr>
              <a:t>(</a:t>
            </a:r>
            <a:r>
              <a:rPr lang="pl-PL" sz="2400" dirty="0" err="1">
                <a:solidFill>
                  <a:schemeClr val="accent1">
                    <a:lumMod val="60000"/>
                    <a:lumOff val="40000"/>
                  </a:schemeClr>
                </a:solidFill>
                <a:effectLst/>
                <a:latin typeface="Consolas" panose="020B0609020204030204" pitchFamily="49" charset="0"/>
              </a:rPr>
              <a:t>false</a:t>
            </a:r>
            <a:r>
              <a:rPr lang="pl-PL" sz="2400" dirty="0">
                <a:solidFill>
                  <a:schemeClr val="accent1">
                    <a:lumMod val="60000"/>
                    <a:lumOff val="40000"/>
                  </a:schemeClr>
                </a:solidFill>
                <a:effectLst/>
                <a:latin typeface="Consolas" panose="020B0609020204030204" pitchFamily="49" charset="0"/>
              </a:rPr>
              <a:t>);</a:t>
            </a:r>
          </a:p>
          <a:p>
            <a:pPr marL="36900" indent="0">
              <a:buNone/>
            </a:pPr>
            <a:r>
              <a:rPr lang="pl-PL" sz="2400" dirty="0">
                <a:solidFill>
                  <a:schemeClr val="accent1">
                    <a:lumMod val="60000"/>
                    <a:lumOff val="40000"/>
                  </a:schemeClr>
                </a:solidFill>
                <a:effectLst/>
                <a:latin typeface="Consolas" panose="020B0609020204030204" pitchFamily="49" charset="0"/>
              </a:rPr>
              <a:t>      }, 1000)</a:t>
            </a:r>
          </a:p>
          <a:p>
            <a:pPr marL="36900" indent="0">
              <a:buNone/>
            </a:pPr>
            <a:r>
              <a:rPr lang="pl-PL" sz="2400" dirty="0">
                <a:solidFill>
                  <a:schemeClr val="accent1">
                    <a:lumMod val="60000"/>
                    <a:lumOff val="40000"/>
                  </a:schemeClr>
                </a:solidFill>
                <a:effectLst/>
                <a:latin typeface="Consolas" panose="020B0609020204030204" pitchFamily="49" charset="0"/>
              </a:rPr>
              <a:t>    }</a:t>
            </a:r>
          </a:p>
          <a:p>
            <a:pPr marL="36900" indent="0">
              <a:buNone/>
            </a:pPr>
            <a:r>
              <a:rPr lang="pl-PL" sz="2400" dirty="0">
                <a:solidFill>
                  <a:schemeClr val="accent1">
                    <a:lumMod val="60000"/>
                    <a:lumOff val="40000"/>
                  </a:schemeClr>
                </a:solidFill>
                <a:effectLst/>
                <a:latin typeface="Consolas" panose="020B0609020204030204" pitchFamily="49" charset="0"/>
              </a:rPr>
              <a:t>  }, [alert])</a:t>
            </a:r>
          </a:p>
        </p:txBody>
      </p:sp>
    </p:spTree>
    <p:extLst>
      <p:ext uri="{BB962C8B-B14F-4D97-AF65-F5344CB8AC3E}">
        <p14:creationId xmlns:p14="http://schemas.microsoft.com/office/powerpoint/2010/main" val="2223093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a:extLst>
              <a:ext uri="{FF2B5EF4-FFF2-40B4-BE49-F238E27FC236}">
                <a16:creationId xmlns:a16="http://schemas.microsoft.com/office/drawing/2014/main" id="{731326E5-CB9A-926F-49CE-E06CA8C21C4D}"/>
              </a:ext>
            </a:extLst>
          </p:cNvPr>
          <p:cNvSpPr>
            <a:spLocks noGrp="1"/>
          </p:cNvSpPr>
          <p:nvPr>
            <p:ph type="subTitle" idx="1"/>
          </p:nvPr>
        </p:nvSpPr>
        <p:spPr>
          <a:xfrm>
            <a:off x="922789" y="511729"/>
            <a:ext cx="10293292" cy="5830348"/>
          </a:xfrm>
        </p:spPr>
        <p:txBody>
          <a:bodyPr>
            <a:normAutofit/>
          </a:bodyPr>
          <a:lstStyle/>
          <a:p>
            <a:r>
              <a:rPr lang="pl-PL" sz="3200" b="1" dirty="0"/>
              <a:t>API – co to jest?</a:t>
            </a:r>
          </a:p>
          <a:p>
            <a:pPr algn="l"/>
            <a:r>
              <a:rPr lang="pl-PL" dirty="0">
                <a:effectLst/>
              </a:rPr>
              <a:t>API to skrót od Application Programming Interface, czyli Interfejs Programowania Aplikacji. Interfejsy API są potrzebne do łączenia aplikacji, dzięki czemu mogą one wykonać zaprojektowaną funkcję, która zwykle jest zbudowana wokół udostępniania danych i wykonywania predefiniowanych procesów.</a:t>
            </a:r>
          </a:p>
          <a:p>
            <a:pPr algn="l"/>
            <a:r>
              <a:rPr lang="pl-PL" dirty="0">
                <a:effectLst/>
              </a:rPr>
              <a:t> </a:t>
            </a:r>
          </a:p>
        </p:txBody>
      </p:sp>
      <p:pic>
        <p:nvPicPr>
          <p:cNvPr id="7" name="Obraz 6">
            <a:extLst>
              <a:ext uri="{FF2B5EF4-FFF2-40B4-BE49-F238E27FC236}">
                <a16:creationId xmlns:a16="http://schemas.microsoft.com/office/drawing/2014/main" id="{4BCDE0F4-0532-3C36-0577-309EEF2B62B9}"/>
              </a:ext>
            </a:extLst>
          </p:cNvPr>
          <p:cNvPicPr>
            <a:picLocks noChangeAspect="1"/>
          </p:cNvPicPr>
          <p:nvPr/>
        </p:nvPicPr>
        <p:blipFill>
          <a:blip r:embed="rId2"/>
          <a:stretch>
            <a:fillRect/>
          </a:stretch>
        </p:blipFill>
        <p:spPr>
          <a:xfrm>
            <a:off x="989435" y="2470324"/>
            <a:ext cx="10160000" cy="4165600"/>
          </a:xfrm>
          <a:prstGeom prst="rect">
            <a:avLst/>
          </a:prstGeom>
        </p:spPr>
      </p:pic>
    </p:spTree>
    <p:extLst>
      <p:ext uri="{BB962C8B-B14F-4D97-AF65-F5344CB8AC3E}">
        <p14:creationId xmlns:p14="http://schemas.microsoft.com/office/powerpoint/2010/main" val="2977632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A369B946-3376-03FF-76A2-6EE30B7F95EA}"/>
              </a:ext>
            </a:extLst>
          </p:cNvPr>
          <p:cNvSpPr>
            <a:spLocks noGrp="1"/>
          </p:cNvSpPr>
          <p:nvPr>
            <p:ph idx="1"/>
          </p:nvPr>
        </p:nvSpPr>
        <p:spPr>
          <a:xfrm>
            <a:off x="536895" y="516045"/>
            <a:ext cx="10864886" cy="5893144"/>
          </a:xfrm>
          <a:solidFill>
            <a:schemeClr val="bg1"/>
          </a:solidFill>
        </p:spPr>
        <p:txBody>
          <a:bodyPr>
            <a:normAutofit/>
          </a:bodyPr>
          <a:lstStyle/>
          <a:p>
            <a:pPr marL="36900" indent="0">
              <a:buNone/>
            </a:pPr>
            <a:r>
              <a:rPr lang="pl-PL" sz="2800" b="1" dirty="0">
                <a:solidFill>
                  <a:srgbClr val="D4D4D4"/>
                </a:solidFill>
                <a:effectLst/>
                <a:latin typeface="Consolas" panose="020B0609020204030204" pitchFamily="49" charset="0"/>
              </a:rPr>
              <a:t>Przygotował Cezary Szymański</a:t>
            </a:r>
            <a:endParaRPr lang="pl-PL" sz="2400" dirty="0">
              <a:solidFill>
                <a:schemeClr val="accent1">
                  <a:lumMod val="60000"/>
                  <a:lumOff val="40000"/>
                </a:schemeClr>
              </a:solidFill>
              <a:effectLst/>
              <a:latin typeface="Consolas" panose="020B0609020204030204" pitchFamily="49" charset="0"/>
            </a:endParaRPr>
          </a:p>
        </p:txBody>
      </p:sp>
    </p:spTree>
    <p:extLst>
      <p:ext uri="{BB962C8B-B14F-4D97-AF65-F5344CB8AC3E}">
        <p14:creationId xmlns:p14="http://schemas.microsoft.com/office/powerpoint/2010/main" val="1362742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A369B946-3376-03FF-76A2-6EE30B7F95EA}"/>
              </a:ext>
            </a:extLst>
          </p:cNvPr>
          <p:cNvSpPr>
            <a:spLocks noGrp="1"/>
          </p:cNvSpPr>
          <p:nvPr>
            <p:ph idx="1"/>
          </p:nvPr>
        </p:nvSpPr>
        <p:spPr>
          <a:xfrm>
            <a:off x="536895" y="516045"/>
            <a:ext cx="10864886" cy="5893144"/>
          </a:xfrm>
          <a:solidFill>
            <a:schemeClr val="bg1"/>
          </a:solidFill>
        </p:spPr>
        <p:txBody>
          <a:bodyPr/>
          <a:lstStyle/>
          <a:p>
            <a:pPr marL="36900" indent="0">
              <a:buNone/>
            </a:pPr>
            <a:r>
              <a:rPr lang="pl-PL" sz="2800" b="1" dirty="0">
                <a:solidFill>
                  <a:schemeClr val="tx1"/>
                </a:solidFill>
                <a:effectLst/>
                <a:latin typeface="Calibri" panose="020F0502020204030204" pitchFamily="34" charset="0"/>
                <a:cs typeface="Calibri" panose="020F0502020204030204" pitchFamily="34" charset="0"/>
              </a:rPr>
              <a:t>Tworzymy pusty projekt i instalujemy </a:t>
            </a:r>
            <a:r>
              <a:rPr lang="pl-PL" sz="2800" b="1" dirty="0" err="1">
                <a:solidFill>
                  <a:schemeClr val="tx1"/>
                </a:solidFill>
                <a:effectLst/>
                <a:latin typeface="Calibri" panose="020F0502020204030204" pitchFamily="34" charset="0"/>
                <a:cs typeface="Calibri" panose="020F0502020204030204" pitchFamily="34" charset="0"/>
              </a:rPr>
              <a:t>json</a:t>
            </a:r>
            <a:r>
              <a:rPr lang="pl-PL" sz="2800" b="1" dirty="0">
                <a:solidFill>
                  <a:schemeClr val="tx1"/>
                </a:solidFill>
                <a:effectLst/>
                <a:latin typeface="Calibri" panose="020F0502020204030204" pitchFamily="34" charset="0"/>
                <a:cs typeface="Calibri" panose="020F0502020204030204" pitchFamily="34" charset="0"/>
              </a:rPr>
              <a:t> </a:t>
            </a:r>
            <a:r>
              <a:rPr lang="pl-PL" sz="2800" b="1" dirty="0" err="1">
                <a:solidFill>
                  <a:schemeClr val="tx1"/>
                </a:solidFill>
                <a:effectLst/>
                <a:latin typeface="Calibri" panose="020F0502020204030204" pitchFamily="34" charset="0"/>
                <a:cs typeface="Calibri" panose="020F0502020204030204" pitchFamily="34" charset="0"/>
              </a:rPr>
              <a:t>server</a:t>
            </a:r>
            <a:r>
              <a:rPr lang="pl-PL" sz="2800" b="1" dirty="0">
                <a:solidFill>
                  <a:schemeClr val="tx1"/>
                </a:solidFill>
                <a:effectLst/>
                <a:latin typeface="Calibri" panose="020F0502020204030204" pitchFamily="34" charset="0"/>
                <a:cs typeface="Calibri" panose="020F0502020204030204" pitchFamily="34" charset="0"/>
              </a:rPr>
              <a:t>: </a:t>
            </a:r>
          </a:p>
          <a:p>
            <a:pPr marL="36900" indent="0">
              <a:buNone/>
            </a:pPr>
            <a:r>
              <a:rPr lang="pl-PL" sz="2400" dirty="0" err="1">
                <a:solidFill>
                  <a:schemeClr val="tx1"/>
                </a:solidFill>
                <a:effectLst/>
                <a:latin typeface="Calibri" panose="020F0502020204030204" pitchFamily="34" charset="0"/>
                <a:cs typeface="Calibri" panose="020F0502020204030204" pitchFamily="34" charset="0"/>
              </a:rPr>
              <a:t>npx</a:t>
            </a:r>
            <a:r>
              <a:rPr lang="pl-PL" sz="2400" dirty="0">
                <a:solidFill>
                  <a:schemeClr val="tx1"/>
                </a:solidFill>
                <a:effectLst/>
                <a:latin typeface="Calibri" panose="020F0502020204030204" pitchFamily="34" charset="0"/>
                <a:cs typeface="Calibri" panose="020F0502020204030204" pitchFamily="34" charset="0"/>
              </a:rPr>
              <a:t> </a:t>
            </a:r>
            <a:r>
              <a:rPr lang="pl-PL" sz="2400" dirty="0" err="1">
                <a:solidFill>
                  <a:schemeClr val="tx1"/>
                </a:solidFill>
                <a:effectLst/>
                <a:latin typeface="Calibri" panose="020F0502020204030204" pitchFamily="34" charset="0"/>
                <a:cs typeface="Calibri" panose="020F0502020204030204" pitchFamily="34" charset="0"/>
              </a:rPr>
              <a:t>create-react-app</a:t>
            </a:r>
            <a:r>
              <a:rPr lang="pl-PL" sz="2400" dirty="0">
                <a:solidFill>
                  <a:schemeClr val="tx1"/>
                </a:solidFill>
                <a:effectLst/>
                <a:latin typeface="Calibri" panose="020F0502020204030204" pitchFamily="34" charset="0"/>
                <a:cs typeface="Calibri" panose="020F0502020204030204" pitchFamily="34" charset="0"/>
              </a:rPr>
              <a:t> </a:t>
            </a:r>
            <a:r>
              <a:rPr lang="pl-PL" sz="2400" dirty="0" err="1">
                <a:solidFill>
                  <a:schemeClr val="tx1"/>
                </a:solidFill>
                <a:effectLst/>
                <a:latin typeface="Calibri" panose="020F0502020204030204" pitchFamily="34" charset="0"/>
                <a:cs typeface="Calibri" panose="020F0502020204030204" pitchFamily="34" charset="0"/>
              </a:rPr>
              <a:t>api</a:t>
            </a:r>
            <a:r>
              <a:rPr lang="pl-PL" sz="2400" dirty="0">
                <a:solidFill>
                  <a:schemeClr val="tx1"/>
                </a:solidFill>
                <a:effectLst/>
                <a:latin typeface="Calibri" panose="020F0502020204030204" pitchFamily="34" charset="0"/>
                <a:cs typeface="Calibri" panose="020F0502020204030204" pitchFamily="34" charset="0"/>
              </a:rPr>
              <a:t>-tutorial</a:t>
            </a:r>
          </a:p>
          <a:p>
            <a:pPr marL="36900" indent="0">
              <a:buNone/>
            </a:pPr>
            <a:r>
              <a:rPr lang="pl-PL" sz="2400" dirty="0" err="1">
                <a:solidFill>
                  <a:schemeClr val="tx1"/>
                </a:solidFill>
                <a:effectLst/>
                <a:latin typeface="Calibri" panose="020F0502020204030204" pitchFamily="34" charset="0"/>
                <a:cs typeface="Calibri" panose="020F0502020204030204" pitchFamily="34" charset="0"/>
              </a:rPr>
              <a:t>npm</a:t>
            </a:r>
            <a:r>
              <a:rPr lang="pl-PL" sz="2400" dirty="0">
                <a:solidFill>
                  <a:schemeClr val="tx1"/>
                </a:solidFill>
                <a:effectLst/>
                <a:latin typeface="Calibri" panose="020F0502020204030204" pitchFamily="34" charset="0"/>
                <a:cs typeface="Calibri" panose="020F0502020204030204" pitchFamily="34" charset="0"/>
              </a:rPr>
              <a:t> </a:t>
            </a:r>
            <a:r>
              <a:rPr lang="pl-PL" sz="2400" dirty="0" err="1">
                <a:solidFill>
                  <a:schemeClr val="tx1"/>
                </a:solidFill>
                <a:effectLst/>
                <a:latin typeface="Calibri" panose="020F0502020204030204" pitchFamily="34" charset="0"/>
                <a:cs typeface="Calibri" panose="020F0502020204030204" pitchFamily="34" charset="0"/>
              </a:rPr>
              <a:t>install</a:t>
            </a:r>
            <a:r>
              <a:rPr lang="pl-PL" sz="2400" dirty="0">
                <a:solidFill>
                  <a:schemeClr val="tx1"/>
                </a:solidFill>
                <a:effectLst/>
                <a:latin typeface="Calibri" panose="020F0502020204030204" pitchFamily="34" charset="0"/>
                <a:cs typeface="Calibri" panose="020F0502020204030204" pitchFamily="34" charset="0"/>
              </a:rPr>
              <a:t> --</a:t>
            </a:r>
            <a:r>
              <a:rPr lang="pl-PL" sz="2400" dirty="0" err="1">
                <a:solidFill>
                  <a:schemeClr val="tx1"/>
                </a:solidFill>
                <a:effectLst/>
                <a:latin typeface="Calibri" panose="020F0502020204030204" pitchFamily="34" charset="0"/>
                <a:cs typeface="Calibri" panose="020F0502020204030204" pitchFamily="34" charset="0"/>
              </a:rPr>
              <a:t>save-dev</a:t>
            </a:r>
            <a:r>
              <a:rPr lang="pl-PL" sz="2400" dirty="0">
                <a:solidFill>
                  <a:schemeClr val="tx1"/>
                </a:solidFill>
                <a:effectLst/>
                <a:latin typeface="Calibri" panose="020F0502020204030204" pitchFamily="34" charset="0"/>
                <a:cs typeface="Calibri" panose="020F0502020204030204" pitchFamily="34" charset="0"/>
              </a:rPr>
              <a:t> </a:t>
            </a:r>
            <a:r>
              <a:rPr lang="pl-PL" sz="2400" dirty="0" err="1">
                <a:solidFill>
                  <a:schemeClr val="tx1"/>
                </a:solidFill>
                <a:effectLst/>
                <a:latin typeface="Calibri" panose="020F0502020204030204" pitchFamily="34" charset="0"/>
                <a:cs typeface="Calibri" panose="020F0502020204030204" pitchFamily="34" charset="0"/>
              </a:rPr>
              <a:t>json-server</a:t>
            </a:r>
            <a:endParaRPr lang="pl-PL" sz="2400" dirty="0">
              <a:solidFill>
                <a:schemeClr val="tx1"/>
              </a:solidFill>
              <a:effectLst/>
              <a:latin typeface="Calibri" panose="020F0502020204030204" pitchFamily="34" charset="0"/>
              <a:cs typeface="Calibri" panose="020F0502020204030204" pitchFamily="34" charset="0"/>
            </a:endParaRPr>
          </a:p>
          <a:p>
            <a:pPr marL="36900" indent="0">
              <a:buNone/>
            </a:pPr>
            <a:endParaRPr lang="pl-PL" dirty="0">
              <a:solidFill>
                <a:schemeClr val="tx1"/>
              </a:solidFill>
              <a:effectLst/>
            </a:endParaRPr>
          </a:p>
          <a:p>
            <a:pPr marL="36900" indent="0">
              <a:buNone/>
            </a:pPr>
            <a:endParaRPr lang="pl-PL" dirty="0">
              <a:solidFill>
                <a:schemeClr val="tx1"/>
              </a:solidFill>
              <a:effectLst/>
            </a:endParaRPr>
          </a:p>
          <a:p>
            <a:pPr marL="36900" indent="0">
              <a:buNone/>
            </a:pPr>
            <a:endParaRPr lang="pl-PL" dirty="0">
              <a:solidFill>
                <a:schemeClr val="tx1"/>
              </a:solidFill>
              <a:effectLst/>
            </a:endParaRPr>
          </a:p>
        </p:txBody>
      </p:sp>
    </p:spTree>
    <p:extLst>
      <p:ext uri="{BB962C8B-B14F-4D97-AF65-F5344CB8AC3E}">
        <p14:creationId xmlns:p14="http://schemas.microsoft.com/office/powerpoint/2010/main" val="1576818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A369B946-3376-03FF-76A2-6EE30B7F95EA}"/>
              </a:ext>
            </a:extLst>
          </p:cNvPr>
          <p:cNvSpPr>
            <a:spLocks noGrp="1"/>
          </p:cNvSpPr>
          <p:nvPr>
            <p:ph idx="1"/>
          </p:nvPr>
        </p:nvSpPr>
        <p:spPr>
          <a:xfrm>
            <a:off x="536895" y="516045"/>
            <a:ext cx="10864886" cy="5893144"/>
          </a:xfrm>
          <a:solidFill>
            <a:schemeClr val="bg1"/>
          </a:solidFill>
        </p:spPr>
        <p:txBody>
          <a:bodyPr>
            <a:normAutofit/>
          </a:bodyPr>
          <a:lstStyle/>
          <a:p>
            <a:pPr marL="36900" indent="0">
              <a:buNone/>
            </a:pPr>
            <a:r>
              <a:rPr lang="pl-PL" sz="2800" b="1" dirty="0">
                <a:solidFill>
                  <a:schemeClr val="tx1"/>
                </a:solidFill>
                <a:effectLst/>
                <a:latin typeface="Calibri" panose="020F0502020204030204" pitchFamily="34" charset="0"/>
                <a:cs typeface="Calibri" panose="020F0502020204030204" pitchFamily="34" charset="0"/>
              </a:rPr>
              <a:t>W katalogu </a:t>
            </a:r>
            <a:r>
              <a:rPr lang="pl-PL" sz="2800" b="1" dirty="0" err="1">
                <a:solidFill>
                  <a:schemeClr val="tx1"/>
                </a:solidFill>
                <a:effectLst/>
                <a:latin typeface="Calibri" panose="020F0502020204030204" pitchFamily="34" charset="0"/>
                <a:cs typeface="Calibri" panose="020F0502020204030204" pitchFamily="34" charset="0"/>
              </a:rPr>
              <a:t>api</a:t>
            </a:r>
            <a:r>
              <a:rPr lang="pl-PL" sz="2800" b="1" dirty="0">
                <a:solidFill>
                  <a:schemeClr val="tx1"/>
                </a:solidFill>
                <a:effectLst/>
                <a:latin typeface="Calibri" panose="020F0502020204030204" pitchFamily="34" charset="0"/>
                <a:cs typeface="Calibri" panose="020F0502020204030204" pitchFamily="34" charset="0"/>
              </a:rPr>
              <a:t>-tutorial tworzymy plik </a:t>
            </a:r>
            <a:r>
              <a:rPr lang="pl-PL" sz="2800" b="1" dirty="0" err="1">
                <a:solidFill>
                  <a:schemeClr val="tx1"/>
                </a:solidFill>
                <a:effectLst/>
                <a:latin typeface="Calibri" panose="020F0502020204030204" pitchFamily="34" charset="0"/>
                <a:cs typeface="Calibri" panose="020F0502020204030204" pitchFamily="34" charset="0"/>
              </a:rPr>
              <a:t>db.json</a:t>
            </a:r>
            <a:r>
              <a:rPr lang="pl-PL" sz="2800" b="1" dirty="0">
                <a:solidFill>
                  <a:schemeClr val="tx1"/>
                </a:solidFill>
                <a:effectLst/>
                <a:latin typeface="Calibri" panose="020F0502020204030204" pitchFamily="34" charset="0"/>
                <a:cs typeface="Calibri" panose="020F0502020204030204" pitchFamily="34" charset="0"/>
              </a:rPr>
              <a:t>: </a:t>
            </a:r>
          </a:p>
          <a:p>
            <a:pPr marL="36900" indent="0">
              <a:buNone/>
            </a:pPr>
            <a:endParaRPr lang="pl-PL" sz="2400" dirty="0">
              <a:solidFill>
                <a:schemeClr val="tx1"/>
              </a:solidFill>
              <a:effectLst/>
            </a:endParaRPr>
          </a:p>
          <a:p>
            <a:pPr marL="36900" indent="0">
              <a:buNone/>
            </a:pPr>
            <a:r>
              <a:rPr lang="pl-PL" sz="2400" b="0" dirty="0">
                <a:solidFill>
                  <a:srgbClr val="D4D4D4"/>
                </a:solidFill>
                <a:effectLst/>
                <a:latin typeface="Consolas" panose="020B0609020204030204" pitchFamily="49" charset="0"/>
              </a:rPr>
              <a:t>{</a:t>
            </a:r>
          </a:p>
          <a:p>
            <a:pPr marL="36900" indent="0">
              <a:buNone/>
            </a:pPr>
            <a:r>
              <a:rPr lang="pl-PL" sz="2400" b="0" dirty="0">
                <a:solidFill>
                  <a:srgbClr val="D4D4D4"/>
                </a:solidFill>
                <a:effectLst/>
                <a:latin typeface="Consolas" panose="020B0609020204030204" pitchFamily="49" charset="0"/>
              </a:rPr>
              <a:t>    "list":[</a:t>
            </a:r>
          </a:p>
          <a:p>
            <a:pPr marL="36900" indent="0">
              <a:buNone/>
            </a:pPr>
            <a:r>
              <a:rPr lang="pl-PL" sz="2400" b="0" dirty="0">
                <a:solidFill>
                  <a:srgbClr val="D4D4D4"/>
                </a:solidFill>
                <a:effectLst/>
                <a:latin typeface="Consolas" panose="020B0609020204030204" pitchFamily="49" charset="0"/>
              </a:rPr>
              <a:t>        {"id":1,"item": "chleb"},</a:t>
            </a:r>
          </a:p>
          <a:p>
            <a:pPr marL="36900" indent="0">
              <a:buNone/>
            </a:pPr>
            <a:r>
              <a:rPr lang="pl-PL" sz="2400" b="0" dirty="0">
                <a:solidFill>
                  <a:srgbClr val="D4D4D4"/>
                </a:solidFill>
                <a:effectLst/>
                <a:latin typeface="Consolas" panose="020B0609020204030204" pitchFamily="49" charset="0"/>
              </a:rPr>
              <a:t>        {"id":2,"item": "</a:t>
            </a:r>
            <a:r>
              <a:rPr lang="pl-PL" sz="2400" b="0" dirty="0" err="1">
                <a:solidFill>
                  <a:srgbClr val="D4D4D4"/>
                </a:solidFill>
                <a:effectLst/>
                <a:latin typeface="Consolas" panose="020B0609020204030204" pitchFamily="49" charset="0"/>
              </a:rPr>
              <a:t>maslo</a:t>
            </a:r>
            <a:r>
              <a:rPr lang="pl-PL" sz="2400" b="0" dirty="0">
                <a:solidFill>
                  <a:srgbClr val="D4D4D4"/>
                </a:solidFill>
                <a:effectLst/>
                <a:latin typeface="Consolas" panose="020B0609020204030204" pitchFamily="49" charset="0"/>
              </a:rPr>
              <a:t>"},</a:t>
            </a:r>
          </a:p>
          <a:p>
            <a:pPr marL="36900" indent="0">
              <a:buNone/>
            </a:pPr>
            <a:r>
              <a:rPr lang="pl-PL" sz="2400" b="0" dirty="0">
                <a:solidFill>
                  <a:srgbClr val="D4D4D4"/>
                </a:solidFill>
                <a:effectLst/>
                <a:latin typeface="Consolas" panose="020B0609020204030204" pitchFamily="49" charset="0"/>
              </a:rPr>
              <a:t>        {"id":3,"item": "bulka"}</a:t>
            </a:r>
          </a:p>
          <a:p>
            <a:pPr marL="36900" indent="0">
              <a:buNone/>
            </a:pPr>
            <a:r>
              <a:rPr lang="pl-PL" sz="2400" b="0" dirty="0">
                <a:solidFill>
                  <a:srgbClr val="D4D4D4"/>
                </a:solidFill>
                <a:effectLst/>
                <a:latin typeface="Consolas" panose="020B0609020204030204" pitchFamily="49" charset="0"/>
              </a:rPr>
              <a:t>    ]</a:t>
            </a:r>
          </a:p>
          <a:p>
            <a:pPr marL="36900" indent="0">
              <a:buNone/>
            </a:pPr>
            <a:r>
              <a:rPr lang="pl-PL" sz="2400" b="0" dirty="0">
                <a:solidFill>
                  <a:srgbClr val="D4D4D4"/>
                </a:solidFill>
                <a:effectLst/>
                <a:latin typeface="Consolas" panose="020B0609020204030204" pitchFamily="49" charset="0"/>
              </a:rPr>
              <a:t>}</a:t>
            </a:r>
            <a:endParaRPr lang="pl-PL" sz="2400" dirty="0">
              <a:solidFill>
                <a:schemeClr val="tx1"/>
              </a:solidFill>
              <a:effectLst/>
            </a:endParaRPr>
          </a:p>
          <a:p>
            <a:pPr marL="36900" indent="0">
              <a:buNone/>
            </a:pPr>
            <a:endParaRPr lang="pl-PL" sz="2400" dirty="0">
              <a:solidFill>
                <a:schemeClr val="tx1"/>
              </a:solidFill>
              <a:effectLst/>
            </a:endParaRPr>
          </a:p>
        </p:txBody>
      </p:sp>
    </p:spTree>
    <p:extLst>
      <p:ext uri="{BB962C8B-B14F-4D97-AF65-F5344CB8AC3E}">
        <p14:creationId xmlns:p14="http://schemas.microsoft.com/office/powerpoint/2010/main" val="40997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A369B946-3376-03FF-76A2-6EE30B7F95EA}"/>
              </a:ext>
            </a:extLst>
          </p:cNvPr>
          <p:cNvSpPr>
            <a:spLocks noGrp="1"/>
          </p:cNvSpPr>
          <p:nvPr>
            <p:ph idx="1"/>
          </p:nvPr>
        </p:nvSpPr>
        <p:spPr>
          <a:xfrm>
            <a:off x="536895" y="516045"/>
            <a:ext cx="10864886" cy="5893144"/>
          </a:xfrm>
          <a:solidFill>
            <a:schemeClr val="bg1"/>
          </a:solidFill>
        </p:spPr>
        <p:txBody>
          <a:bodyPr>
            <a:normAutofit/>
          </a:bodyPr>
          <a:lstStyle/>
          <a:p>
            <a:pPr marL="36900" indent="0">
              <a:buNone/>
            </a:pPr>
            <a:r>
              <a:rPr lang="pl-PL" sz="2800" b="1" dirty="0">
                <a:solidFill>
                  <a:schemeClr val="tx1"/>
                </a:solidFill>
                <a:effectLst/>
                <a:latin typeface="Calibri" panose="020F0502020204030204" pitchFamily="34" charset="0"/>
                <a:cs typeface="Calibri" panose="020F0502020204030204" pitchFamily="34" charset="0"/>
              </a:rPr>
              <a:t>Dodajemy do pliku </a:t>
            </a:r>
            <a:r>
              <a:rPr lang="pl-PL" sz="2800" b="1" dirty="0" err="1">
                <a:solidFill>
                  <a:schemeClr val="tx1"/>
                </a:solidFill>
                <a:effectLst/>
                <a:latin typeface="Calibri" panose="020F0502020204030204" pitchFamily="34" charset="0"/>
                <a:cs typeface="Calibri" panose="020F0502020204030204" pitchFamily="34" charset="0"/>
              </a:rPr>
              <a:t>package.json</a:t>
            </a:r>
            <a:r>
              <a:rPr lang="pl-PL" sz="2800" b="1" dirty="0">
                <a:solidFill>
                  <a:schemeClr val="tx1"/>
                </a:solidFill>
                <a:effectLst/>
                <a:latin typeface="Calibri" panose="020F0502020204030204" pitchFamily="34" charset="0"/>
                <a:cs typeface="Calibri" panose="020F0502020204030204" pitchFamily="34" charset="0"/>
              </a:rPr>
              <a:t>: </a:t>
            </a:r>
          </a:p>
          <a:p>
            <a:pPr marL="36900" indent="0">
              <a:buNone/>
            </a:pPr>
            <a:r>
              <a:rPr lang="pl-PL" sz="2400" dirty="0">
                <a:solidFill>
                  <a:schemeClr val="tx1"/>
                </a:solidFill>
                <a:effectLst/>
              </a:rPr>
              <a:t>…</a:t>
            </a:r>
          </a:p>
          <a:p>
            <a:pPr marL="36900" indent="0">
              <a:buNone/>
            </a:pPr>
            <a:r>
              <a:rPr lang="en-US" sz="2400" b="0" dirty="0">
                <a:solidFill>
                  <a:srgbClr val="D4D4D4"/>
                </a:solidFill>
                <a:effectLst/>
                <a:latin typeface="Consolas" panose="020B0609020204030204" pitchFamily="49" charset="0"/>
              </a:rPr>
              <a:t>"scripts": {</a:t>
            </a:r>
          </a:p>
          <a:p>
            <a:pPr marL="36900" indent="0">
              <a:buNone/>
            </a:pPr>
            <a:r>
              <a:rPr lang="en-US" sz="2400" b="0" dirty="0">
                <a:solidFill>
                  <a:srgbClr val="D4D4D4"/>
                </a:solidFill>
                <a:effectLst/>
                <a:latin typeface="Consolas" panose="020B0609020204030204" pitchFamily="49" charset="0"/>
              </a:rPr>
              <a:t>    </a:t>
            </a:r>
            <a:r>
              <a:rPr lang="en-US" sz="2400" b="0" dirty="0">
                <a:solidFill>
                  <a:schemeClr val="accent1">
                    <a:lumMod val="60000"/>
                    <a:lumOff val="40000"/>
                  </a:schemeClr>
                </a:solidFill>
                <a:effectLst/>
                <a:latin typeface="Consolas" panose="020B0609020204030204" pitchFamily="49" charset="0"/>
              </a:rPr>
              <a:t>"</a:t>
            </a:r>
            <a:r>
              <a:rPr lang="en-US" sz="2400" b="0" dirty="0" err="1">
                <a:solidFill>
                  <a:schemeClr val="accent1">
                    <a:lumMod val="60000"/>
                    <a:lumOff val="40000"/>
                  </a:schemeClr>
                </a:solidFill>
                <a:effectLst/>
                <a:latin typeface="Consolas" panose="020B0609020204030204" pitchFamily="49" charset="0"/>
              </a:rPr>
              <a:t>api</a:t>
            </a:r>
            <a:r>
              <a:rPr lang="en-US" sz="2400" b="0" dirty="0">
                <a:solidFill>
                  <a:schemeClr val="accent1">
                    <a:lumMod val="60000"/>
                    <a:lumOff val="40000"/>
                  </a:schemeClr>
                </a:solidFill>
                <a:effectLst/>
                <a:latin typeface="Consolas" panose="020B0609020204030204" pitchFamily="49" charset="0"/>
              </a:rPr>
              <a:t>": "</a:t>
            </a:r>
            <a:r>
              <a:rPr lang="en-US" sz="2400" b="0" dirty="0" err="1">
                <a:solidFill>
                  <a:schemeClr val="accent1">
                    <a:lumMod val="60000"/>
                    <a:lumOff val="40000"/>
                  </a:schemeClr>
                </a:solidFill>
                <a:effectLst/>
                <a:latin typeface="Consolas" panose="020B0609020204030204" pitchFamily="49" charset="0"/>
              </a:rPr>
              <a:t>json</a:t>
            </a:r>
            <a:r>
              <a:rPr lang="en-US" sz="2400" b="0" dirty="0">
                <a:solidFill>
                  <a:schemeClr val="accent1">
                    <a:lumMod val="60000"/>
                    <a:lumOff val="40000"/>
                  </a:schemeClr>
                </a:solidFill>
                <a:effectLst/>
                <a:latin typeface="Consolas" panose="020B0609020204030204" pitchFamily="49" charset="0"/>
              </a:rPr>
              <a:t>-server </a:t>
            </a:r>
            <a:r>
              <a:rPr lang="en-US" sz="2400" b="0" dirty="0" err="1">
                <a:solidFill>
                  <a:schemeClr val="accent1">
                    <a:lumMod val="60000"/>
                    <a:lumOff val="40000"/>
                  </a:schemeClr>
                </a:solidFill>
                <a:effectLst/>
                <a:latin typeface="Consolas" panose="020B0609020204030204" pitchFamily="49" charset="0"/>
              </a:rPr>
              <a:t>db.json</a:t>
            </a:r>
            <a:r>
              <a:rPr lang="en-US" sz="2400" b="0" dirty="0">
                <a:solidFill>
                  <a:schemeClr val="accent1">
                    <a:lumMod val="60000"/>
                    <a:lumOff val="40000"/>
                  </a:schemeClr>
                </a:solidFill>
                <a:effectLst/>
                <a:latin typeface="Consolas" panose="020B0609020204030204" pitchFamily="49" charset="0"/>
              </a:rPr>
              <a:t> -p 3333 --delay 1500",</a:t>
            </a:r>
          </a:p>
          <a:p>
            <a:pPr marL="36900" indent="0">
              <a:buNone/>
            </a:pPr>
            <a:r>
              <a:rPr lang="en-US" sz="2400" b="0" dirty="0">
                <a:solidFill>
                  <a:srgbClr val="D4D4D4"/>
                </a:solidFill>
                <a:effectLst/>
                <a:latin typeface="Consolas" panose="020B0609020204030204" pitchFamily="49" charset="0"/>
              </a:rPr>
              <a:t>    "start": "react-scripts start",</a:t>
            </a:r>
          </a:p>
          <a:p>
            <a:pPr marL="36900" indent="0">
              <a:buNone/>
            </a:pPr>
            <a:r>
              <a:rPr lang="en-US" sz="2400" b="0" dirty="0">
                <a:solidFill>
                  <a:srgbClr val="D4D4D4"/>
                </a:solidFill>
                <a:effectLst/>
                <a:latin typeface="Consolas" panose="020B0609020204030204" pitchFamily="49" charset="0"/>
              </a:rPr>
              <a:t>    "build": "react-scripts build",</a:t>
            </a:r>
          </a:p>
          <a:p>
            <a:pPr marL="36900" indent="0">
              <a:buNone/>
            </a:pPr>
            <a:r>
              <a:rPr lang="en-US" sz="2400" b="0" dirty="0">
                <a:solidFill>
                  <a:srgbClr val="D4D4D4"/>
                </a:solidFill>
                <a:effectLst/>
                <a:latin typeface="Consolas" panose="020B0609020204030204" pitchFamily="49" charset="0"/>
              </a:rPr>
              <a:t>    "test": "react-scripts test",</a:t>
            </a:r>
          </a:p>
          <a:p>
            <a:pPr marL="36900" indent="0">
              <a:buNone/>
            </a:pPr>
            <a:r>
              <a:rPr lang="en-US" sz="2400" b="0" dirty="0">
                <a:solidFill>
                  <a:srgbClr val="D4D4D4"/>
                </a:solidFill>
                <a:effectLst/>
                <a:latin typeface="Consolas" panose="020B0609020204030204" pitchFamily="49" charset="0"/>
              </a:rPr>
              <a:t>    "eject": "react-scripts eject"</a:t>
            </a:r>
          </a:p>
          <a:p>
            <a:pPr marL="36900" indent="0">
              <a:buNone/>
            </a:pPr>
            <a:r>
              <a:rPr lang="en-US" sz="2400" b="0" dirty="0">
                <a:solidFill>
                  <a:srgbClr val="D4D4D4"/>
                </a:solidFill>
                <a:effectLst/>
                <a:latin typeface="Consolas" panose="020B0609020204030204" pitchFamily="49" charset="0"/>
              </a:rPr>
              <a:t>  },</a:t>
            </a:r>
            <a:endParaRPr lang="pl-PL" sz="2400" b="0" dirty="0">
              <a:solidFill>
                <a:srgbClr val="D4D4D4"/>
              </a:solidFill>
              <a:effectLst/>
              <a:latin typeface="Consolas" panose="020B0609020204030204" pitchFamily="49" charset="0"/>
            </a:endParaRPr>
          </a:p>
          <a:p>
            <a:pPr marL="36900" indent="0">
              <a:buNone/>
            </a:pPr>
            <a:r>
              <a:rPr lang="pl-PL" sz="2400" dirty="0">
                <a:solidFill>
                  <a:srgbClr val="D4D4D4"/>
                </a:solidFill>
                <a:effectLst/>
                <a:latin typeface="Consolas" panose="020B0609020204030204" pitchFamily="49" charset="0"/>
              </a:rPr>
              <a:t>...</a:t>
            </a:r>
          </a:p>
          <a:p>
            <a:pPr marL="36900" indent="0">
              <a:buNone/>
            </a:pPr>
            <a:r>
              <a:rPr lang="pl-PL" sz="2400" dirty="0">
                <a:solidFill>
                  <a:srgbClr val="D4D4D4"/>
                </a:solidFill>
                <a:effectLst/>
                <a:latin typeface="Consolas" panose="020B0609020204030204" pitchFamily="49" charset="0"/>
              </a:rPr>
              <a:t>Po dodaniu kodu, odpalamy API za pomocą komendy ”</a:t>
            </a:r>
            <a:r>
              <a:rPr lang="pl-PL" sz="2400" dirty="0" err="1">
                <a:solidFill>
                  <a:srgbClr val="D4D4D4"/>
                </a:solidFill>
                <a:effectLst/>
                <a:latin typeface="Consolas" panose="020B0609020204030204" pitchFamily="49" charset="0"/>
              </a:rPr>
              <a:t>npm</a:t>
            </a:r>
            <a:r>
              <a:rPr lang="pl-PL" sz="2400" dirty="0">
                <a:solidFill>
                  <a:srgbClr val="D4D4D4"/>
                </a:solidFill>
                <a:effectLst/>
                <a:latin typeface="Consolas" panose="020B0609020204030204" pitchFamily="49" charset="0"/>
              </a:rPr>
              <a:t> run </a:t>
            </a:r>
            <a:r>
              <a:rPr lang="pl-PL" sz="2400" dirty="0" err="1">
                <a:solidFill>
                  <a:srgbClr val="D4D4D4"/>
                </a:solidFill>
                <a:effectLst/>
                <a:latin typeface="Consolas" panose="020B0609020204030204" pitchFamily="49" charset="0"/>
              </a:rPr>
              <a:t>api</a:t>
            </a:r>
            <a:r>
              <a:rPr lang="pl-PL" sz="2400" dirty="0">
                <a:solidFill>
                  <a:schemeClr val="tx1"/>
                </a:solidFill>
                <a:effectLst/>
                <a:latin typeface="Consolas" panose="020B0609020204030204" pitchFamily="49" charset="0"/>
              </a:rPr>
              <a:t>”</a:t>
            </a:r>
            <a:endParaRPr lang="pl-PL" sz="240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51647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A369B946-3376-03FF-76A2-6EE30B7F95EA}"/>
              </a:ext>
            </a:extLst>
          </p:cNvPr>
          <p:cNvSpPr>
            <a:spLocks noGrp="1"/>
          </p:cNvSpPr>
          <p:nvPr>
            <p:ph idx="1"/>
          </p:nvPr>
        </p:nvSpPr>
        <p:spPr>
          <a:xfrm>
            <a:off x="536895" y="516045"/>
            <a:ext cx="10864886" cy="5893144"/>
          </a:xfrm>
          <a:solidFill>
            <a:schemeClr val="bg1"/>
          </a:solidFill>
        </p:spPr>
        <p:txBody>
          <a:bodyPr>
            <a:normAutofit/>
          </a:bodyPr>
          <a:lstStyle/>
          <a:p>
            <a:pPr marL="36900" indent="0" algn="ctr">
              <a:buNone/>
            </a:pPr>
            <a:endParaRPr lang="pl-PL" sz="8000" dirty="0">
              <a:solidFill>
                <a:schemeClr val="tx1"/>
              </a:solidFill>
              <a:effectLst/>
              <a:latin typeface="Calibri" panose="020F0502020204030204" pitchFamily="34" charset="0"/>
              <a:cs typeface="Calibri" panose="020F0502020204030204" pitchFamily="34" charset="0"/>
            </a:endParaRPr>
          </a:p>
          <a:p>
            <a:pPr marL="36900" indent="0" algn="ctr">
              <a:buNone/>
            </a:pPr>
            <a:r>
              <a:rPr lang="pl-PL" sz="8000" dirty="0">
                <a:solidFill>
                  <a:schemeClr val="tx1"/>
                </a:solidFill>
                <a:effectLst/>
                <a:latin typeface="Calibri" panose="020F0502020204030204" pitchFamily="34" charset="0"/>
                <a:cs typeface="Calibri" panose="020F0502020204030204" pitchFamily="34" charset="0"/>
              </a:rPr>
              <a:t>Pobieranie danych z API: </a:t>
            </a:r>
          </a:p>
        </p:txBody>
      </p:sp>
    </p:spTree>
    <p:extLst>
      <p:ext uri="{BB962C8B-B14F-4D97-AF65-F5344CB8AC3E}">
        <p14:creationId xmlns:p14="http://schemas.microsoft.com/office/powerpoint/2010/main" val="843890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A369B946-3376-03FF-76A2-6EE30B7F95EA}"/>
              </a:ext>
            </a:extLst>
          </p:cNvPr>
          <p:cNvSpPr>
            <a:spLocks noGrp="1"/>
          </p:cNvSpPr>
          <p:nvPr>
            <p:ph idx="1"/>
          </p:nvPr>
        </p:nvSpPr>
        <p:spPr>
          <a:xfrm>
            <a:off x="536895" y="516045"/>
            <a:ext cx="10864886" cy="5893144"/>
          </a:xfrm>
          <a:solidFill>
            <a:schemeClr val="bg1"/>
          </a:solidFill>
        </p:spPr>
        <p:txBody>
          <a:bodyPr>
            <a:normAutofit/>
          </a:bodyPr>
          <a:lstStyle/>
          <a:p>
            <a:pPr marL="36900" indent="0">
              <a:buNone/>
            </a:pPr>
            <a:r>
              <a:rPr lang="pl-PL" sz="2400" dirty="0">
                <a:solidFill>
                  <a:srgbClr val="D4D4D4"/>
                </a:solidFill>
                <a:effectLst/>
                <a:latin typeface="Consolas" panose="020B0609020204030204" pitchFamily="49" charset="0"/>
              </a:rPr>
              <a:t>W katalogu </a:t>
            </a:r>
            <a:r>
              <a:rPr lang="pl-PL" sz="2400" dirty="0" err="1">
                <a:solidFill>
                  <a:srgbClr val="D4D4D4"/>
                </a:solidFill>
                <a:effectLst/>
                <a:latin typeface="Consolas" panose="020B0609020204030204" pitchFamily="49" charset="0"/>
              </a:rPr>
              <a:t>src</a:t>
            </a:r>
            <a:r>
              <a:rPr lang="pl-PL" sz="2400" dirty="0">
                <a:solidFill>
                  <a:srgbClr val="D4D4D4"/>
                </a:solidFill>
                <a:effectLst/>
                <a:latin typeface="Consolas" panose="020B0609020204030204" pitchFamily="49" charset="0"/>
              </a:rPr>
              <a:t> tworzymy katalog services a w nim plik list.js</a:t>
            </a:r>
          </a:p>
          <a:p>
            <a:pPr marL="36900" indent="0">
              <a:buNone/>
            </a:pPr>
            <a:r>
              <a:rPr lang="pl-PL" sz="2400" dirty="0">
                <a:solidFill>
                  <a:srgbClr val="D4D4D4"/>
                </a:solidFill>
                <a:effectLst/>
                <a:latin typeface="Consolas" panose="020B0609020204030204" pitchFamily="49" charset="0"/>
              </a:rPr>
              <a:t>Plik ten będzie wykorzystywany do korzystania z </a:t>
            </a:r>
            <a:r>
              <a:rPr lang="pl-PL" sz="2400" dirty="0" err="1">
                <a:solidFill>
                  <a:srgbClr val="D4D4D4"/>
                </a:solidFill>
                <a:effectLst/>
                <a:latin typeface="Consolas" panose="020B0609020204030204" pitchFamily="49" charset="0"/>
              </a:rPr>
              <a:t>endpointu</a:t>
            </a:r>
            <a:r>
              <a:rPr lang="pl-PL" sz="2400" dirty="0">
                <a:solidFill>
                  <a:srgbClr val="D4D4D4"/>
                </a:solidFill>
                <a:effectLst/>
                <a:latin typeface="Consolas" panose="020B0609020204030204" pitchFamily="49" charset="0"/>
              </a:rPr>
              <a:t> /list</a:t>
            </a:r>
          </a:p>
          <a:p>
            <a:pPr marL="36900" indent="0">
              <a:buNone/>
            </a:pPr>
            <a:r>
              <a:rPr lang="pl-PL" sz="2400" dirty="0">
                <a:solidFill>
                  <a:srgbClr val="D4D4D4"/>
                </a:solidFill>
                <a:effectLst/>
                <a:latin typeface="Consolas" panose="020B0609020204030204" pitchFamily="49" charset="0"/>
              </a:rPr>
              <a:t>W środku list.js zapisujemy:</a:t>
            </a:r>
          </a:p>
          <a:p>
            <a:pPr marL="36900" indent="0">
              <a:buNone/>
            </a:pPr>
            <a:endParaRPr lang="pl-PL" sz="2400" dirty="0">
              <a:solidFill>
                <a:srgbClr val="D4D4D4"/>
              </a:solidFill>
              <a:effectLst/>
              <a:latin typeface="Consolas" panose="020B0609020204030204" pitchFamily="49" charset="0"/>
            </a:endParaRPr>
          </a:p>
          <a:p>
            <a:pPr marL="36900" indent="0">
              <a:buNone/>
            </a:pPr>
            <a:r>
              <a:rPr lang="en-US" sz="2400" dirty="0">
                <a:solidFill>
                  <a:srgbClr val="D4D4D4"/>
                </a:solidFill>
                <a:effectLst/>
                <a:latin typeface="Consolas" panose="020B0609020204030204" pitchFamily="49" charset="0"/>
              </a:rPr>
              <a:t>export function </a:t>
            </a:r>
            <a:r>
              <a:rPr lang="en-US" sz="2400" dirty="0" err="1">
                <a:solidFill>
                  <a:srgbClr val="D4D4D4"/>
                </a:solidFill>
                <a:effectLst/>
                <a:latin typeface="Consolas" panose="020B0609020204030204" pitchFamily="49" charset="0"/>
              </a:rPr>
              <a:t>getList</a:t>
            </a:r>
            <a:r>
              <a:rPr lang="en-US" sz="2400" dirty="0">
                <a:solidFill>
                  <a:srgbClr val="D4D4D4"/>
                </a:solidFill>
                <a:effectLst/>
                <a:latin typeface="Consolas" panose="020B0609020204030204" pitchFamily="49" charset="0"/>
              </a:rPr>
              <a:t>() {</a:t>
            </a:r>
          </a:p>
          <a:p>
            <a:pPr marL="36900" indent="0">
              <a:buNone/>
            </a:pPr>
            <a:r>
              <a:rPr lang="en-US" sz="2400" dirty="0">
                <a:solidFill>
                  <a:srgbClr val="D4D4D4"/>
                </a:solidFill>
                <a:effectLst/>
                <a:latin typeface="Consolas" panose="020B0609020204030204" pitchFamily="49" charset="0"/>
              </a:rPr>
              <a:t>    return fetch('http://localhost:3333/list')</a:t>
            </a:r>
          </a:p>
          <a:p>
            <a:pPr marL="36900" indent="0">
              <a:buNone/>
            </a:pPr>
            <a:r>
              <a:rPr lang="en-US" sz="2400" dirty="0">
                <a:solidFill>
                  <a:srgbClr val="D4D4D4"/>
                </a:solidFill>
                <a:effectLst/>
                <a:latin typeface="Consolas" panose="020B0609020204030204" pitchFamily="49" charset="0"/>
              </a:rPr>
              <a:t>        .then(data =&gt; </a:t>
            </a:r>
            <a:r>
              <a:rPr lang="en-US" sz="2400" dirty="0" err="1">
                <a:solidFill>
                  <a:srgbClr val="D4D4D4"/>
                </a:solidFill>
                <a:effectLst/>
                <a:latin typeface="Consolas" panose="020B0609020204030204" pitchFamily="49" charset="0"/>
              </a:rPr>
              <a:t>data.json</a:t>
            </a:r>
            <a:r>
              <a:rPr lang="en-US" sz="2400" dirty="0">
                <a:solidFill>
                  <a:srgbClr val="D4D4D4"/>
                </a:solidFill>
                <a:effectLst/>
                <a:latin typeface="Consolas" panose="020B0609020204030204" pitchFamily="49" charset="0"/>
              </a:rPr>
              <a:t>())</a:t>
            </a:r>
          </a:p>
          <a:p>
            <a:pPr marL="36900" indent="0">
              <a:buNone/>
            </a:pPr>
            <a:r>
              <a:rPr lang="en-US" sz="2400" dirty="0">
                <a:solidFill>
                  <a:srgbClr val="D4D4D4"/>
                </a:solidFill>
                <a:effectLst/>
                <a:latin typeface="Consolas" panose="020B0609020204030204" pitchFamily="49" charset="0"/>
              </a:rPr>
              <a:t>}</a:t>
            </a:r>
            <a:endParaRPr lang="pl-PL" sz="240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025270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A369B946-3376-03FF-76A2-6EE30B7F95EA}"/>
              </a:ext>
            </a:extLst>
          </p:cNvPr>
          <p:cNvSpPr>
            <a:spLocks noGrp="1"/>
          </p:cNvSpPr>
          <p:nvPr>
            <p:ph idx="1"/>
          </p:nvPr>
        </p:nvSpPr>
        <p:spPr>
          <a:xfrm>
            <a:off x="536895" y="516045"/>
            <a:ext cx="10864886" cy="5893144"/>
          </a:xfrm>
          <a:solidFill>
            <a:schemeClr val="bg1"/>
          </a:solidFill>
        </p:spPr>
        <p:txBody>
          <a:bodyPr>
            <a:normAutofit fontScale="77500" lnSpcReduction="20000"/>
          </a:bodyPr>
          <a:lstStyle/>
          <a:p>
            <a:pPr marL="36900" indent="0">
              <a:buNone/>
            </a:pPr>
            <a:r>
              <a:rPr lang="pl-PL" sz="2400" dirty="0">
                <a:solidFill>
                  <a:srgbClr val="D4D4D4"/>
                </a:solidFill>
                <a:effectLst/>
                <a:latin typeface="Consolas" panose="020B0609020204030204" pitchFamily="49" charset="0"/>
              </a:rPr>
              <a:t>W pliku App.js:</a:t>
            </a:r>
          </a:p>
          <a:p>
            <a:pPr marL="36900" indent="0">
              <a:buNone/>
            </a:pPr>
            <a:r>
              <a:rPr lang="en-US" sz="2400" dirty="0">
                <a:solidFill>
                  <a:srgbClr val="D4D4D4"/>
                </a:solidFill>
                <a:effectLst/>
                <a:latin typeface="Consolas" panose="020B0609020204030204" pitchFamily="49" charset="0"/>
              </a:rPr>
              <a:t>import React</a:t>
            </a:r>
            <a:r>
              <a:rPr lang="en-US" sz="2400" dirty="0">
                <a:solidFill>
                  <a:schemeClr val="accent1">
                    <a:lumMod val="60000"/>
                    <a:lumOff val="40000"/>
                  </a:schemeClr>
                </a:solidFill>
                <a:effectLst/>
                <a:latin typeface="Consolas" panose="020B0609020204030204" pitchFamily="49" charset="0"/>
              </a:rPr>
              <a:t>, { </a:t>
            </a:r>
            <a:r>
              <a:rPr lang="en-US" sz="2400" dirty="0" err="1">
                <a:solidFill>
                  <a:schemeClr val="accent1">
                    <a:lumMod val="60000"/>
                    <a:lumOff val="40000"/>
                  </a:schemeClr>
                </a:solidFill>
                <a:effectLst/>
                <a:latin typeface="Consolas" panose="020B0609020204030204" pitchFamily="49" charset="0"/>
              </a:rPr>
              <a:t>useEffect</a:t>
            </a:r>
            <a:r>
              <a:rPr lang="en-US" sz="2400" dirty="0">
                <a:solidFill>
                  <a:schemeClr val="accent1">
                    <a:lumMod val="60000"/>
                    <a:lumOff val="40000"/>
                  </a:schemeClr>
                </a:solidFill>
                <a:effectLst/>
                <a:latin typeface="Consolas" panose="020B0609020204030204" pitchFamily="49" charset="0"/>
              </a:rPr>
              <a:t>, </a:t>
            </a:r>
            <a:r>
              <a:rPr lang="en-US" sz="2400" dirty="0" err="1">
                <a:solidFill>
                  <a:schemeClr val="accent1">
                    <a:lumMod val="60000"/>
                    <a:lumOff val="40000"/>
                  </a:schemeClr>
                </a:solidFill>
                <a:effectLst/>
                <a:latin typeface="Consolas" panose="020B0609020204030204" pitchFamily="49" charset="0"/>
              </a:rPr>
              <a:t>useState</a:t>
            </a:r>
            <a:r>
              <a:rPr lang="en-US" sz="2400" dirty="0">
                <a:solidFill>
                  <a:schemeClr val="accent1">
                    <a:lumMod val="60000"/>
                    <a:lumOff val="40000"/>
                  </a:schemeClr>
                </a:solidFill>
                <a:effectLst/>
                <a:latin typeface="Consolas" panose="020B0609020204030204" pitchFamily="49" charset="0"/>
              </a:rPr>
              <a:t> }</a:t>
            </a:r>
            <a:r>
              <a:rPr lang="en-US" sz="2400" dirty="0">
                <a:solidFill>
                  <a:srgbClr val="D4D4D4"/>
                </a:solidFill>
                <a:effectLst/>
                <a:latin typeface="Consolas" panose="020B0609020204030204" pitchFamily="49" charset="0"/>
              </a:rPr>
              <a:t> from 'react’;</a:t>
            </a:r>
            <a:endParaRPr lang="pl-PL" sz="2400" dirty="0">
              <a:solidFill>
                <a:srgbClr val="D4D4D4"/>
              </a:solidFill>
              <a:effectLst/>
              <a:latin typeface="Consolas" panose="020B0609020204030204" pitchFamily="49" charset="0"/>
            </a:endParaRPr>
          </a:p>
          <a:p>
            <a:pPr marL="36900" indent="0">
              <a:buNone/>
            </a:pPr>
            <a:r>
              <a:rPr lang="en-US" sz="2400" dirty="0">
                <a:solidFill>
                  <a:schemeClr val="accent1">
                    <a:lumMod val="60000"/>
                    <a:lumOff val="40000"/>
                  </a:schemeClr>
                </a:solidFill>
                <a:effectLst/>
                <a:latin typeface="Consolas" panose="020B0609020204030204" pitchFamily="49" charset="0"/>
              </a:rPr>
              <a:t>import { </a:t>
            </a:r>
            <a:r>
              <a:rPr lang="en-US" sz="2400" dirty="0" err="1">
                <a:solidFill>
                  <a:schemeClr val="accent1">
                    <a:lumMod val="60000"/>
                    <a:lumOff val="40000"/>
                  </a:schemeClr>
                </a:solidFill>
                <a:effectLst/>
                <a:latin typeface="Consolas" panose="020B0609020204030204" pitchFamily="49" charset="0"/>
              </a:rPr>
              <a:t>getList</a:t>
            </a:r>
            <a:r>
              <a:rPr lang="en-US" sz="2400" dirty="0">
                <a:solidFill>
                  <a:schemeClr val="accent1">
                    <a:lumMod val="60000"/>
                    <a:lumOff val="40000"/>
                  </a:schemeClr>
                </a:solidFill>
                <a:effectLst/>
                <a:latin typeface="Consolas" panose="020B0609020204030204" pitchFamily="49" charset="0"/>
              </a:rPr>
              <a:t> } from './services/list';</a:t>
            </a:r>
            <a:endParaRPr lang="pl-PL" sz="2400" dirty="0">
              <a:solidFill>
                <a:schemeClr val="accent1">
                  <a:lumMod val="60000"/>
                  <a:lumOff val="40000"/>
                </a:schemeClr>
              </a:solidFill>
              <a:effectLst/>
              <a:latin typeface="Consolas" panose="020B0609020204030204" pitchFamily="49" charset="0"/>
            </a:endParaRPr>
          </a:p>
          <a:p>
            <a:pPr marL="36900" indent="0">
              <a:buNone/>
            </a:pPr>
            <a:r>
              <a:rPr lang="en-US" sz="2400" dirty="0">
                <a:solidFill>
                  <a:srgbClr val="D4D4D4"/>
                </a:solidFill>
                <a:effectLst/>
                <a:latin typeface="Consolas" panose="020B0609020204030204" pitchFamily="49" charset="0"/>
              </a:rPr>
              <a:t>function App() {</a:t>
            </a:r>
          </a:p>
          <a:p>
            <a:pPr marL="36900" indent="0">
              <a:buNone/>
            </a:pPr>
            <a:r>
              <a:rPr lang="en-US" sz="2400" dirty="0">
                <a:solidFill>
                  <a:srgbClr val="D4D4D4"/>
                </a:solidFill>
                <a:effectLst/>
                <a:latin typeface="Consolas" panose="020B0609020204030204" pitchFamily="49" charset="0"/>
              </a:rPr>
              <a:t>  </a:t>
            </a:r>
            <a:r>
              <a:rPr lang="en-US" sz="2400" dirty="0">
                <a:solidFill>
                  <a:schemeClr val="accent1">
                    <a:lumMod val="60000"/>
                    <a:lumOff val="40000"/>
                  </a:schemeClr>
                </a:solidFill>
                <a:effectLst/>
                <a:latin typeface="Consolas" panose="020B0609020204030204" pitchFamily="49" charset="0"/>
              </a:rPr>
              <a:t>const [list, </a:t>
            </a:r>
            <a:r>
              <a:rPr lang="en-US" sz="2400" dirty="0" err="1">
                <a:solidFill>
                  <a:schemeClr val="accent1">
                    <a:lumMod val="60000"/>
                    <a:lumOff val="40000"/>
                  </a:schemeClr>
                </a:solidFill>
                <a:effectLst/>
                <a:latin typeface="Consolas" panose="020B0609020204030204" pitchFamily="49" charset="0"/>
              </a:rPr>
              <a:t>setList</a:t>
            </a:r>
            <a:r>
              <a:rPr lang="en-US" sz="2400" dirty="0">
                <a:solidFill>
                  <a:schemeClr val="accent1">
                    <a:lumMod val="60000"/>
                    <a:lumOff val="40000"/>
                  </a:schemeClr>
                </a:solidFill>
                <a:effectLst/>
                <a:latin typeface="Consolas" panose="020B0609020204030204" pitchFamily="49" charset="0"/>
              </a:rPr>
              <a:t>] = </a:t>
            </a:r>
            <a:r>
              <a:rPr lang="en-US" sz="2400" dirty="0" err="1">
                <a:solidFill>
                  <a:schemeClr val="accent1">
                    <a:lumMod val="60000"/>
                    <a:lumOff val="40000"/>
                  </a:schemeClr>
                </a:solidFill>
                <a:effectLst/>
                <a:latin typeface="Consolas" panose="020B0609020204030204" pitchFamily="49" charset="0"/>
              </a:rPr>
              <a:t>useState</a:t>
            </a:r>
            <a:r>
              <a:rPr lang="en-US" sz="2400" dirty="0">
                <a:solidFill>
                  <a:schemeClr val="accent1">
                    <a:lumMod val="60000"/>
                    <a:lumOff val="40000"/>
                  </a:schemeClr>
                </a:solidFill>
                <a:effectLst/>
                <a:latin typeface="Consolas" panose="020B0609020204030204" pitchFamily="49" charset="0"/>
              </a:rPr>
              <a:t>([]);</a:t>
            </a:r>
          </a:p>
          <a:p>
            <a:pPr marL="36900" indent="0">
              <a:buNone/>
            </a:pPr>
            <a:endParaRPr lang="en-US" sz="2400" dirty="0">
              <a:solidFill>
                <a:schemeClr val="accent1">
                  <a:lumMod val="60000"/>
                  <a:lumOff val="40000"/>
                </a:schemeClr>
              </a:solidFill>
              <a:effectLst/>
              <a:latin typeface="Consolas" panose="020B0609020204030204" pitchFamily="49" charset="0"/>
            </a:endParaRPr>
          </a:p>
          <a:p>
            <a:pPr marL="36900" indent="0">
              <a:buNone/>
            </a:pPr>
            <a:r>
              <a:rPr lang="en-US" sz="2400" dirty="0">
                <a:solidFill>
                  <a:schemeClr val="accent1">
                    <a:lumMod val="60000"/>
                    <a:lumOff val="40000"/>
                  </a:schemeClr>
                </a:solidFill>
                <a:effectLst/>
                <a:latin typeface="Consolas" panose="020B0609020204030204" pitchFamily="49" charset="0"/>
              </a:rPr>
              <a:t>  </a:t>
            </a:r>
            <a:r>
              <a:rPr lang="en-US" sz="2400" dirty="0" err="1">
                <a:solidFill>
                  <a:schemeClr val="accent1">
                    <a:lumMod val="60000"/>
                    <a:lumOff val="40000"/>
                  </a:schemeClr>
                </a:solidFill>
                <a:effectLst/>
                <a:latin typeface="Consolas" panose="020B0609020204030204" pitchFamily="49" charset="0"/>
              </a:rPr>
              <a:t>useEffect</a:t>
            </a:r>
            <a:r>
              <a:rPr lang="en-US" sz="2400" dirty="0">
                <a:solidFill>
                  <a:schemeClr val="accent1">
                    <a:lumMod val="60000"/>
                    <a:lumOff val="40000"/>
                  </a:schemeClr>
                </a:solidFill>
                <a:effectLst/>
                <a:latin typeface="Consolas" panose="020B0609020204030204" pitchFamily="49" charset="0"/>
              </a:rPr>
              <a:t>(() =&gt; {</a:t>
            </a:r>
          </a:p>
          <a:p>
            <a:pPr marL="36900" indent="0">
              <a:buNone/>
            </a:pPr>
            <a:r>
              <a:rPr lang="en-US" sz="2400" dirty="0">
                <a:solidFill>
                  <a:schemeClr val="accent1">
                    <a:lumMod val="60000"/>
                    <a:lumOff val="40000"/>
                  </a:schemeClr>
                </a:solidFill>
                <a:effectLst/>
                <a:latin typeface="Consolas" panose="020B0609020204030204" pitchFamily="49" charset="0"/>
              </a:rPr>
              <a:t>    let mounted = true;</a:t>
            </a:r>
          </a:p>
          <a:p>
            <a:pPr marL="36900" indent="0">
              <a:buNone/>
            </a:pPr>
            <a:r>
              <a:rPr lang="en-US" sz="2400" dirty="0">
                <a:solidFill>
                  <a:schemeClr val="accent1">
                    <a:lumMod val="60000"/>
                    <a:lumOff val="40000"/>
                  </a:schemeClr>
                </a:solidFill>
                <a:effectLst/>
                <a:latin typeface="Consolas" panose="020B0609020204030204" pitchFamily="49" charset="0"/>
              </a:rPr>
              <a:t>    </a:t>
            </a:r>
            <a:r>
              <a:rPr lang="en-US" sz="2400" dirty="0" err="1">
                <a:solidFill>
                  <a:schemeClr val="accent1">
                    <a:lumMod val="60000"/>
                    <a:lumOff val="40000"/>
                  </a:schemeClr>
                </a:solidFill>
                <a:effectLst/>
                <a:latin typeface="Consolas" panose="020B0609020204030204" pitchFamily="49" charset="0"/>
              </a:rPr>
              <a:t>getList</a:t>
            </a:r>
            <a:r>
              <a:rPr lang="en-US" sz="2400" dirty="0">
                <a:solidFill>
                  <a:schemeClr val="accent1">
                    <a:lumMod val="60000"/>
                    <a:lumOff val="40000"/>
                  </a:schemeClr>
                </a:solidFill>
                <a:effectLst/>
                <a:latin typeface="Consolas" panose="020B0609020204030204" pitchFamily="49" charset="0"/>
              </a:rPr>
              <a:t>()</a:t>
            </a:r>
          </a:p>
          <a:p>
            <a:pPr marL="36900" indent="0">
              <a:buNone/>
            </a:pPr>
            <a:r>
              <a:rPr lang="en-US" sz="2400" dirty="0">
                <a:solidFill>
                  <a:schemeClr val="accent1">
                    <a:lumMod val="60000"/>
                    <a:lumOff val="40000"/>
                  </a:schemeClr>
                </a:solidFill>
                <a:effectLst/>
                <a:latin typeface="Consolas" panose="020B0609020204030204" pitchFamily="49" charset="0"/>
              </a:rPr>
              <a:t>      .then(items =&gt; {</a:t>
            </a:r>
          </a:p>
          <a:p>
            <a:pPr marL="36900" indent="0">
              <a:buNone/>
            </a:pPr>
            <a:r>
              <a:rPr lang="en-US" sz="2400" dirty="0">
                <a:solidFill>
                  <a:schemeClr val="accent1">
                    <a:lumMod val="60000"/>
                    <a:lumOff val="40000"/>
                  </a:schemeClr>
                </a:solidFill>
                <a:effectLst/>
                <a:latin typeface="Consolas" panose="020B0609020204030204" pitchFamily="49" charset="0"/>
              </a:rPr>
              <a:t>        if (mounted) {</a:t>
            </a:r>
          </a:p>
          <a:p>
            <a:pPr marL="36900" indent="0">
              <a:buNone/>
            </a:pPr>
            <a:r>
              <a:rPr lang="en-US" sz="2400" dirty="0">
                <a:solidFill>
                  <a:schemeClr val="accent1">
                    <a:lumMod val="60000"/>
                    <a:lumOff val="40000"/>
                  </a:schemeClr>
                </a:solidFill>
                <a:effectLst/>
                <a:latin typeface="Consolas" panose="020B0609020204030204" pitchFamily="49" charset="0"/>
              </a:rPr>
              <a:t>          </a:t>
            </a:r>
            <a:r>
              <a:rPr lang="en-US" sz="2400" dirty="0" err="1">
                <a:solidFill>
                  <a:schemeClr val="accent1">
                    <a:lumMod val="60000"/>
                    <a:lumOff val="40000"/>
                  </a:schemeClr>
                </a:solidFill>
                <a:effectLst/>
                <a:latin typeface="Consolas" panose="020B0609020204030204" pitchFamily="49" charset="0"/>
              </a:rPr>
              <a:t>setList</a:t>
            </a:r>
            <a:r>
              <a:rPr lang="en-US" sz="2400" dirty="0">
                <a:solidFill>
                  <a:schemeClr val="accent1">
                    <a:lumMod val="60000"/>
                    <a:lumOff val="40000"/>
                  </a:schemeClr>
                </a:solidFill>
                <a:effectLst/>
                <a:latin typeface="Consolas" panose="020B0609020204030204" pitchFamily="49" charset="0"/>
              </a:rPr>
              <a:t>(items)</a:t>
            </a:r>
          </a:p>
          <a:p>
            <a:pPr marL="36900" indent="0">
              <a:buNone/>
            </a:pPr>
            <a:r>
              <a:rPr lang="en-US" sz="2400" dirty="0">
                <a:solidFill>
                  <a:schemeClr val="accent1">
                    <a:lumMod val="60000"/>
                    <a:lumOff val="40000"/>
                  </a:schemeClr>
                </a:solidFill>
                <a:effectLst/>
                <a:latin typeface="Consolas" panose="020B0609020204030204" pitchFamily="49" charset="0"/>
              </a:rPr>
              <a:t>        }</a:t>
            </a:r>
          </a:p>
          <a:p>
            <a:pPr marL="36900" indent="0">
              <a:buNone/>
            </a:pPr>
            <a:r>
              <a:rPr lang="en-US" sz="2400" dirty="0">
                <a:solidFill>
                  <a:schemeClr val="accent1">
                    <a:lumMod val="60000"/>
                    <a:lumOff val="40000"/>
                  </a:schemeClr>
                </a:solidFill>
                <a:effectLst/>
                <a:latin typeface="Consolas" panose="020B0609020204030204" pitchFamily="49" charset="0"/>
              </a:rPr>
              <a:t>      })</a:t>
            </a:r>
          </a:p>
          <a:p>
            <a:pPr marL="36900" indent="0">
              <a:buNone/>
            </a:pPr>
            <a:r>
              <a:rPr lang="en-US" sz="2400" dirty="0">
                <a:solidFill>
                  <a:schemeClr val="accent1">
                    <a:lumMod val="60000"/>
                    <a:lumOff val="40000"/>
                  </a:schemeClr>
                </a:solidFill>
                <a:effectLst/>
                <a:latin typeface="Consolas" panose="020B0609020204030204" pitchFamily="49" charset="0"/>
              </a:rPr>
              <a:t>    return () =&gt; mounted = false;</a:t>
            </a:r>
          </a:p>
          <a:p>
            <a:pPr marL="36900" indent="0">
              <a:buNone/>
            </a:pPr>
            <a:r>
              <a:rPr lang="en-US" sz="2400" dirty="0">
                <a:solidFill>
                  <a:schemeClr val="accent1">
                    <a:lumMod val="60000"/>
                    <a:lumOff val="40000"/>
                  </a:schemeClr>
                </a:solidFill>
                <a:effectLst/>
                <a:latin typeface="Consolas" panose="020B0609020204030204" pitchFamily="49" charset="0"/>
              </a:rPr>
              <a:t>  }, [])</a:t>
            </a:r>
            <a:endParaRPr lang="pl-PL" sz="2400" dirty="0">
              <a:solidFill>
                <a:schemeClr val="accent1">
                  <a:lumMod val="60000"/>
                  <a:lumOff val="40000"/>
                </a:schemeClr>
              </a:solidFill>
              <a:effectLst/>
              <a:latin typeface="Consolas" panose="020B0609020204030204" pitchFamily="49" charset="0"/>
            </a:endParaRPr>
          </a:p>
        </p:txBody>
      </p:sp>
    </p:spTree>
    <p:extLst>
      <p:ext uri="{BB962C8B-B14F-4D97-AF65-F5344CB8AC3E}">
        <p14:creationId xmlns:p14="http://schemas.microsoft.com/office/powerpoint/2010/main" val="1389839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A369B946-3376-03FF-76A2-6EE30B7F95EA}"/>
              </a:ext>
            </a:extLst>
          </p:cNvPr>
          <p:cNvSpPr>
            <a:spLocks noGrp="1"/>
          </p:cNvSpPr>
          <p:nvPr>
            <p:ph idx="1"/>
          </p:nvPr>
        </p:nvSpPr>
        <p:spPr>
          <a:xfrm>
            <a:off x="536895" y="516045"/>
            <a:ext cx="10864886" cy="5893144"/>
          </a:xfrm>
          <a:solidFill>
            <a:schemeClr val="bg1"/>
          </a:solidFill>
        </p:spPr>
        <p:txBody>
          <a:bodyPr>
            <a:normAutofit lnSpcReduction="10000"/>
          </a:bodyPr>
          <a:lstStyle/>
          <a:p>
            <a:pPr marL="36900" indent="0">
              <a:buNone/>
            </a:pPr>
            <a:r>
              <a:rPr lang="pl-PL" sz="2400" dirty="0">
                <a:solidFill>
                  <a:srgbClr val="D4D4D4"/>
                </a:solidFill>
                <a:effectLst/>
                <a:latin typeface="Consolas" panose="020B0609020204030204" pitchFamily="49" charset="0"/>
              </a:rPr>
              <a:t>return (</a:t>
            </a:r>
          </a:p>
          <a:p>
            <a:pPr marL="36900" indent="0">
              <a:buNone/>
            </a:pPr>
            <a:r>
              <a:rPr lang="pl-PL" sz="2400" dirty="0">
                <a:solidFill>
                  <a:srgbClr val="D4D4D4"/>
                </a:solidFill>
                <a:effectLst/>
                <a:latin typeface="Consolas" panose="020B0609020204030204" pitchFamily="49" charset="0"/>
              </a:rPr>
              <a:t>    </a:t>
            </a:r>
            <a:r>
              <a:rPr lang="pl-PL" sz="2400" dirty="0">
                <a:solidFill>
                  <a:schemeClr val="accent1">
                    <a:lumMod val="60000"/>
                    <a:lumOff val="40000"/>
                  </a:schemeClr>
                </a:solidFill>
                <a:effectLst/>
                <a:latin typeface="Consolas" panose="020B0609020204030204" pitchFamily="49" charset="0"/>
              </a:rPr>
              <a:t>&lt;div&gt;</a:t>
            </a:r>
          </a:p>
          <a:p>
            <a:pPr marL="36900" indent="0">
              <a:buNone/>
            </a:pPr>
            <a:r>
              <a:rPr lang="pl-PL" sz="2400" dirty="0">
                <a:solidFill>
                  <a:schemeClr val="accent1">
                    <a:lumMod val="60000"/>
                    <a:lumOff val="40000"/>
                  </a:schemeClr>
                </a:solidFill>
                <a:effectLst/>
                <a:latin typeface="Consolas" panose="020B0609020204030204" pitchFamily="49" charset="0"/>
              </a:rPr>
              <a:t>      &lt;h1&gt;Lista zakupów&lt;/h1&gt;</a:t>
            </a:r>
          </a:p>
          <a:p>
            <a:pPr marL="36900" indent="0">
              <a:buNone/>
            </a:pPr>
            <a:r>
              <a:rPr lang="pl-PL" sz="2400" dirty="0">
                <a:solidFill>
                  <a:schemeClr val="accent1">
                    <a:lumMod val="60000"/>
                    <a:lumOff val="40000"/>
                  </a:schemeClr>
                </a:solidFill>
                <a:effectLst/>
                <a:latin typeface="Consolas" panose="020B0609020204030204" pitchFamily="49" charset="0"/>
              </a:rPr>
              <a:t>      &lt;ul&gt;</a:t>
            </a:r>
          </a:p>
          <a:p>
            <a:pPr marL="36900" indent="0">
              <a:buNone/>
            </a:pPr>
            <a:r>
              <a:rPr lang="pl-PL" sz="2400" dirty="0">
                <a:solidFill>
                  <a:schemeClr val="accent1">
                    <a:lumMod val="60000"/>
                    <a:lumOff val="40000"/>
                  </a:schemeClr>
                </a:solidFill>
                <a:effectLst/>
                <a:latin typeface="Consolas" panose="020B0609020204030204" pitchFamily="49" charset="0"/>
              </a:rPr>
              <a:t>        {</a:t>
            </a:r>
            <a:r>
              <a:rPr lang="pl-PL" sz="2400" dirty="0" err="1">
                <a:solidFill>
                  <a:schemeClr val="accent1">
                    <a:lumMod val="60000"/>
                    <a:lumOff val="40000"/>
                  </a:schemeClr>
                </a:solidFill>
                <a:effectLst/>
                <a:latin typeface="Consolas" panose="020B0609020204030204" pitchFamily="49" charset="0"/>
              </a:rPr>
              <a:t>list.map</a:t>
            </a:r>
            <a:r>
              <a:rPr lang="pl-PL" sz="2400" dirty="0">
                <a:solidFill>
                  <a:schemeClr val="accent1">
                    <a:lumMod val="60000"/>
                    <a:lumOff val="40000"/>
                  </a:schemeClr>
                </a:solidFill>
                <a:effectLst/>
                <a:latin typeface="Consolas" panose="020B0609020204030204" pitchFamily="49" charset="0"/>
              </a:rPr>
              <a:t>(</a:t>
            </a:r>
            <a:r>
              <a:rPr lang="pl-PL" sz="2400" dirty="0" err="1">
                <a:solidFill>
                  <a:schemeClr val="accent1">
                    <a:lumMod val="60000"/>
                    <a:lumOff val="40000"/>
                  </a:schemeClr>
                </a:solidFill>
                <a:effectLst/>
                <a:latin typeface="Consolas" panose="020B0609020204030204" pitchFamily="49" charset="0"/>
              </a:rPr>
              <a:t>item</a:t>
            </a:r>
            <a:r>
              <a:rPr lang="pl-PL" sz="2400" dirty="0">
                <a:solidFill>
                  <a:schemeClr val="accent1">
                    <a:lumMod val="60000"/>
                    <a:lumOff val="40000"/>
                  </a:schemeClr>
                </a:solidFill>
                <a:effectLst/>
                <a:latin typeface="Consolas" panose="020B0609020204030204" pitchFamily="49" charset="0"/>
              </a:rPr>
              <a:t> =&gt; &lt;li </a:t>
            </a:r>
            <a:r>
              <a:rPr lang="pl-PL" sz="2400" dirty="0" err="1">
                <a:solidFill>
                  <a:schemeClr val="accent1">
                    <a:lumMod val="60000"/>
                    <a:lumOff val="40000"/>
                  </a:schemeClr>
                </a:solidFill>
                <a:effectLst/>
                <a:latin typeface="Consolas" panose="020B0609020204030204" pitchFamily="49" charset="0"/>
              </a:rPr>
              <a:t>key</a:t>
            </a:r>
            <a:r>
              <a:rPr lang="pl-PL" sz="2400" dirty="0">
                <a:solidFill>
                  <a:schemeClr val="accent1">
                    <a:lumMod val="60000"/>
                    <a:lumOff val="40000"/>
                  </a:schemeClr>
                </a:solidFill>
                <a:effectLst/>
                <a:latin typeface="Consolas" panose="020B0609020204030204" pitchFamily="49" charset="0"/>
              </a:rPr>
              <a:t>={</a:t>
            </a:r>
            <a:r>
              <a:rPr lang="pl-PL" sz="2400" dirty="0" err="1">
                <a:solidFill>
                  <a:schemeClr val="accent1">
                    <a:lumMod val="60000"/>
                    <a:lumOff val="40000"/>
                  </a:schemeClr>
                </a:solidFill>
                <a:effectLst/>
                <a:latin typeface="Consolas" panose="020B0609020204030204" pitchFamily="49" charset="0"/>
              </a:rPr>
              <a:t>item.item</a:t>
            </a:r>
            <a:r>
              <a:rPr lang="pl-PL" sz="2400" dirty="0">
                <a:solidFill>
                  <a:schemeClr val="accent1">
                    <a:lumMod val="60000"/>
                    <a:lumOff val="40000"/>
                  </a:schemeClr>
                </a:solidFill>
                <a:effectLst/>
                <a:latin typeface="Consolas" panose="020B0609020204030204" pitchFamily="49" charset="0"/>
              </a:rPr>
              <a:t>}&gt;{</a:t>
            </a:r>
            <a:r>
              <a:rPr lang="pl-PL" sz="2400" dirty="0" err="1">
                <a:solidFill>
                  <a:schemeClr val="accent1">
                    <a:lumMod val="60000"/>
                    <a:lumOff val="40000"/>
                  </a:schemeClr>
                </a:solidFill>
                <a:effectLst/>
                <a:latin typeface="Consolas" panose="020B0609020204030204" pitchFamily="49" charset="0"/>
              </a:rPr>
              <a:t>item.item</a:t>
            </a:r>
            <a:r>
              <a:rPr lang="pl-PL" sz="2400" dirty="0">
                <a:solidFill>
                  <a:schemeClr val="accent1">
                    <a:lumMod val="60000"/>
                    <a:lumOff val="40000"/>
                  </a:schemeClr>
                </a:solidFill>
                <a:effectLst/>
                <a:latin typeface="Consolas" panose="020B0609020204030204" pitchFamily="49" charset="0"/>
              </a:rPr>
              <a:t>}&lt;/li&gt;)}</a:t>
            </a:r>
          </a:p>
          <a:p>
            <a:pPr marL="36900" indent="0">
              <a:buNone/>
            </a:pPr>
            <a:r>
              <a:rPr lang="pl-PL" sz="2400" dirty="0">
                <a:solidFill>
                  <a:schemeClr val="accent1">
                    <a:lumMod val="60000"/>
                    <a:lumOff val="40000"/>
                  </a:schemeClr>
                </a:solidFill>
                <a:effectLst/>
                <a:latin typeface="Consolas" panose="020B0609020204030204" pitchFamily="49" charset="0"/>
              </a:rPr>
              <a:t>      &lt;/ul&gt;</a:t>
            </a:r>
          </a:p>
          <a:p>
            <a:pPr marL="36900" indent="0">
              <a:buNone/>
            </a:pPr>
            <a:r>
              <a:rPr lang="pl-PL" sz="2400" dirty="0">
                <a:solidFill>
                  <a:schemeClr val="accent1">
                    <a:lumMod val="60000"/>
                    <a:lumOff val="40000"/>
                  </a:schemeClr>
                </a:solidFill>
                <a:effectLst/>
                <a:latin typeface="Consolas" panose="020B0609020204030204" pitchFamily="49" charset="0"/>
              </a:rPr>
              <a:t>    &lt;/div&gt;</a:t>
            </a:r>
          </a:p>
          <a:p>
            <a:pPr marL="36900" indent="0">
              <a:buNone/>
            </a:pPr>
            <a:r>
              <a:rPr lang="pl-PL" sz="2400" dirty="0">
                <a:solidFill>
                  <a:srgbClr val="D4D4D4"/>
                </a:solidFill>
                <a:effectLst/>
                <a:latin typeface="Consolas" panose="020B0609020204030204" pitchFamily="49" charset="0"/>
              </a:rPr>
              <a:t>  )</a:t>
            </a:r>
          </a:p>
          <a:p>
            <a:pPr marL="36900" indent="0">
              <a:buNone/>
            </a:pPr>
            <a:r>
              <a:rPr lang="pl-PL" sz="2400" dirty="0">
                <a:solidFill>
                  <a:srgbClr val="D4D4D4"/>
                </a:solidFill>
                <a:effectLst/>
                <a:latin typeface="Consolas" panose="020B0609020204030204" pitchFamily="49" charset="0"/>
              </a:rPr>
              <a:t>}</a:t>
            </a:r>
          </a:p>
          <a:p>
            <a:pPr marL="36900" indent="0">
              <a:buNone/>
            </a:pPr>
            <a:endParaRPr lang="pl-PL" sz="2400" dirty="0">
              <a:solidFill>
                <a:srgbClr val="D4D4D4"/>
              </a:solidFill>
              <a:effectLst/>
              <a:latin typeface="Consolas" panose="020B0609020204030204" pitchFamily="49" charset="0"/>
            </a:endParaRPr>
          </a:p>
          <a:p>
            <a:pPr marL="36900" indent="0">
              <a:buNone/>
            </a:pPr>
            <a:r>
              <a:rPr lang="pl-PL" sz="2400" dirty="0">
                <a:solidFill>
                  <a:srgbClr val="D4D4D4"/>
                </a:solidFill>
                <a:effectLst/>
                <a:latin typeface="Consolas" panose="020B0609020204030204" pitchFamily="49" charset="0"/>
              </a:rPr>
              <a:t>export </a:t>
            </a:r>
            <a:r>
              <a:rPr lang="pl-PL" sz="2400" dirty="0" err="1">
                <a:solidFill>
                  <a:srgbClr val="D4D4D4"/>
                </a:solidFill>
                <a:effectLst/>
                <a:latin typeface="Consolas" panose="020B0609020204030204" pitchFamily="49" charset="0"/>
              </a:rPr>
              <a:t>default</a:t>
            </a:r>
            <a:r>
              <a:rPr lang="pl-PL" sz="2400" dirty="0">
                <a:solidFill>
                  <a:srgbClr val="D4D4D4"/>
                </a:solidFill>
                <a:effectLst/>
                <a:latin typeface="Consolas" panose="020B0609020204030204" pitchFamily="49" charset="0"/>
              </a:rPr>
              <a:t> </a:t>
            </a:r>
            <a:r>
              <a:rPr lang="pl-PL" sz="2400" dirty="0" err="1">
                <a:solidFill>
                  <a:srgbClr val="D4D4D4"/>
                </a:solidFill>
                <a:effectLst/>
                <a:latin typeface="Consolas" panose="020B0609020204030204" pitchFamily="49" charset="0"/>
              </a:rPr>
              <a:t>App</a:t>
            </a:r>
            <a:r>
              <a:rPr lang="pl-PL" sz="2400" dirty="0">
                <a:solidFill>
                  <a:srgbClr val="D4D4D4"/>
                </a:solidFill>
                <a:effectLst/>
                <a:latin typeface="Consolas" panose="020B0609020204030204" pitchFamily="49" charset="0"/>
              </a:rPr>
              <a:t>;</a:t>
            </a:r>
            <a:endParaRPr lang="pl-PL" sz="2400" dirty="0">
              <a:solidFill>
                <a:schemeClr val="accent1">
                  <a:lumMod val="60000"/>
                  <a:lumOff val="40000"/>
                </a:schemeClr>
              </a:solidFill>
              <a:effectLst/>
              <a:latin typeface="Consolas" panose="020B0609020204030204" pitchFamily="49" charset="0"/>
            </a:endParaRPr>
          </a:p>
        </p:txBody>
      </p:sp>
    </p:spTree>
    <p:extLst>
      <p:ext uri="{BB962C8B-B14F-4D97-AF65-F5344CB8AC3E}">
        <p14:creationId xmlns:p14="http://schemas.microsoft.com/office/powerpoint/2010/main" val="21286275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Łupek">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TM04033929[[fn=Łupek]]</Template>
  <TotalTime>155</TotalTime>
  <Words>909</Words>
  <Application>Microsoft Office PowerPoint</Application>
  <PresentationFormat>Panoramiczny</PresentationFormat>
  <Paragraphs>155</Paragraphs>
  <Slides>20</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20</vt:i4>
      </vt:variant>
    </vt:vector>
  </HeadingPairs>
  <TitlesOfParts>
    <vt:vector size="25" baseType="lpstr">
      <vt:lpstr>Calibri</vt:lpstr>
      <vt:lpstr>Calisto MT</vt:lpstr>
      <vt:lpstr>Consolas</vt:lpstr>
      <vt:lpstr>Wingdings 2</vt:lpstr>
      <vt:lpstr>Łupek</vt:lpstr>
      <vt:lpstr>Nawiązywanie połączenia z API  w react’cie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Cezary Szymański</dc:creator>
  <cp:lastModifiedBy>Cezary Szymański</cp:lastModifiedBy>
  <cp:revision>3</cp:revision>
  <dcterms:created xsi:type="dcterms:W3CDTF">2022-04-20T19:06:42Z</dcterms:created>
  <dcterms:modified xsi:type="dcterms:W3CDTF">2022-04-20T21:42:07Z</dcterms:modified>
</cp:coreProperties>
</file>