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pl-PL"/>
              <a:t>Kliknij, aby edytować styl</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01C5000-B5F3-4A02-91DD-E1036C7413E1}" type="datetimeFigureOut">
              <a:rPr lang="pl-PL" smtClean="0"/>
              <a:t>05.05.2022</a:t>
            </a:fld>
            <a:endParaRPr lang="pl-PL"/>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pl-PL"/>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8A873595-7086-47E3-A219-B2213BFC3748}" type="slidenum">
              <a:rPr lang="pl-PL" smtClean="0"/>
              <a:t>‹#›</a:t>
            </a:fld>
            <a:endParaRPr lang="pl-PL"/>
          </a:p>
        </p:txBody>
      </p:sp>
    </p:spTree>
    <p:extLst>
      <p:ext uri="{BB962C8B-B14F-4D97-AF65-F5344CB8AC3E}">
        <p14:creationId xmlns:p14="http://schemas.microsoft.com/office/powerpoint/2010/main" val="2806727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101C5000-B5F3-4A02-91DD-E1036C7413E1}" type="datetimeFigureOut">
              <a:rPr lang="pl-PL" smtClean="0"/>
              <a:t>05.05.2022</a:t>
            </a:fld>
            <a:endParaRPr lang="pl-PL"/>
          </a:p>
        </p:txBody>
      </p:sp>
      <p:sp>
        <p:nvSpPr>
          <p:cNvPr id="6" name="Footer Placeholder 5"/>
          <p:cNvSpPr>
            <a:spLocks noGrp="1"/>
          </p:cNvSpPr>
          <p:nvPr>
            <p:ph type="ftr" sz="quarter" idx="11"/>
          </p:nvPr>
        </p:nvSpPr>
        <p:spPr/>
        <p:txBody>
          <a:bodyPr/>
          <a:lstStyle/>
          <a:p>
            <a:endParaRPr lang="pl-PL"/>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873595-7086-47E3-A219-B2213BFC3748}" type="slidenum">
              <a:rPr lang="pl-PL" smtClean="0"/>
              <a:t>‹#›</a:t>
            </a:fld>
            <a:endParaRPr lang="pl-PL"/>
          </a:p>
        </p:txBody>
      </p:sp>
    </p:spTree>
    <p:extLst>
      <p:ext uri="{BB962C8B-B14F-4D97-AF65-F5344CB8AC3E}">
        <p14:creationId xmlns:p14="http://schemas.microsoft.com/office/powerpoint/2010/main" val="2636433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ytuł i podpis">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pl-PL"/>
              <a:t>Kliknij, aby edytować styl</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101C5000-B5F3-4A02-91DD-E1036C7413E1}" type="datetimeFigureOut">
              <a:rPr lang="pl-PL" smtClean="0"/>
              <a:t>05.05.2022</a:t>
            </a:fld>
            <a:endParaRPr lang="pl-PL"/>
          </a:p>
        </p:txBody>
      </p:sp>
      <p:sp>
        <p:nvSpPr>
          <p:cNvPr id="5" name="Footer Placeholder 4"/>
          <p:cNvSpPr>
            <a:spLocks noGrp="1"/>
          </p:cNvSpPr>
          <p:nvPr>
            <p:ph type="ftr" sz="quarter" idx="11"/>
          </p:nvPr>
        </p:nvSpPr>
        <p:spPr/>
        <p:txBody>
          <a:bodyPr/>
          <a:lstStyle/>
          <a:p>
            <a:endParaRPr lang="pl-PL"/>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873595-7086-47E3-A219-B2213BFC3748}" type="slidenum">
              <a:rPr lang="pl-PL" smtClean="0"/>
              <a:t>‹#›</a:t>
            </a:fld>
            <a:endParaRPr lang="pl-PL"/>
          </a:p>
        </p:txBody>
      </p:sp>
    </p:spTree>
    <p:extLst>
      <p:ext uri="{BB962C8B-B14F-4D97-AF65-F5344CB8AC3E}">
        <p14:creationId xmlns:p14="http://schemas.microsoft.com/office/powerpoint/2010/main" val="93405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Oferta z podpisem">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pl-PL"/>
              <a:t>Kliknij, aby edytować styl</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101C5000-B5F3-4A02-91DD-E1036C7413E1}" type="datetimeFigureOut">
              <a:rPr lang="pl-PL" smtClean="0"/>
              <a:t>05.05.2022</a:t>
            </a:fld>
            <a:endParaRPr lang="pl-PL"/>
          </a:p>
        </p:txBody>
      </p:sp>
      <p:sp>
        <p:nvSpPr>
          <p:cNvPr id="5" name="Footer Placeholder 4"/>
          <p:cNvSpPr>
            <a:spLocks noGrp="1"/>
          </p:cNvSpPr>
          <p:nvPr>
            <p:ph type="ftr" sz="quarter" idx="11"/>
          </p:nvPr>
        </p:nvSpPr>
        <p:spPr/>
        <p:txBody>
          <a:bodyPr/>
          <a:lstStyle/>
          <a:p>
            <a:endParaRPr lang="pl-PL"/>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873595-7086-47E3-A219-B2213BFC3748}" type="slidenum">
              <a:rPr lang="pl-PL" smtClean="0"/>
              <a:t>‹#›</a:t>
            </a:fld>
            <a:endParaRPr lang="pl-PL"/>
          </a:p>
        </p:txBody>
      </p:sp>
    </p:spTree>
    <p:extLst>
      <p:ext uri="{BB962C8B-B14F-4D97-AF65-F5344CB8AC3E}">
        <p14:creationId xmlns:p14="http://schemas.microsoft.com/office/powerpoint/2010/main" val="1336177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Karta nazwy">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pl-PL"/>
              <a:t>Kliknij, aby edytować styl</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101C5000-B5F3-4A02-91DD-E1036C7413E1}" type="datetimeFigureOut">
              <a:rPr lang="pl-PL" smtClean="0"/>
              <a:t>05.05.2022</a:t>
            </a:fld>
            <a:endParaRPr lang="pl-PL"/>
          </a:p>
        </p:txBody>
      </p:sp>
      <p:sp>
        <p:nvSpPr>
          <p:cNvPr id="5" name="Footer Placeholder 4"/>
          <p:cNvSpPr>
            <a:spLocks noGrp="1"/>
          </p:cNvSpPr>
          <p:nvPr>
            <p:ph type="ftr" sz="quarter" idx="11"/>
          </p:nvPr>
        </p:nvSpPr>
        <p:spPr/>
        <p:txBody>
          <a:bodyPr/>
          <a:lstStyle/>
          <a:p>
            <a:endParaRPr lang="pl-PL"/>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873595-7086-47E3-A219-B2213BFC3748}" type="slidenum">
              <a:rPr lang="pl-PL" smtClean="0"/>
              <a:t>‹#›</a:t>
            </a:fld>
            <a:endParaRPr lang="pl-PL"/>
          </a:p>
        </p:txBody>
      </p:sp>
    </p:spTree>
    <p:extLst>
      <p:ext uri="{BB962C8B-B14F-4D97-AF65-F5344CB8AC3E}">
        <p14:creationId xmlns:p14="http://schemas.microsoft.com/office/powerpoint/2010/main" val="3546307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pl-PL"/>
              <a:t>Kliknij, aby edytować styl</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01C5000-B5F3-4A02-91DD-E1036C7413E1}" type="datetimeFigureOut">
              <a:rPr lang="pl-PL" smtClean="0"/>
              <a:t>05.05.2022</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A873595-7086-47E3-A219-B2213BFC3748}" type="slidenum">
              <a:rPr lang="pl-PL" smtClean="0"/>
              <a:t>‹#›</a:t>
            </a:fld>
            <a:endParaRPr lang="pl-PL"/>
          </a:p>
        </p:txBody>
      </p:sp>
    </p:spTree>
    <p:extLst>
      <p:ext uri="{BB962C8B-B14F-4D97-AF65-F5344CB8AC3E}">
        <p14:creationId xmlns:p14="http://schemas.microsoft.com/office/powerpoint/2010/main" val="3473164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pl-PL"/>
              <a:t>Kliknij, aby edytować styl</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01C5000-B5F3-4A02-91DD-E1036C7413E1}" type="datetimeFigureOut">
              <a:rPr lang="pl-PL" smtClean="0"/>
              <a:t>05.05.2022</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A873595-7086-47E3-A219-B2213BFC3748}" type="slidenum">
              <a:rPr lang="pl-PL" smtClean="0"/>
              <a:t>‹#›</a:t>
            </a:fld>
            <a:endParaRPr lang="pl-PL"/>
          </a:p>
        </p:txBody>
      </p:sp>
    </p:spTree>
    <p:extLst>
      <p:ext uri="{BB962C8B-B14F-4D97-AF65-F5344CB8AC3E}">
        <p14:creationId xmlns:p14="http://schemas.microsoft.com/office/powerpoint/2010/main" val="13784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nchorCtr="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01C5000-B5F3-4A02-91DD-E1036C7413E1}" type="datetimeFigureOut">
              <a:rPr lang="pl-PL" smtClean="0"/>
              <a:t>05.05.2022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A873595-7086-47E3-A219-B2213BFC3748}" type="slidenum">
              <a:rPr lang="pl-PL" smtClean="0"/>
              <a:t>‹#›</a:t>
            </a:fld>
            <a:endParaRPr lang="pl-PL"/>
          </a:p>
        </p:txBody>
      </p:sp>
    </p:spTree>
    <p:extLst>
      <p:ext uri="{BB962C8B-B14F-4D97-AF65-F5344CB8AC3E}">
        <p14:creationId xmlns:p14="http://schemas.microsoft.com/office/powerpoint/2010/main" val="1579847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pl-PL"/>
              <a:t>Kliknij, aby edytować styl</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01C5000-B5F3-4A02-91DD-E1036C7413E1}" type="datetimeFigureOut">
              <a:rPr lang="pl-PL" smtClean="0"/>
              <a:t>05.05.2022</a:t>
            </a:fld>
            <a:endParaRPr lang="pl-PL"/>
          </a:p>
        </p:txBody>
      </p:sp>
      <p:sp>
        <p:nvSpPr>
          <p:cNvPr id="5" name="Footer Placeholder 4"/>
          <p:cNvSpPr>
            <a:spLocks noGrp="1"/>
          </p:cNvSpPr>
          <p:nvPr>
            <p:ph type="ftr" sz="quarter" idx="11"/>
          </p:nvPr>
        </p:nvSpPr>
        <p:spPr/>
        <p:txBody>
          <a:bodyPr/>
          <a:lstStyle/>
          <a:p>
            <a:endParaRPr lang="pl-PL"/>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873595-7086-47E3-A219-B2213BFC3748}" type="slidenum">
              <a:rPr lang="pl-PL" smtClean="0"/>
              <a:t>‹#›</a:t>
            </a:fld>
            <a:endParaRPr lang="pl-PL"/>
          </a:p>
        </p:txBody>
      </p:sp>
    </p:spTree>
    <p:extLst>
      <p:ext uri="{BB962C8B-B14F-4D97-AF65-F5344CB8AC3E}">
        <p14:creationId xmlns:p14="http://schemas.microsoft.com/office/powerpoint/2010/main" val="3210818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01C5000-B5F3-4A02-91DD-E1036C7413E1}" type="datetimeFigureOut">
              <a:rPr lang="pl-PL" smtClean="0"/>
              <a:t>05.05.2022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A873595-7086-47E3-A219-B2213BFC3748}" type="slidenum">
              <a:rPr lang="pl-PL" smtClean="0"/>
              <a:t>‹#›</a:t>
            </a:fld>
            <a:endParaRPr lang="pl-PL"/>
          </a:p>
        </p:txBody>
      </p:sp>
    </p:spTree>
    <p:extLst>
      <p:ext uri="{BB962C8B-B14F-4D97-AF65-F5344CB8AC3E}">
        <p14:creationId xmlns:p14="http://schemas.microsoft.com/office/powerpoint/2010/main" val="70758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pl-PL"/>
              <a:t>Kliknij, aby edytować styl</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101C5000-B5F3-4A02-91DD-E1036C7413E1}" type="datetimeFigureOut">
              <a:rPr lang="pl-PL" smtClean="0"/>
              <a:t>05.05.2022</a:t>
            </a:fld>
            <a:endParaRPr lang="pl-PL"/>
          </a:p>
        </p:txBody>
      </p:sp>
      <p:sp>
        <p:nvSpPr>
          <p:cNvPr id="5" name="Footer Placeholder 4"/>
          <p:cNvSpPr>
            <a:spLocks noGrp="1"/>
          </p:cNvSpPr>
          <p:nvPr>
            <p:ph type="ftr" sz="quarter" idx="11"/>
          </p:nvPr>
        </p:nvSpPr>
        <p:spPr/>
        <p:txBody>
          <a:bodyPr/>
          <a:lstStyle/>
          <a:p>
            <a:endParaRPr lang="pl-PL"/>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873595-7086-47E3-A219-B2213BFC3748}" type="slidenum">
              <a:rPr lang="pl-PL" smtClean="0"/>
              <a:t>‹#›</a:t>
            </a:fld>
            <a:endParaRPr lang="pl-PL"/>
          </a:p>
        </p:txBody>
      </p:sp>
    </p:spTree>
    <p:extLst>
      <p:ext uri="{BB962C8B-B14F-4D97-AF65-F5344CB8AC3E}">
        <p14:creationId xmlns:p14="http://schemas.microsoft.com/office/powerpoint/2010/main" val="1292410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101C5000-B5F3-4A02-91DD-E1036C7413E1}" type="datetimeFigureOut">
              <a:rPr lang="pl-PL" smtClean="0"/>
              <a:t>05.05.2022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A873595-7086-47E3-A219-B2213BFC3748}" type="slidenum">
              <a:rPr lang="pl-PL" smtClean="0"/>
              <a:t>‹#›</a:t>
            </a:fld>
            <a:endParaRPr lang="pl-PL"/>
          </a:p>
        </p:txBody>
      </p:sp>
    </p:spTree>
    <p:extLst>
      <p:ext uri="{BB962C8B-B14F-4D97-AF65-F5344CB8AC3E}">
        <p14:creationId xmlns:p14="http://schemas.microsoft.com/office/powerpoint/2010/main" val="2407537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101C5000-B5F3-4A02-91DD-E1036C7413E1}" type="datetimeFigureOut">
              <a:rPr lang="pl-PL" smtClean="0"/>
              <a:t>05.05.2022</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A873595-7086-47E3-A219-B2213BFC3748}" type="slidenum">
              <a:rPr lang="pl-PL" smtClean="0"/>
              <a:t>‹#›</a:t>
            </a:fld>
            <a:endParaRPr lang="pl-PL"/>
          </a:p>
        </p:txBody>
      </p:sp>
    </p:spTree>
    <p:extLst>
      <p:ext uri="{BB962C8B-B14F-4D97-AF65-F5344CB8AC3E}">
        <p14:creationId xmlns:p14="http://schemas.microsoft.com/office/powerpoint/2010/main" val="1606580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101C5000-B5F3-4A02-91DD-E1036C7413E1}" type="datetimeFigureOut">
              <a:rPr lang="pl-PL" smtClean="0"/>
              <a:t>05.05.2022</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A873595-7086-47E3-A219-B2213BFC3748}" type="slidenum">
              <a:rPr lang="pl-PL" smtClean="0"/>
              <a:t>‹#›</a:t>
            </a:fld>
            <a:endParaRPr lang="pl-PL"/>
          </a:p>
        </p:txBody>
      </p:sp>
    </p:spTree>
    <p:extLst>
      <p:ext uri="{BB962C8B-B14F-4D97-AF65-F5344CB8AC3E}">
        <p14:creationId xmlns:p14="http://schemas.microsoft.com/office/powerpoint/2010/main" val="226372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C5000-B5F3-4A02-91DD-E1036C7413E1}" type="datetimeFigureOut">
              <a:rPr lang="pl-PL" smtClean="0"/>
              <a:t>05.05.2022</a:t>
            </a:fld>
            <a:endParaRPr lang="pl-PL"/>
          </a:p>
        </p:txBody>
      </p:sp>
      <p:sp>
        <p:nvSpPr>
          <p:cNvPr id="3" name="Footer Placeholder 2"/>
          <p:cNvSpPr>
            <a:spLocks noGrp="1"/>
          </p:cNvSpPr>
          <p:nvPr>
            <p:ph type="ftr" sz="quarter" idx="11"/>
          </p:nvPr>
        </p:nvSpPr>
        <p:spPr/>
        <p:txBody>
          <a:bodyPr/>
          <a:lstStyle/>
          <a:p>
            <a:endParaRPr lang="pl-PL"/>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A873595-7086-47E3-A219-B2213BFC3748}" type="slidenum">
              <a:rPr lang="pl-PL" smtClean="0"/>
              <a:t>‹#›</a:t>
            </a:fld>
            <a:endParaRPr lang="pl-PL"/>
          </a:p>
        </p:txBody>
      </p:sp>
    </p:spTree>
    <p:extLst>
      <p:ext uri="{BB962C8B-B14F-4D97-AF65-F5344CB8AC3E}">
        <p14:creationId xmlns:p14="http://schemas.microsoft.com/office/powerpoint/2010/main" val="1600551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pl-PL"/>
              <a:t>Kliknij, aby edytować styl</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101C5000-B5F3-4A02-91DD-E1036C7413E1}" type="datetimeFigureOut">
              <a:rPr lang="pl-PL" smtClean="0"/>
              <a:t>05.05.2022</a:t>
            </a:fld>
            <a:endParaRPr lang="pl-PL"/>
          </a:p>
        </p:txBody>
      </p:sp>
      <p:sp>
        <p:nvSpPr>
          <p:cNvPr id="6" name="Footer Placeholder 5"/>
          <p:cNvSpPr>
            <a:spLocks noGrp="1"/>
          </p:cNvSpPr>
          <p:nvPr>
            <p:ph type="ftr" sz="quarter" idx="11"/>
          </p:nvPr>
        </p:nvSpPr>
        <p:spPr/>
        <p:txBody>
          <a:bodyPr/>
          <a:lstStyle/>
          <a:p>
            <a:endParaRPr lang="pl-PL"/>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873595-7086-47E3-A219-B2213BFC3748}" type="slidenum">
              <a:rPr lang="pl-PL" smtClean="0"/>
              <a:t>‹#›</a:t>
            </a:fld>
            <a:endParaRPr lang="pl-PL"/>
          </a:p>
        </p:txBody>
      </p:sp>
    </p:spTree>
    <p:extLst>
      <p:ext uri="{BB962C8B-B14F-4D97-AF65-F5344CB8AC3E}">
        <p14:creationId xmlns:p14="http://schemas.microsoft.com/office/powerpoint/2010/main" val="3462104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pl-PL"/>
              <a:t>Kliknij, aby edytować styl</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101C5000-B5F3-4A02-91DD-E1036C7413E1}" type="datetimeFigureOut">
              <a:rPr lang="pl-PL" smtClean="0"/>
              <a:t>05.05.2022</a:t>
            </a:fld>
            <a:endParaRPr lang="pl-PL"/>
          </a:p>
        </p:txBody>
      </p:sp>
      <p:sp>
        <p:nvSpPr>
          <p:cNvPr id="6" name="Footer Placeholder 5"/>
          <p:cNvSpPr>
            <a:spLocks noGrp="1"/>
          </p:cNvSpPr>
          <p:nvPr>
            <p:ph type="ftr" sz="quarter" idx="11"/>
          </p:nvPr>
        </p:nvSpPr>
        <p:spPr/>
        <p:txBody>
          <a:bodyPr/>
          <a:lstStyle/>
          <a:p>
            <a:endParaRPr lang="pl-P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873595-7086-47E3-A219-B2213BFC3748}" type="slidenum">
              <a:rPr lang="pl-PL" smtClean="0"/>
              <a:t>‹#›</a:t>
            </a:fld>
            <a:endParaRPr lang="pl-PL"/>
          </a:p>
        </p:txBody>
      </p:sp>
    </p:spTree>
    <p:extLst>
      <p:ext uri="{BB962C8B-B14F-4D97-AF65-F5344CB8AC3E}">
        <p14:creationId xmlns:p14="http://schemas.microsoft.com/office/powerpoint/2010/main" val="329964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pl-PL"/>
              <a:t>Kliknij, aby edytować styl</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101C5000-B5F3-4A02-91DD-E1036C7413E1}" type="datetimeFigureOut">
              <a:rPr lang="pl-PL" smtClean="0"/>
              <a:t>05.05.2022</a:t>
            </a:fld>
            <a:endParaRPr lang="pl-PL"/>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pl-PL"/>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8A873595-7086-47E3-A219-B2213BFC3748}" type="slidenum">
              <a:rPr lang="pl-PL" smtClean="0"/>
              <a:t>‹#›</a:t>
            </a:fld>
            <a:endParaRPr lang="pl-PL"/>
          </a:p>
        </p:txBody>
      </p:sp>
    </p:spTree>
    <p:extLst>
      <p:ext uri="{BB962C8B-B14F-4D97-AF65-F5344CB8AC3E}">
        <p14:creationId xmlns:p14="http://schemas.microsoft.com/office/powerpoint/2010/main" val="423211938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CBE392B-D161-E2C9-69C5-26D630535067}"/>
              </a:ext>
            </a:extLst>
          </p:cNvPr>
          <p:cNvSpPr>
            <a:spLocks noGrp="1"/>
          </p:cNvSpPr>
          <p:nvPr>
            <p:ph type="ctrTitle"/>
          </p:nvPr>
        </p:nvSpPr>
        <p:spPr/>
        <p:txBody>
          <a:bodyPr/>
          <a:lstStyle/>
          <a:p>
            <a:r>
              <a:rPr lang="pl-PL" dirty="0"/>
              <a:t>React.js</a:t>
            </a:r>
          </a:p>
        </p:txBody>
      </p:sp>
      <p:sp>
        <p:nvSpPr>
          <p:cNvPr id="3" name="Podtytuł 2">
            <a:extLst>
              <a:ext uri="{FF2B5EF4-FFF2-40B4-BE49-F238E27FC236}">
                <a16:creationId xmlns:a16="http://schemas.microsoft.com/office/drawing/2014/main" id="{0BD96E47-2D36-11A7-A14D-02E2C053F631}"/>
              </a:ext>
            </a:extLst>
          </p:cNvPr>
          <p:cNvSpPr>
            <a:spLocks noGrp="1"/>
          </p:cNvSpPr>
          <p:nvPr>
            <p:ph type="subTitle" idx="1"/>
          </p:nvPr>
        </p:nvSpPr>
        <p:spPr/>
        <p:txBody>
          <a:bodyPr/>
          <a:lstStyle/>
          <a:p>
            <a:r>
              <a:rPr lang="pl-PL" dirty="0"/>
              <a:t>Biblioteka </a:t>
            </a:r>
            <a:r>
              <a:rPr lang="pl-PL" dirty="0" err="1"/>
              <a:t>javascriptowa</a:t>
            </a:r>
            <a:endParaRPr lang="pl-PL" dirty="0"/>
          </a:p>
          <a:p>
            <a:r>
              <a:rPr lang="pl-PL" dirty="0"/>
              <a:t>Damian </a:t>
            </a:r>
            <a:r>
              <a:rPr lang="pl-PL" dirty="0" err="1"/>
              <a:t>murwaski</a:t>
            </a:r>
            <a:endParaRPr lang="pl-PL" dirty="0"/>
          </a:p>
        </p:txBody>
      </p:sp>
      <p:pic>
        <p:nvPicPr>
          <p:cNvPr id="2050" name="Picture 2" descr="React.js – Wikipedia, wolna encyklopedia">
            <a:extLst>
              <a:ext uri="{FF2B5EF4-FFF2-40B4-BE49-F238E27FC236}">
                <a16:creationId xmlns:a16="http://schemas.microsoft.com/office/drawing/2014/main" id="{9F9D8E44-2A78-559A-9D60-7A271F6DF0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5603" y="1054231"/>
            <a:ext cx="5464168" cy="474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05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BE50F05-A9E0-F4CA-6402-CD2D70578E0F}"/>
              </a:ext>
            </a:extLst>
          </p:cNvPr>
          <p:cNvSpPr>
            <a:spLocks noGrp="1"/>
          </p:cNvSpPr>
          <p:nvPr>
            <p:ph type="title"/>
          </p:nvPr>
        </p:nvSpPr>
        <p:spPr/>
        <p:txBody>
          <a:bodyPr/>
          <a:lstStyle/>
          <a:p>
            <a:r>
              <a:rPr lang="pl-PL" dirty="0" err="1"/>
              <a:t>Redux</a:t>
            </a:r>
            <a:endParaRPr lang="pl-PL" dirty="0"/>
          </a:p>
        </p:txBody>
      </p:sp>
      <p:sp>
        <p:nvSpPr>
          <p:cNvPr id="3" name="Symbol zastępczy zawartości 2">
            <a:extLst>
              <a:ext uri="{FF2B5EF4-FFF2-40B4-BE49-F238E27FC236}">
                <a16:creationId xmlns:a16="http://schemas.microsoft.com/office/drawing/2014/main" id="{577872ED-748B-DFC9-12F2-EA9A4DEF2AFA}"/>
              </a:ext>
            </a:extLst>
          </p:cNvPr>
          <p:cNvSpPr>
            <a:spLocks noGrp="1"/>
          </p:cNvSpPr>
          <p:nvPr>
            <p:ph idx="1"/>
          </p:nvPr>
        </p:nvSpPr>
        <p:spPr>
          <a:xfrm>
            <a:off x="1154955" y="2603500"/>
            <a:ext cx="8761412" cy="4080104"/>
          </a:xfrm>
        </p:spPr>
        <p:txBody>
          <a:bodyPr>
            <a:normAutofit/>
          </a:bodyPr>
          <a:lstStyle/>
          <a:p>
            <a:r>
              <a:rPr lang="pl-PL" dirty="0" err="1">
                <a:latin typeface="Arial" panose="020B0604020202020204" pitchFamily="34" charset="0"/>
                <a:cs typeface="Arial" panose="020B0604020202020204" pitchFamily="34" charset="0"/>
              </a:rPr>
              <a:t>Redux</a:t>
            </a:r>
            <a:r>
              <a:rPr lang="pl-PL" dirty="0">
                <a:latin typeface="Arial" panose="020B0604020202020204" pitchFamily="34" charset="0"/>
                <a:cs typeface="Arial" panose="020B0604020202020204" pitchFamily="34" charset="0"/>
              </a:rPr>
              <a:t> to biblioteka Java </a:t>
            </a:r>
            <a:r>
              <a:rPr lang="pl-PL" dirty="0" err="1">
                <a:latin typeface="Arial" panose="020B0604020202020204" pitchFamily="34" charset="0"/>
                <a:cs typeface="Arial" panose="020B0604020202020204" pitchFamily="34" charset="0"/>
              </a:rPr>
              <a:t>Script</a:t>
            </a:r>
            <a:r>
              <a:rPr lang="pl-PL" dirty="0">
                <a:latin typeface="Arial" panose="020B0604020202020204" pitchFamily="34" charset="0"/>
                <a:cs typeface="Arial" panose="020B0604020202020204" pitchFamily="34" charset="0"/>
              </a:rPr>
              <a:t>, która służy do zarządzania stanem aplikacji zarówno </a:t>
            </a:r>
            <a:r>
              <a:rPr lang="pl-PL" dirty="0" err="1">
                <a:latin typeface="Arial" panose="020B0604020202020204" pitchFamily="34" charset="0"/>
                <a:cs typeface="Arial" panose="020B0604020202020204" pitchFamily="34" charset="0"/>
              </a:rPr>
              <a:t>frameworku</a:t>
            </a:r>
            <a:r>
              <a:rPr lang="pl-PL" dirty="0">
                <a:latin typeface="Arial" panose="020B0604020202020204" pitchFamily="34" charset="0"/>
                <a:cs typeface="Arial" panose="020B0604020202020204" pitchFamily="34" charset="0"/>
              </a:rPr>
              <a:t> React.js, opartego na komponentach. </a:t>
            </a:r>
          </a:p>
          <a:p>
            <a:r>
              <a:rPr lang="pl-PL" dirty="0">
                <a:latin typeface="Arial" panose="020B0604020202020204" pitchFamily="34" charset="0"/>
                <a:cs typeface="Arial" panose="020B0604020202020204" pitchFamily="34" charset="0"/>
              </a:rPr>
              <a:t>Stanowi on swoiste rozwinięcie architektury </a:t>
            </a:r>
            <a:r>
              <a:rPr lang="pl-PL" dirty="0" err="1">
                <a:latin typeface="Arial" panose="020B0604020202020204" pitchFamily="34" charset="0"/>
                <a:cs typeface="Arial" panose="020B0604020202020204" pitchFamily="34" charset="0"/>
              </a:rPr>
              <a:t>flux</a:t>
            </a:r>
            <a:r>
              <a:rPr lang="pl-PL" dirty="0">
                <a:latin typeface="Arial" panose="020B0604020202020204" pitchFamily="34" charset="0"/>
                <a:cs typeface="Arial" panose="020B0604020202020204" pitchFamily="34" charset="0"/>
              </a:rPr>
              <a:t> – wzorca architektury aplikacji, której główną cechą jest jednokierunkowy przepływ informacji. Opiera się na założeniu, iż każdy stan komponentu jest wynikiem poprzedniego stanu, który został zmodyfikowany przez konkretną akcję, które to założenie umożliwia łatwe testowanie, zapisywanie i wznawianie tego stanu.</a:t>
            </a:r>
          </a:p>
          <a:p>
            <a:r>
              <a:rPr lang="pl-PL" dirty="0">
                <a:latin typeface="Arial" panose="020B0604020202020204" pitchFamily="34" charset="0"/>
                <a:cs typeface="Arial" panose="020B0604020202020204" pitchFamily="34" charset="0"/>
              </a:rPr>
              <a:t>W każdym projekcie opartym o React.js lub </a:t>
            </a:r>
            <a:r>
              <a:rPr lang="pl-PL" dirty="0" err="1">
                <a:latin typeface="Arial" panose="020B0604020202020204" pitchFamily="34" charset="0"/>
                <a:cs typeface="Arial" panose="020B0604020202020204" pitchFamily="34" charset="0"/>
              </a:rPr>
              <a:t>Angular</a:t>
            </a:r>
            <a:r>
              <a:rPr lang="pl-PL" dirty="0">
                <a:latin typeface="Arial" panose="020B0604020202020204" pitchFamily="34" charset="0"/>
                <a:cs typeface="Arial" panose="020B0604020202020204" pitchFamily="34" charset="0"/>
              </a:rPr>
              <a:t>, wraz ze stopniem jego skomplikowania pojawia się problem przekazywania atrybutów z komponentów nadrzędnych (rodziców) do podrzędnych (dzieci). </a:t>
            </a:r>
            <a:r>
              <a:rPr lang="pl-PL" dirty="0" err="1">
                <a:latin typeface="Arial" panose="020B0604020202020204" pitchFamily="34" charset="0"/>
                <a:cs typeface="Arial" panose="020B0604020202020204" pitchFamily="34" charset="0"/>
              </a:rPr>
              <a:t>Redux</a:t>
            </a:r>
            <a:r>
              <a:rPr lang="pl-PL" dirty="0">
                <a:latin typeface="Arial" panose="020B0604020202020204" pitchFamily="34" charset="0"/>
                <a:cs typeface="Arial" panose="020B0604020202020204" pitchFamily="34" charset="0"/>
              </a:rPr>
              <a:t> pozwala wyeliminować ten problem, ponieważ za jego pomocą można oddzielić warstwę administrowania stanem aplikacji od kodu komponentów.</a:t>
            </a:r>
          </a:p>
        </p:txBody>
      </p:sp>
    </p:spTree>
    <p:extLst>
      <p:ext uri="{BB962C8B-B14F-4D97-AF65-F5344CB8AC3E}">
        <p14:creationId xmlns:p14="http://schemas.microsoft.com/office/powerpoint/2010/main" val="2735452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B6D71A3-E206-D4C2-F23A-792332553F96}"/>
              </a:ext>
            </a:extLst>
          </p:cNvPr>
          <p:cNvSpPr>
            <a:spLocks noGrp="1"/>
          </p:cNvSpPr>
          <p:nvPr>
            <p:ph type="title"/>
          </p:nvPr>
        </p:nvSpPr>
        <p:spPr/>
        <p:txBody>
          <a:bodyPr/>
          <a:lstStyle/>
          <a:p>
            <a:r>
              <a:rPr lang="pl-PL" dirty="0"/>
              <a:t>Krótko o </a:t>
            </a:r>
            <a:r>
              <a:rPr lang="pl-PL" dirty="0" err="1"/>
              <a:t>React</a:t>
            </a:r>
            <a:endParaRPr lang="pl-PL" dirty="0"/>
          </a:p>
        </p:txBody>
      </p:sp>
      <p:sp>
        <p:nvSpPr>
          <p:cNvPr id="3" name="Symbol zastępczy zawartości 2">
            <a:extLst>
              <a:ext uri="{FF2B5EF4-FFF2-40B4-BE49-F238E27FC236}">
                <a16:creationId xmlns:a16="http://schemas.microsoft.com/office/drawing/2014/main" id="{6898F378-DCA4-2332-5FA7-A4B418C28A12}"/>
              </a:ext>
            </a:extLst>
          </p:cNvPr>
          <p:cNvSpPr>
            <a:spLocks noGrp="1"/>
          </p:cNvSpPr>
          <p:nvPr>
            <p:ph idx="1"/>
          </p:nvPr>
        </p:nvSpPr>
        <p:spPr>
          <a:xfrm>
            <a:off x="1154955" y="2603500"/>
            <a:ext cx="8761412" cy="3919848"/>
          </a:xfrm>
        </p:spPr>
        <p:txBody>
          <a:bodyPr>
            <a:normAutofit/>
          </a:bodyPr>
          <a:lstStyle/>
          <a:p>
            <a:r>
              <a:rPr lang="pl-PL" sz="2400" b="0" i="0" dirty="0" err="1">
                <a:solidFill>
                  <a:schemeClr val="tx1"/>
                </a:solidFill>
                <a:effectLst/>
                <a:latin typeface="Arial" panose="020B0604020202020204" pitchFamily="34" charset="0"/>
                <a:cs typeface="Arial" panose="020B0604020202020204" pitchFamily="34" charset="0"/>
              </a:rPr>
              <a:t>React</a:t>
            </a:r>
            <a:r>
              <a:rPr lang="pl-PL" sz="2400" b="0" i="0" dirty="0">
                <a:solidFill>
                  <a:schemeClr val="tx1"/>
                </a:solidFill>
                <a:effectLst/>
                <a:latin typeface="Arial" panose="020B0604020202020204" pitchFamily="34" charset="0"/>
                <a:cs typeface="Arial" panose="020B0604020202020204" pitchFamily="34" charset="0"/>
              </a:rPr>
              <a:t> jest </a:t>
            </a:r>
            <a:r>
              <a:rPr lang="pl-PL" sz="2400" b="0" i="0" dirty="0" err="1">
                <a:solidFill>
                  <a:schemeClr val="tx1"/>
                </a:solidFill>
                <a:effectLst/>
                <a:latin typeface="Arial" panose="020B0604020202020204" pitchFamily="34" charset="0"/>
                <a:cs typeface="Arial" panose="020B0604020202020204" pitchFamily="34" charset="0"/>
              </a:rPr>
              <a:t>JavaScriptową</a:t>
            </a:r>
            <a:r>
              <a:rPr lang="pl-PL" sz="2400" b="0" i="0" dirty="0">
                <a:solidFill>
                  <a:schemeClr val="tx1"/>
                </a:solidFill>
                <a:effectLst/>
                <a:latin typeface="Arial" panose="020B0604020202020204" pitchFamily="34" charset="0"/>
                <a:cs typeface="Arial" panose="020B0604020202020204" pitchFamily="34" charset="0"/>
              </a:rPr>
              <a:t> biblioteką (a nie </a:t>
            </a:r>
            <a:r>
              <a:rPr lang="pl-PL" sz="2400" b="0" i="0" dirty="0" err="1">
                <a:solidFill>
                  <a:schemeClr val="tx1"/>
                </a:solidFill>
                <a:effectLst/>
                <a:latin typeface="Arial" panose="020B0604020202020204" pitchFamily="34" charset="0"/>
                <a:cs typeface="Arial" panose="020B0604020202020204" pitchFamily="34" charset="0"/>
              </a:rPr>
              <a:t>frameworkiem</a:t>
            </a:r>
            <a:r>
              <a:rPr lang="pl-PL" sz="2400" b="0" i="0" dirty="0">
                <a:solidFill>
                  <a:schemeClr val="tx1"/>
                </a:solidFill>
                <a:effectLst/>
                <a:latin typeface="Arial" panose="020B0604020202020204" pitchFamily="34" charset="0"/>
                <a:cs typeface="Arial" panose="020B0604020202020204" pitchFamily="34" charset="0"/>
              </a:rPr>
              <a:t>) służącą do tworzenia interfejsów użytkownika, która powstała w 2011 roku, a jej autorem jest pracownik firmy Facebook – Jordan </a:t>
            </a:r>
            <a:r>
              <a:rPr lang="pl-PL" sz="2400" b="0" i="0" dirty="0" err="1">
                <a:solidFill>
                  <a:schemeClr val="tx1"/>
                </a:solidFill>
                <a:effectLst/>
                <a:latin typeface="Arial" panose="020B0604020202020204" pitchFamily="34" charset="0"/>
                <a:cs typeface="Arial" panose="020B0604020202020204" pitchFamily="34" charset="0"/>
              </a:rPr>
              <a:t>Walke</a:t>
            </a:r>
            <a:r>
              <a:rPr lang="pl-PL" sz="2400" b="0" i="0" dirty="0">
                <a:solidFill>
                  <a:schemeClr val="tx1"/>
                </a:solidFill>
                <a:effectLst/>
                <a:latin typeface="Arial" panose="020B0604020202020204" pitchFamily="34" charset="0"/>
                <a:cs typeface="Arial" panose="020B0604020202020204" pitchFamily="34" charset="0"/>
              </a:rPr>
              <a:t>. </a:t>
            </a:r>
          </a:p>
          <a:p>
            <a:r>
              <a:rPr lang="pl-PL" sz="2400" b="0" i="0" dirty="0">
                <a:solidFill>
                  <a:schemeClr val="tx1"/>
                </a:solidFill>
                <a:effectLst/>
                <a:latin typeface="Arial" panose="020B0604020202020204" pitchFamily="34" charset="0"/>
                <a:cs typeface="Arial" panose="020B0604020202020204" pitchFamily="34" charset="0"/>
              </a:rPr>
              <a:t>Dzięki niej możliwe jest tworzenie skomplikowanych interfejsów za pomocą małych, odizolowanych od siebie elementów.</a:t>
            </a:r>
          </a:p>
          <a:p>
            <a:r>
              <a:rPr lang="pl-PL" sz="2400" dirty="0">
                <a:solidFill>
                  <a:schemeClr val="tx1"/>
                </a:solidFill>
                <a:latin typeface="Arial" panose="020B0604020202020204" pitchFamily="34" charset="0"/>
                <a:cs typeface="Arial" panose="020B0604020202020204" pitchFamily="34" charset="0"/>
              </a:rPr>
              <a:t>Jego celem było uproszczenie procesu budowania interfejsu i zapewnienie użytkownikom większej wygody na co dzień.</a:t>
            </a:r>
          </a:p>
        </p:txBody>
      </p:sp>
    </p:spTree>
    <p:extLst>
      <p:ext uri="{BB962C8B-B14F-4D97-AF65-F5344CB8AC3E}">
        <p14:creationId xmlns:p14="http://schemas.microsoft.com/office/powerpoint/2010/main" val="2337148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D586E3A-B07A-D741-6690-F8F8AAB0B964}"/>
              </a:ext>
            </a:extLst>
          </p:cNvPr>
          <p:cNvSpPr>
            <a:spLocks noGrp="1"/>
          </p:cNvSpPr>
          <p:nvPr>
            <p:ph type="title"/>
          </p:nvPr>
        </p:nvSpPr>
        <p:spPr/>
        <p:txBody>
          <a:bodyPr/>
          <a:lstStyle/>
          <a:p>
            <a:r>
              <a:rPr lang="pl-PL" dirty="0"/>
              <a:t>Zalety </a:t>
            </a:r>
            <a:r>
              <a:rPr lang="pl-PL" dirty="0" err="1"/>
              <a:t>React</a:t>
            </a:r>
            <a:endParaRPr lang="pl-PL" dirty="0"/>
          </a:p>
        </p:txBody>
      </p:sp>
      <p:sp>
        <p:nvSpPr>
          <p:cNvPr id="3" name="Symbol zastępczy zawartości 2">
            <a:extLst>
              <a:ext uri="{FF2B5EF4-FFF2-40B4-BE49-F238E27FC236}">
                <a16:creationId xmlns:a16="http://schemas.microsoft.com/office/drawing/2014/main" id="{73FD1CA3-B006-46B5-1013-F709BCD56797}"/>
              </a:ext>
            </a:extLst>
          </p:cNvPr>
          <p:cNvSpPr>
            <a:spLocks noGrp="1"/>
          </p:cNvSpPr>
          <p:nvPr>
            <p:ph idx="1"/>
          </p:nvPr>
        </p:nvSpPr>
        <p:spPr/>
        <p:txBody>
          <a:bodyPr numCol="2">
            <a:normAutofit lnSpcReduction="10000"/>
          </a:bodyPr>
          <a:lstStyle/>
          <a:p>
            <a:pPr algn="l">
              <a:buFont typeface="Arial" panose="020B0604020202020204" pitchFamily="34" charset="0"/>
              <a:buChar char="•"/>
            </a:pPr>
            <a:r>
              <a:rPr lang="pl-PL" b="0" i="0" dirty="0">
                <a:solidFill>
                  <a:srgbClr val="000000"/>
                </a:solidFill>
                <a:effectLst/>
                <a:latin typeface="Arial" panose="020B0604020202020204" pitchFamily="34" charset="0"/>
                <a:cs typeface="Arial" panose="020B0604020202020204" pitchFamily="34" charset="0"/>
              </a:rPr>
              <a:t>Szybkość tworzenia interfejsu</a:t>
            </a:r>
          </a:p>
          <a:p>
            <a:pPr algn="l">
              <a:buFont typeface="Arial" panose="020B0604020202020204" pitchFamily="34" charset="0"/>
              <a:buChar char="•"/>
            </a:pPr>
            <a:r>
              <a:rPr lang="pl-PL" b="0" i="0" dirty="0">
                <a:solidFill>
                  <a:srgbClr val="000000"/>
                </a:solidFill>
                <a:effectLst/>
                <a:latin typeface="Arial" panose="020B0604020202020204" pitchFamily="34" charset="0"/>
                <a:cs typeface="Arial" panose="020B0604020202020204" pitchFamily="34" charset="0"/>
              </a:rPr>
              <a:t>Minimalizm</a:t>
            </a:r>
          </a:p>
          <a:p>
            <a:pPr algn="l">
              <a:buFont typeface="Arial" panose="020B0604020202020204" pitchFamily="34" charset="0"/>
              <a:buChar char="•"/>
            </a:pPr>
            <a:r>
              <a:rPr lang="pl-PL" b="0" i="0" dirty="0">
                <a:solidFill>
                  <a:srgbClr val="000000"/>
                </a:solidFill>
                <a:effectLst/>
                <a:latin typeface="Arial" panose="020B0604020202020204" pitchFamily="34" charset="0"/>
                <a:cs typeface="Arial" panose="020B0604020202020204" pitchFamily="34" charset="0"/>
              </a:rPr>
              <a:t>Bezpieczeństwo</a:t>
            </a:r>
          </a:p>
          <a:p>
            <a:pPr algn="l">
              <a:buFont typeface="Arial" panose="020B0604020202020204" pitchFamily="34" charset="0"/>
              <a:buChar char="•"/>
            </a:pPr>
            <a:r>
              <a:rPr lang="pl-PL" b="0" i="0" dirty="0">
                <a:solidFill>
                  <a:srgbClr val="000000"/>
                </a:solidFill>
                <a:effectLst/>
                <a:latin typeface="Arial" panose="020B0604020202020204" pitchFamily="34" charset="0"/>
                <a:cs typeface="Arial" panose="020B0604020202020204" pitchFamily="34" charset="0"/>
              </a:rPr>
              <a:t>Stabilność</a:t>
            </a:r>
          </a:p>
          <a:p>
            <a:pPr algn="l">
              <a:buFont typeface="Arial" panose="020B0604020202020204" pitchFamily="34" charset="0"/>
              <a:buChar char="•"/>
            </a:pPr>
            <a:r>
              <a:rPr lang="pl-PL" b="0" i="0" dirty="0">
                <a:solidFill>
                  <a:srgbClr val="000000"/>
                </a:solidFill>
                <a:effectLst/>
                <a:latin typeface="Arial" panose="020B0604020202020204" pitchFamily="34" charset="0"/>
                <a:cs typeface="Arial" panose="020B0604020202020204" pitchFamily="34" charset="0"/>
              </a:rPr>
              <a:t>Elastyczność</a:t>
            </a:r>
          </a:p>
          <a:p>
            <a:pPr algn="l">
              <a:buFont typeface="Arial" panose="020B0604020202020204" pitchFamily="34" charset="0"/>
              <a:buChar char="•"/>
            </a:pPr>
            <a:r>
              <a:rPr lang="pl-PL" b="0" i="0" dirty="0">
                <a:solidFill>
                  <a:srgbClr val="000000"/>
                </a:solidFill>
                <a:effectLst/>
                <a:latin typeface="Arial" panose="020B0604020202020204" pitchFamily="34" charset="0"/>
                <a:cs typeface="Arial" panose="020B0604020202020204" pitchFamily="34" charset="0"/>
              </a:rPr>
              <a:t>Łatwość przepływu danych</a:t>
            </a:r>
          </a:p>
          <a:p>
            <a:pPr algn="l">
              <a:buFont typeface="Arial" panose="020B0604020202020204" pitchFamily="34" charset="0"/>
              <a:buChar char="•"/>
            </a:pPr>
            <a:r>
              <a:rPr lang="pl-PL" b="0" i="0" dirty="0">
                <a:solidFill>
                  <a:srgbClr val="000000"/>
                </a:solidFill>
                <a:effectLst/>
                <a:latin typeface="Arial" panose="020B0604020202020204" pitchFamily="34" charset="0"/>
                <a:cs typeface="Arial" panose="020B0604020202020204" pitchFamily="34" charset="0"/>
              </a:rPr>
              <a:t>Wspierany przez dużą społeczność</a:t>
            </a:r>
          </a:p>
          <a:p>
            <a:pPr algn="l">
              <a:buFont typeface="Arial" panose="020B0604020202020204" pitchFamily="34" charset="0"/>
              <a:buChar char="•"/>
            </a:pPr>
            <a:r>
              <a:rPr lang="pl-PL" b="0" i="0" dirty="0">
                <a:solidFill>
                  <a:srgbClr val="000000"/>
                </a:solidFill>
                <a:effectLst/>
                <a:latin typeface="Arial" panose="020B0604020202020204" pitchFamily="34" charset="0"/>
                <a:cs typeface="Arial" panose="020B0604020202020204" pitchFamily="34" charset="0"/>
              </a:rPr>
              <a:t>Możliwość wielokrotnego używania komponentów</a:t>
            </a:r>
          </a:p>
          <a:p>
            <a:pPr algn="l">
              <a:buFont typeface="Arial" panose="020B0604020202020204" pitchFamily="34" charset="0"/>
              <a:buChar char="•"/>
            </a:pPr>
            <a:r>
              <a:rPr lang="pl-PL" b="0" i="0" dirty="0">
                <a:solidFill>
                  <a:srgbClr val="000000"/>
                </a:solidFill>
                <a:effectLst/>
                <a:latin typeface="Arial" panose="020B0604020202020204" pitchFamily="34" charset="0"/>
                <a:cs typeface="Arial" panose="020B0604020202020204" pitchFamily="34" charset="0"/>
              </a:rPr>
              <a:t>Jednokierunkowy przepływ danych</a:t>
            </a:r>
          </a:p>
          <a:p>
            <a:pPr algn="l">
              <a:buFont typeface="Arial" panose="020B0604020202020204" pitchFamily="34" charset="0"/>
              <a:buChar char="•"/>
            </a:pPr>
            <a:r>
              <a:rPr lang="pl-PL" b="0" i="0" dirty="0">
                <a:solidFill>
                  <a:srgbClr val="000000"/>
                </a:solidFill>
                <a:effectLst/>
                <a:latin typeface="Arial" panose="020B0604020202020204" pitchFamily="34" charset="0"/>
                <a:cs typeface="Arial" panose="020B0604020202020204" pitchFamily="34" charset="0"/>
              </a:rPr>
              <a:t>Wysoka wydajność, ponieważ opiera się na domenie wirtualnej</a:t>
            </a:r>
          </a:p>
          <a:p>
            <a:pPr algn="l">
              <a:buFont typeface="Arial" panose="020B0604020202020204" pitchFamily="34" charset="0"/>
              <a:buChar char="•"/>
            </a:pPr>
            <a:r>
              <a:rPr lang="pl-PL" b="0" i="0" dirty="0">
                <a:solidFill>
                  <a:srgbClr val="000000"/>
                </a:solidFill>
                <a:effectLst/>
                <a:latin typeface="Arial" panose="020B0604020202020204" pitchFamily="34" charset="0"/>
                <a:cs typeface="Arial" panose="020B0604020202020204" pitchFamily="34" charset="0"/>
              </a:rPr>
              <a:t>Przyjazny dla robotów Google (SEO)</a:t>
            </a:r>
          </a:p>
          <a:p>
            <a:pPr algn="l">
              <a:buFont typeface="Arial" panose="020B0604020202020204" pitchFamily="34" charset="0"/>
              <a:buChar char="•"/>
            </a:pPr>
            <a:r>
              <a:rPr lang="pl-PL" b="0" i="0" dirty="0">
                <a:solidFill>
                  <a:srgbClr val="000000"/>
                </a:solidFill>
                <a:effectLst/>
                <a:latin typeface="Arial" panose="020B0604020202020204" pitchFamily="34" charset="0"/>
                <a:cs typeface="Arial" panose="020B0604020202020204" pitchFamily="34" charset="0"/>
              </a:rPr>
              <a:t>Niski próg wejścia dla początkujących</a:t>
            </a:r>
          </a:p>
          <a:p>
            <a:pPr algn="l">
              <a:buFont typeface="Arial" panose="020B0604020202020204" pitchFamily="34" charset="0"/>
              <a:buChar char="•"/>
            </a:pPr>
            <a:r>
              <a:rPr lang="pl-PL" b="0" i="0" dirty="0">
                <a:solidFill>
                  <a:srgbClr val="000000"/>
                </a:solidFill>
                <a:effectLst/>
                <a:latin typeface="Arial" panose="020B0604020202020204" pitchFamily="34" charset="0"/>
                <a:cs typeface="Arial" panose="020B0604020202020204" pitchFamily="34" charset="0"/>
              </a:rPr>
              <a:t>Znajomość React.js pozwala na pisanie aplikacji mobilnych w </a:t>
            </a:r>
            <a:r>
              <a:rPr lang="pl-PL" b="0" i="0" dirty="0" err="1">
                <a:solidFill>
                  <a:srgbClr val="000000"/>
                </a:solidFill>
                <a:effectLst/>
                <a:latin typeface="Arial" panose="020B0604020202020204" pitchFamily="34" charset="0"/>
                <a:cs typeface="Arial" panose="020B0604020202020204" pitchFamily="34" charset="0"/>
              </a:rPr>
              <a:t>React</a:t>
            </a:r>
            <a:r>
              <a:rPr lang="pl-PL" b="0" i="0" dirty="0">
                <a:solidFill>
                  <a:srgbClr val="000000"/>
                </a:solidFill>
                <a:effectLst/>
                <a:latin typeface="Arial" panose="020B0604020202020204" pitchFamily="34" charset="0"/>
                <a:cs typeface="Arial" panose="020B0604020202020204" pitchFamily="34" charset="0"/>
              </a:rPr>
              <a:t> Native</a:t>
            </a:r>
          </a:p>
          <a:p>
            <a:endParaRPr lang="pl-PL" dirty="0">
              <a:latin typeface="Arial" panose="020B0604020202020204" pitchFamily="34" charset="0"/>
              <a:cs typeface="Arial" panose="020B0604020202020204" pitchFamily="34" charset="0"/>
            </a:endParaRPr>
          </a:p>
        </p:txBody>
      </p:sp>
      <p:pic>
        <p:nvPicPr>
          <p:cNvPr id="3074" name="Picture 2" descr="✓” co to znaczy: znacznik wyboru Emoji | EmojiAll">
            <a:extLst>
              <a:ext uri="{FF2B5EF4-FFF2-40B4-BE49-F238E27FC236}">
                <a16:creationId xmlns:a16="http://schemas.microsoft.com/office/drawing/2014/main" id="{768D0587-8F4D-709B-AE10-C559ED8F1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188" y="0"/>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213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E4EBF59-B5F8-2F83-6FD2-CCE2BB7F1101}"/>
              </a:ext>
            </a:extLst>
          </p:cNvPr>
          <p:cNvSpPr>
            <a:spLocks noGrp="1"/>
          </p:cNvSpPr>
          <p:nvPr>
            <p:ph type="title"/>
          </p:nvPr>
        </p:nvSpPr>
        <p:spPr/>
        <p:txBody>
          <a:bodyPr/>
          <a:lstStyle/>
          <a:p>
            <a:r>
              <a:rPr lang="pl-PL" dirty="0"/>
              <a:t>Wady </a:t>
            </a:r>
            <a:r>
              <a:rPr lang="pl-PL" dirty="0" err="1"/>
              <a:t>React</a:t>
            </a:r>
            <a:endParaRPr lang="pl-PL" dirty="0"/>
          </a:p>
        </p:txBody>
      </p:sp>
      <p:sp>
        <p:nvSpPr>
          <p:cNvPr id="3" name="Symbol zastępczy zawartości 2">
            <a:extLst>
              <a:ext uri="{FF2B5EF4-FFF2-40B4-BE49-F238E27FC236}">
                <a16:creationId xmlns:a16="http://schemas.microsoft.com/office/drawing/2014/main" id="{72350A81-09F9-A61B-AAC6-5581868DFB35}"/>
              </a:ext>
            </a:extLst>
          </p:cNvPr>
          <p:cNvSpPr>
            <a:spLocks noGrp="1"/>
          </p:cNvSpPr>
          <p:nvPr>
            <p:ph idx="1"/>
          </p:nvPr>
        </p:nvSpPr>
        <p:spPr/>
        <p:txBody>
          <a:bodyPr>
            <a:normAutofit/>
          </a:bodyPr>
          <a:lstStyle/>
          <a:p>
            <a:r>
              <a:rPr lang="pl-PL" b="1" i="0" dirty="0">
                <a:solidFill>
                  <a:srgbClr val="000000"/>
                </a:solidFill>
                <a:effectLst/>
                <a:latin typeface="Arial" panose="020B0604020202020204" pitchFamily="34" charset="0"/>
                <a:cs typeface="Arial" panose="020B0604020202020204" pitchFamily="34" charset="0"/>
              </a:rPr>
              <a:t>Wysokie tempo rozwoju biblioteki </a:t>
            </a:r>
            <a:r>
              <a:rPr lang="pl-PL" b="0" i="0" dirty="0">
                <a:solidFill>
                  <a:srgbClr val="000000"/>
                </a:solidFill>
                <a:effectLst/>
                <a:latin typeface="Arial" panose="020B0604020202020204" pitchFamily="34" charset="0"/>
                <a:cs typeface="Arial" panose="020B0604020202020204" pitchFamily="34" charset="0"/>
              </a:rPr>
              <a:t>– z jednej strony jest to też zaleta, ponieważ gdy biblioteki stają się coraz lepsze to nasza aplikacja jest stabilniejsza i szybsza. Natomiast z drugiej strony programiści muszą stale odnajdywać się nowinkach, co nie dla wszystkich może być wygodne.</a:t>
            </a:r>
          </a:p>
          <a:p>
            <a:r>
              <a:rPr lang="pl-PL" b="1" i="0" dirty="0">
                <a:solidFill>
                  <a:srgbClr val="000000"/>
                </a:solidFill>
                <a:effectLst/>
                <a:latin typeface="Arial" panose="020B0604020202020204" pitchFamily="34" charset="0"/>
                <a:cs typeface="Arial" panose="020B0604020202020204" pitchFamily="34" charset="0"/>
              </a:rPr>
              <a:t>Brak dokumentacji</a:t>
            </a:r>
            <a:r>
              <a:rPr lang="pl-PL" b="0" i="0" dirty="0">
                <a:solidFill>
                  <a:srgbClr val="000000"/>
                </a:solidFill>
                <a:effectLst/>
                <a:latin typeface="Arial" panose="020B0604020202020204" pitchFamily="34" charset="0"/>
                <a:cs typeface="Arial" panose="020B0604020202020204" pitchFamily="34" charset="0"/>
              </a:rPr>
              <a:t> </a:t>
            </a:r>
          </a:p>
          <a:p>
            <a:r>
              <a:rPr lang="pl-PL" b="1" i="0" dirty="0">
                <a:solidFill>
                  <a:srgbClr val="000000"/>
                </a:solidFill>
                <a:effectLst/>
                <a:latin typeface="Arial" panose="020B0604020202020204" pitchFamily="34" charset="0"/>
                <a:cs typeface="Arial" panose="020B0604020202020204" pitchFamily="34" charset="0"/>
              </a:rPr>
              <a:t>JSX – </a:t>
            </a:r>
            <a:r>
              <a:rPr lang="pl-PL" b="0" i="0" dirty="0">
                <a:solidFill>
                  <a:srgbClr val="000000"/>
                </a:solidFill>
                <a:effectLst/>
                <a:latin typeface="Arial" panose="020B0604020202020204" pitchFamily="34" charset="0"/>
                <a:cs typeface="Arial" panose="020B0604020202020204" pitchFamily="34" charset="0"/>
              </a:rPr>
              <a:t>jest to rozszerzenie składni </a:t>
            </a:r>
            <a:r>
              <a:rPr lang="pl-PL" b="0" i="0" dirty="0" err="1">
                <a:solidFill>
                  <a:srgbClr val="000000"/>
                </a:solidFill>
                <a:effectLst/>
                <a:latin typeface="Arial" panose="020B0604020202020204" pitchFamily="34" charset="0"/>
                <a:cs typeface="Arial" panose="020B0604020202020204" pitchFamily="34" charset="0"/>
              </a:rPr>
              <a:t>JavaScriptu</a:t>
            </a:r>
            <a:r>
              <a:rPr lang="pl-PL" b="0" i="0" dirty="0">
                <a:solidFill>
                  <a:srgbClr val="000000"/>
                </a:solidFill>
                <a:effectLst/>
                <a:latin typeface="Arial" panose="020B0604020202020204" pitchFamily="34" charset="0"/>
                <a:cs typeface="Arial" panose="020B0604020202020204" pitchFamily="34" charset="0"/>
              </a:rPr>
              <a:t> dająca możliwość używania w kodzie znaczników HTML. Niektórzy programiści mogą mieć problemy z przyzwyczajeniem się do JSX.</a:t>
            </a:r>
          </a:p>
          <a:p>
            <a:pPr marL="0" indent="0">
              <a:buNone/>
            </a:pPr>
            <a:endParaRPr lang="pl-PL" dirty="0">
              <a:latin typeface="Arial" panose="020B0604020202020204" pitchFamily="34" charset="0"/>
              <a:cs typeface="Arial" panose="020B0604020202020204" pitchFamily="34" charset="0"/>
            </a:endParaRPr>
          </a:p>
        </p:txBody>
      </p:sp>
      <p:pic>
        <p:nvPicPr>
          <p:cNvPr id="4106" name="Picture 10" descr="Łapka w dół i spierdalam - Home | Facebook">
            <a:extLst>
              <a:ext uri="{FF2B5EF4-FFF2-40B4-BE49-F238E27FC236}">
                <a16:creationId xmlns:a16="http://schemas.microsoft.com/office/drawing/2014/main" id="{F24F867E-D21F-4F02-6B46-60840CE79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9927" y="460473"/>
            <a:ext cx="1733353" cy="1733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751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259A333-5333-350C-0EDF-0F18D16CFE2B}"/>
              </a:ext>
            </a:extLst>
          </p:cNvPr>
          <p:cNvSpPr>
            <a:spLocks noGrp="1"/>
          </p:cNvSpPr>
          <p:nvPr>
            <p:ph type="title"/>
          </p:nvPr>
        </p:nvSpPr>
        <p:spPr/>
        <p:txBody>
          <a:bodyPr/>
          <a:lstStyle/>
          <a:p>
            <a:r>
              <a:rPr lang="pl-PL" dirty="0"/>
              <a:t>Platformy używające </a:t>
            </a:r>
            <a:r>
              <a:rPr lang="pl-PL" dirty="0" err="1"/>
              <a:t>React</a:t>
            </a:r>
            <a:endParaRPr lang="pl-PL" dirty="0"/>
          </a:p>
        </p:txBody>
      </p:sp>
      <p:sp>
        <p:nvSpPr>
          <p:cNvPr id="3" name="Symbol zastępczy zawartości 2">
            <a:extLst>
              <a:ext uri="{FF2B5EF4-FFF2-40B4-BE49-F238E27FC236}">
                <a16:creationId xmlns:a16="http://schemas.microsoft.com/office/drawing/2014/main" id="{9BE84661-EA0F-191D-D63F-B7AB4741FF62}"/>
              </a:ext>
            </a:extLst>
          </p:cNvPr>
          <p:cNvSpPr>
            <a:spLocks noGrp="1"/>
          </p:cNvSpPr>
          <p:nvPr>
            <p:ph idx="1"/>
          </p:nvPr>
        </p:nvSpPr>
        <p:spPr/>
        <p:txBody>
          <a:bodyPr>
            <a:normAutofit lnSpcReduction="10000"/>
          </a:bodyPr>
          <a:lstStyle/>
          <a:p>
            <a:r>
              <a:rPr lang="pl-PL" b="0" i="0" dirty="0">
                <a:solidFill>
                  <a:srgbClr val="000000"/>
                </a:solidFill>
                <a:effectLst/>
                <a:latin typeface="Arial" panose="020B0604020202020204" pitchFamily="34" charset="0"/>
                <a:cs typeface="Arial" panose="020B0604020202020204" pitchFamily="34" charset="0"/>
              </a:rPr>
              <a:t>Facebook </a:t>
            </a:r>
          </a:p>
          <a:p>
            <a:r>
              <a:rPr lang="pl-PL" b="0" i="0" dirty="0" err="1">
                <a:solidFill>
                  <a:srgbClr val="000000"/>
                </a:solidFill>
                <a:effectLst/>
                <a:latin typeface="Arial" panose="020B0604020202020204" pitchFamily="34" charset="0"/>
                <a:cs typeface="Arial" panose="020B0604020202020204" pitchFamily="34" charset="0"/>
              </a:rPr>
              <a:t>Netflix</a:t>
            </a:r>
            <a:r>
              <a:rPr lang="pl-PL" b="0" i="0" dirty="0">
                <a:solidFill>
                  <a:srgbClr val="000000"/>
                </a:solidFill>
                <a:effectLst/>
                <a:latin typeface="Arial" panose="020B0604020202020204" pitchFamily="34" charset="0"/>
                <a:cs typeface="Arial" panose="020B0604020202020204" pitchFamily="34" charset="0"/>
              </a:rPr>
              <a:t> </a:t>
            </a:r>
          </a:p>
          <a:p>
            <a:r>
              <a:rPr lang="pl-PL" b="0" i="0" dirty="0" err="1">
                <a:solidFill>
                  <a:srgbClr val="000000"/>
                </a:solidFill>
                <a:effectLst/>
                <a:latin typeface="Arial" panose="020B0604020202020204" pitchFamily="34" charset="0"/>
                <a:cs typeface="Arial" panose="020B0604020202020204" pitchFamily="34" charset="0"/>
              </a:rPr>
              <a:t>Atlassian</a:t>
            </a:r>
            <a:r>
              <a:rPr lang="pl-PL" b="0" i="0" dirty="0">
                <a:solidFill>
                  <a:srgbClr val="000000"/>
                </a:solidFill>
                <a:effectLst/>
                <a:latin typeface="Arial" panose="020B0604020202020204" pitchFamily="34" charset="0"/>
                <a:cs typeface="Arial" panose="020B0604020202020204" pitchFamily="34" charset="0"/>
              </a:rPr>
              <a:t> </a:t>
            </a:r>
          </a:p>
          <a:p>
            <a:r>
              <a:rPr lang="pl-PL" b="0" i="0" dirty="0" err="1">
                <a:solidFill>
                  <a:srgbClr val="000000"/>
                </a:solidFill>
                <a:effectLst/>
                <a:latin typeface="Arial" panose="020B0604020202020204" pitchFamily="34" charset="0"/>
                <a:cs typeface="Arial" panose="020B0604020202020204" pitchFamily="34" charset="0"/>
              </a:rPr>
              <a:t>UberEats</a:t>
            </a:r>
            <a:r>
              <a:rPr lang="pl-PL" b="0" i="0" dirty="0">
                <a:solidFill>
                  <a:srgbClr val="000000"/>
                </a:solidFill>
                <a:effectLst/>
                <a:latin typeface="Arial" panose="020B0604020202020204" pitchFamily="34" charset="0"/>
                <a:cs typeface="Arial" panose="020B0604020202020204" pitchFamily="34" charset="0"/>
              </a:rPr>
              <a:t> </a:t>
            </a:r>
          </a:p>
          <a:p>
            <a:r>
              <a:rPr lang="pl-PL" b="0" i="0" dirty="0">
                <a:solidFill>
                  <a:srgbClr val="000000"/>
                </a:solidFill>
                <a:effectLst/>
                <a:latin typeface="Arial" panose="020B0604020202020204" pitchFamily="34" charset="0"/>
                <a:cs typeface="Arial" panose="020B0604020202020204" pitchFamily="34" charset="0"/>
              </a:rPr>
              <a:t>Instagram</a:t>
            </a:r>
          </a:p>
          <a:p>
            <a:r>
              <a:rPr lang="pl-PL" b="0" i="0" dirty="0">
                <a:solidFill>
                  <a:srgbClr val="000000"/>
                </a:solidFill>
                <a:effectLst/>
                <a:latin typeface="Arial" panose="020B0604020202020204" pitchFamily="34" charset="0"/>
                <a:cs typeface="Arial" panose="020B0604020202020204" pitchFamily="34" charset="0"/>
              </a:rPr>
              <a:t>Pinterest</a:t>
            </a:r>
          </a:p>
          <a:p>
            <a:r>
              <a:rPr lang="pl-PL" b="0" i="0" dirty="0" err="1">
                <a:solidFill>
                  <a:srgbClr val="000000"/>
                </a:solidFill>
                <a:effectLst/>
                <a:latin typeface="Arial" panose="020B0604020202020204" pitchFamily="34" charset="0"/>
                <a:cs typeface="Arial" panose="020B0604020202020204" pitchFamily="34" charset="0"/>
              </a:rPr>
              <a:t>Udemy</a:t>
            </a:r>
            <a:endParaRPr lang="pl-PL" b="0" i="0" dirty="0">
              <a:solidFill>
                <a:srgbClr val="000000"/>
              </a:solidFill>
              <a:effectLst/>
              <a:latin typeface="Arial" panose="020B0604020202020204" pitchFamily="34" charset="0"/>
              <a:cs typeface="Arial" panose="020B0604020202020204" pitchFamily="34" charset="0"/>
            </a:endParaRPr>
          </a:p>
          <a:p>
            <a:r>
              <a:rPr lang="pl-PL" b="0" i="0" dirty="0">
                <a:solidFill>
                  <a:srgbClr val="000000"/>
                </a:solidFill>
                <a:effectLst/>
                <a:latin typeface="Arial" panose="020B0604020202020204" pitchFamily="34" charset="0"/>
                <a:cs typeface="Arial" panose="020B0604020202020204" pitchFamily="34" charset="0"/>
              </a:rPr>
              <a:t>Asana</a:t>
            </a:r>
          </a:p>
          <a:p>
            <a:r>
              <a:rPr lang="pl-PL" b="0" i="0" dirty="0">
                <a:solidFill>
                  <a:srgbClr val="000000"/>
                </a:solidFill>
                <a:effectLst/>
                <a:latin typeface="Arial" panose="020B0604020202020204" pitchFamily="34" charset="0"/>
                <a:cs typeface="Arial" panose="020B0604020202020204" pitchFamily="34" charset="0"/>
              </a:rPr>
              <a:t>Skype</a:t>
            </a:r>
          </a:p>
          <a:p>
            <a:endParaRPr lang="pl-PL" dirty="0">
              <a:latin typeface="Arial" panose="020B0604020202020204" pitchFamily="34" charset="0"/>
              <a:cs typeface="Arial" panose="020B0604020202020204" pitchFamily="34" charset="0"/>
            </a:endParaRPr>
          </a:p>
        </p:txBody>
      </p:sp>
      <p:pic>
        <p:nvPicPr>
          <p:cNvPr id="1026" name="Picture 2" descr="Netflix Polska - YouTube">
            <a:extLst>
              <a:ext uri="{FF2B5EF4-FFF2-40B4-BE49-F238E27FC236}">
                <a16:creationId xmlns:a16="http://schemas.microsoft.com/office/drawing/2014/main" id="{9470785B-A179-90DC-1C18-917B95A6C2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63905">
            <a:off x="3541890" y="2603500"/>
            <a:ext cx="1522428" cy="15224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acebook – zaloguj się lub zarejestruj">
            <a:extLst>
              <a:ext uri="{FF2B5EF4-FFF2-40B4-BE49-F238E27FC236}">
                <a16:creationId xmlns:a16="http://schemas.microsoft.com/office/drawing/2014/main" id="{B61DD54A-2331-D1E9-3B30-E2BC43073A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9997" y="2471555"/>
            <a:ext cx="1786318" cy="17863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stagram - Wikipedia">
            <a:extLst>
              <a:ext uri="{FF2B5EF4-FFF2-40B4-BE49-F238E27FC236}">
                <a16:creationId xmlns:a16="http://schemas.microsoft.com/office/drawing/2014/main" id="{4069F272-0A13-B7E9-6C5A-E3A4505B19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8891" y="2471555"/>
            <a:ext cx="1786318" cy="178631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kype – Aplikacje w Google Play">
            <a:extLst>
              <a:ext uri="{FF2B5EF4-FFF2-40B4-BE49-F238E27FC236}">
                <a16:creationId xmlns:a16="http://schemas.microsoft.com/office/drawing/2014/main" id="{52E2C292-D6EF-6508-4BBD-313277F665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7925" y="4492657"/>
            <a:ext cx="1913641" cy="191364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Uber Eats: dostawa jedzenia – Aplikacje w Google Play">
            <a:extLst>
              <a:ext uri="{FF2B5EF4-FFF2-40B4-BE49-F238E27FC236}">
                <a16:creationId xmlns:a16="http://schemas.microsoft.com/office/drawing/2014/main" id="{4275E8AE-4608-AD34-F5D1-0188443A3D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2189" y="4602699"/>
            <a:ext cx="1693555" cy="1693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57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lepsydra Stock Vectors, Royalty Free Klepsydra Illustrations |  Depositphotos">
            <a:extLst>
              <a:ext uri="{FF2B5EF4-FFF2-40B4-BE49-F238E27FC236}">
                <a16:creationId xmlns:a16="http://schemas.microsoft.com/office/drawing/2014/main" id="{B74D8F77-2CE9-7DC0-8C3E-9AFB828644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8515">
            <a:off x="8130576" y="2603678"/>
            <a:ext cx="3571580" cy="3571580"/>
          </a:xfrm>
          <a:prstGeom prst="rect">
            <a:avLst/>
          </a:prstGeom>
          <a:noFill/>
          <a:extLst>
            <a:ext uri="{909E8E84-426E-40DD-AFC4-6F175D3DCCD1}">
              <a14:hiddenFill xmlns:a14="http://schemas.microsoft.com/office/drawing/2010/main">
                <a:solidFill>
                  <a:srgbClr val="FFFFFF"/>
                </a:solidFill>
              </a14:hiddenFill>
            </a:ext>
          </a:extLst>
        </p:spPr>
      </p:pic>
      <p:sp>
        <p:nvSpPr>
          <p:cNvPr id="2" name="Tytuł 1">
            <a:extLst>
              <a:ext uri="{FF2B5EF4-FFF2-40B4-BE49-F238E27FC236}">
                <a16:creationId xmlns:a16="http://schemas.microsoft.com/office/drawing/2014/main" id="{5AA6E7CC-7B05-97ED-3531-BEAD5E9C1A83}"/>
              </a:ext>
            </a:extLst>
          </p:cNvPr>
          <p:cNvSpPr>
            <a:spLocks noGrp="1"/>
          </p:cNvSpPr>
          <p:nvPr>
            <p:ph type="title"/>
          </p:nvPr>
        </p:nvSpPr>
        <p:spPr/>
        <p:txBody>
          <a:bodyPr/>
          <a:lstStyle/>
          <a:p>
            <a:r>
              <a:rPr lang="pl-PL" dirty="0"/>
              <a:t>Oszczędzanie czasu z </a:t>
            </a:r>
            <a:r>
              <a:rPr lang="pl-PL" dirty="0" err="1"/>
              <a:t>React</a:t>
            </a:r>
            <a:endParaRPr lang="pl-PL" dirty="0"/>
          </a:p>
        </p:txBody>
      </p:sp>
      <p:sp>
        <p:nvSpPr>
          <p:cNvPr id="3" name="Symbol zastępczy zawartości 2">
            <a:extLst>
              <a:ext uri="{FF2B5EF4-FFF2-40B4-BE49-F238E27FC236}">
                <a16:creationId xmlns:a16="http://schemas.microsoft.com/office/drawing/2014/main" id="{45CAF5F6-D88D-06E3-CB6C-59BD16CFAEC5}"/>
              </a:ext>
            </a:extLst>
          </p:cNvPr>
          <p:cNvSpPr>
            <a:spLocks noGrp="1"/>
          </p:cNvSpPr>
          <p:nvPr>
            <p:ph idx="1"/>
          </p:nvPr>
        </p:nvSpPr>
        <p:spPr/>
        <p:txBody>
          <a:bodyPr/>
          <a:lstStyle/>
          <a:p>
            <a:r>
              <a:rPr lang="pl-PL" b="0" i="0" dirty="0">
                <a:solidFill>
                  <a:srgbClr val="363636"/>
                </a:solidFill>
                <a:effectLst/>
                <a:latin typeface="Arial" panose="020B0604020202020204" pitchFamily="34" charset="0"/>
                <a:cs typeface="Arial" panose="020B0604020202020204" pitchFamily="34" charset="0"/>
              </a:rPr>
              <a:t>Kolejną zaletą tej biblioteki jest czas. </a:t>
            </a:r>
            <a:r>
              <a:rPr lang="pl-PL" b="0" i="0" dirty="0" err="1">
                <a:solidFill>
                  <a:srgbClr val="363636"/>
                </a:solidFill>
                <a:effectLst/>
                <a:latin typeface="Arial" panose="020B0604020202020204" pitchFamily="34" charset="0"/>
                <a:cs typeface="Arial" panose="020B0604020202020204" pitchFamily="34" charset="0"/>
              </a:rPr>
              <a:t>React</a:t>
            </a:r>
            <a:r>
              <a:rPr lang="pl-PL" b="0" i="0" dirty="0">
                <a:solidFill>
                  <a:srgbClr val="363636"/>
                </a:solidFill>
                <a:effectLst/>
                <a:latin typeface="Arial" panose="020B0604020202020204" pitchFamily="34" charset="0"/>
                <a:cs typeface="Arial" panose="020B0604020202020204" pitchFamily="34" charset="0"/>
              </a:rPr>
              <a:t> pozwala na ponowne wykorzystanie komponentów na innym poziomie. Takie użycie </a:t>
            </a:r>
            <a:r>
              <a:rPr lang="pl-PL" b="1" i="0" dirty="0">
                <a:solidFill>
                  <a:srgbClr val="363636"/>
                </a:solidFill>
                <a:effectLst/>
                <a:latin typeface="Arial" panose="020B0604020202020204" pitchFamily="34" charset="0"/>
                <a:cs typeface="Arial" panose="020B0604020202020204" pitchFamily="34" charset="0"/>
              </a:rPr>
              <a:t>zwiększa wydajność programisty.</a:t>
            </a:r>
            <a:r>
              <a:rPr lang="pl-PL" b="0" i="0" dirty="0">
                <a:solidFill>
                  <a:srgbClr val="363636"/>
                </a:solidFill>
                <a:effectLst/>
                <a:latin typeface="Arial" panose="020B0604020202020204" pitchFamily="34" charset="0"/>
                <a:cs typeface="Arial" panose="020B0604020202020204" pitchFamily="34" charset="0"/>
              </a:rPr>
              <a:t> </a:t>
            </a:r>
          </a:p>
          <a:p>
            <a:r>
              <a:rPr lang="pl-PL" dirty="0">
                <a:solidFill>
                  <a:srgbClr val="363636"/>
                </a:solidFill>
                <a:latin typeface="Arial" panose="020B0604020202020204" pitchFamily="34" charset="0"/>
                <a:cs typeface="Arial" panose="020B0604020202020204" pitchFamily="34" charset="0"/>
              </a:rPr>
              <a:t>W</a:t>
            </a:r>
            <a:r>
              <a:rPr lang="pl-PL" b="0" i="0" dirty="0">
                <a:solidFill>
                  <a:srgbClr val="363636"/>
                </a:solidFill>
                <a:effectLst/>
                <a:latin typeface="Arial" panose="020B0604020202020204" pitchFamily="34" charset="0"/>
                <a:cs typeface="Arial" panose="020B0604020202020204" pitchFamily="34" charset="0"/>
              </a:rPr>
              <a:t>szystkie komponenty są izolowane, a jedna zmiana nie wpływa na kolejne.</a:t>
            </a:r>
            <a:endParaRPr lang="pl-P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0965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740590C-7B91-138A-845E-7A0472DD93B0}"/>
              </a:ext>
            </a:extLst>
          </p:cNvPr>
          <p:cNvSpPr>
            <a:spLocks noGrp="1"/>
          </p:cNvSpPr>
          <p:nvPr>
            <p:ph type="title"/>
          </p:nvPr>
        </p:nvSpPr>
        <p:spPr/>
        <p:txBody>
          <a:bodyPr/>
          <a:lstStyle/>
          <a:p>
            <a:r>
              <a:rPr lang="pl-PL" dirty="0"/>
              <a:t>JSX</a:t>
            </a:r>
          </a:p>
        </p:txBody>
      </p:sp>
      <p:pic>
        <p:nvPicPr>
          <p:cNvPr id="6" name="Symbol zastępczy zawartości 5">
            <a:extLst>
              <a:ext uri="{FF2B5EF4-FFF2-40B4-BE49-F238E27FC236}">
                <a16:creationId xmlns:a16="http://schemas.microsoft.com/office/drawing/2014/main" id="{44E39646-C65A-2C8C-BAD7-A27C1E042AA7}"/>
              </a:ext>
            </a:extLst>
          </p:cNvPr>
          <p:cNvPicPr>
            <a:picLocks noGrp="1" noChangeAspect="1"/>
          </p:cNvPicPr>
          <p:nvPr>
            <p:ph idx="1"/>
          </p:nvPr>
        </p:nvPicPr>
        <p:blipFill>
          <a:blip r:embed="rId2"/>
          <a:stretch>
            <a:fillRect/>
          </a:stretch>
        </p:blipFill>
        <p:spPr>
          <a:xfrm>
            <a:off x="1033104" y="2572582"/>
            <a:ext cx="9311607" cy="856418"/>
          </a:xfrm>
        </p:spPr>
      </p:pic>
      <p:sp>
        <p:nvSpPr>
          <p:cNvPr id="7" name="pole tekstowe 6">
            <a:extLst>
              <a:ext uri="{FF2B5EF4-FFF2-40B4-BE49-F238E27FC236}">
                <a16:creationId xmlns:a16="http://schemas.microsoft.com/office/drawing/2014/main" id="{B74C84F7-B73E-6D32-D4CB-DFBE9DDBDF47}"/>
              </a:ext>
            </a:extLst>
          </p:cNvPr>
          <p:cNvSpPr txBox="1"/>
          <p:nvPr/>
        </p:nvSpPr>
        <p:spPr>
          <a:xfrm>
            <a:off x="1033104" y="3429000"/>
            <a:ext cx="10039547" cy="1754326"/>
          </a:xfrm>
          <a:prstGeom prst="rect">
            <a:avLst/>
          </a:prstGeom>
          <a:noFill/>
        </p:spPr>
        <p:txBody>
          <a:bodyPr wrap="square" rtlCol="0">
            <a:spAutoFit/>
          </a:bodyPr>
          <a:lstStyle/>
          <a:p>
            <a:pPr algn="just"/>
            <a:r>
              <a:rPr lang="pl-PL" dirty="0">
                <a:latin typeface="Arial" panose="020B0604020202020204" pitchFamily="34" charset="0"/>
                <a:cs typeface="Arial" panose="020B0604020202020204" pitchFamily="34" charset="0"/>
              </a:rPr>
              <a:t>Jak widać na załączony przykładzie nie jest to standardowy kod </a:t>
            </a:r>
            <a:r>
              <a:rPr lang="pl-PL" dirty="0" err="1">
                <a:latin typeface="Arial" panose="020B0604020202020204" pitchFamily="34" charset="0"/>
                <a:cs typeface="Arial" panose="020B0604020202020204" pitchFamily="34" charset="0"/>
              </a:rPr>
              <a:t>JavaScriptu</a:t>
            </a:r>
            <a:r>
              <a:rPr lang="pl-PL" dirty="0">
                <a:latin typeface="Arial" panose="020B0604020202020204" pitchFamily="34" charset="0"/>
                <a:cs typeface="Arial" panose="020B0604020202020204" pitchFamily="34" charset="0"/>
              </a:rPr>
              <a:t>, również nie </a:t>
            </a:r>
          </a:p>
          <a:p>
            <a:pPr algn="just"/>
            <a:r>
              <a:rPr lang="pl-PL" dirty="0">
                <a:latin typeface="Arial" panose="020B0604020202020204" pitchFamily="34" charset="0"/>
                <a:cs typeface="Arial" panose="020B0604020202020204" pitchFamily="34" charset="0"/>
              </a:rPr>
              <a:t>jest to HTML. Taką składnię nazywamy JSX i jest to rozszerzenie składni </a:t>
            </a:r>
            <a:r>
              <a:rPr lang="pl-PL" dirty="0" err="1">
                <a:latin typeface="Arial" panose="020B0604020202020204" pitchFamily="34" charset="0"/>
                <a:cs typeface="Arial" panose="020B0604020202020204" pitchFamily="34" charset="0"/>
              </a:rPr>
              <a:t>JavaScriptu</a:t>
            </a:r>
            <a:r>
              <a:rPr lang="pl-PL" dirty="0">
                <a:latin typeface="Arial" panose="020B0604020202020204" pitchFamily="34" charset="0"/>
                <a:cs typeface="Arial" panose="020B0604020202020204" pitchFamily="34" charset="0"/>
              </a:rPr>
              <a:t> o możliwość wstawiania znaczników. Zalecamy używanie jej wraz z </a:t>
            </a:r>
            <a:r>
              <a:rPr lang="pl-PL" dirty="0" err="1">
                <a:latin typeface="Arial" panose="020B0604020202020204" pitchFamily="34" charset="0"/>
                <a:cs typeface="Arial" panose="020B0604020202020204" pitchFamily="34" charset="0"/>
              </a:rPr>
              <a:t>Reactem</a:t>
            </a:r>
            <a:r>
              <a:rPr lang="pl-PL" dirty="0">
                <a:latin typeface="Arial" panose="020B0604020202020204" pitchFamily="34" charset="0"/>
                <a:cs typeface="Arial" panose="020B0604020202020204" pitchFamily="34" charset="0"/>
              </a:rPr>
              <a:t> do opisywania, jak powinien wyglądać interfejs graficzny strony. JSX może przypominać język oparty o szablony, jednakże daje on do dyspozycji pełnię możliwości </a:t>
            </a:r>
            <a:r>
              <a:rPr lang="pl-PL" dirty="0" err="1">
                <a:latin typeface="Arial" panose="020B0604020202020204" pitchFamily="34" charset="0"/>
                <a:cs typeface="Arial" panose="020B0604020202020204" pitchFamily="34" charset="0"/>
              </a:rPr>
              <a:t>JavaScriptu</a:t>
            </a:r>
            <a:r>
              <a:rPr lang="pl-PL" dirty="0">
                <a:latin typeface="Arial" panose="020B0604020202020204" pitchFamily="34" charset="0"/>
                <a:cs typeface="Arial" panose="020B0604020202020204" pitchFamily="34" charset="0"/>
              </a:rPr>
              <a:t>. JSX jest tłumaczony jeden do jednego na </a:t>
            </a:r>
            <a:r>
              <a:rPr lang="pl-PL" dirty="0" err="1">
                <a:latin typeface="Arial" panose="020B0604020202020204" pitchFamily="34" charset="0"/>
                <a:cs typeface="Arial" panose="020B0604020202020204" pitchFamily="34" charset="0"/>
              </a:rPr>
              <a:t>reactowe</a:t>
            </a:r>
            <a:r>
              <a:rPr lang="pl-PL" dirty="0">
                <a:latin typeface="Arial" panose="020B0604020202020204" pitchFamily="34" charset="0"/>
                <a:cs typeface="Arial" panose="020B0604020202020204" pitchFamily="34" charset="0"/>
              </a:rPr>
              <a:t> “elementy”. </a:t>
            </a:r>
          </a:p>
        </p:txBody>
      </p:sp>
    </p:spTree>
    <p:extLst>
      <p:ext uri="{BB962C8B-B14F-4D97-AF65-F5344CB8AC3E}">
        <p14:creationId xmlns:p14="http://schemas.microsoft.com/office/powerpoint/2010/main" val="3617816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129A287-202B-81A8-EF5D-150BCC316747}"/>
              </a:ext>
            </a:extLst>
          </p:cNvPr>
          <p:cNvSpPr>
            <a:spLocks noGrp="1"/>
          </p:cNvSpPr>
          <p:nvPr>
            <p:ph type="title"/>
          </p:nvPr>
        </p:nvSpPr>
        <p:spPr/>
        <p:txBody>
          <a:bodyPr/>
          <a:lstStyle/>
          <a:p>
            <a:r>
              <a:rPr lang="pl-PL" dirty="0" err="1"/>
              <a:t>Hook</a:t>
            </a:r>
            <a:endParaRPr lang="pl-PL" dirty="0"/>
          </a:p>
        </p:txBody>
      </p:sp>
      <p:sp>
        <p:nvSpPr>
          <p:cNvPr id="3" name="Symbol zastępczy zawartości 2">
            <a:extLst>
              <a:ext uri="{FF2B5EF4-FFF2-40B4-BE49-F238E27FC236}">
                <a16:creationId xmlns:a16="http://schemas.microsoft.com/office/drawing/2014/main" id="{9036DD13-D82B-51A3-7815-816E82E1F328}"/>
              </a:ext>
            </a:extLst>
          </p:cNvPr>
          <p:cNvSpPr>
            <a:spLocks noGrp="1"/>
          </p:cNvSpPr>
          <p:nvPr>
            <p:ph idx="1"/>
          </p:nvPr>
        </p:nvSpPr>
        <p:spPr/>
        <p:txBody>
          <a:bodyPr/>
          <a:lstStyle/>
          <a:p>
            <a:r>
              <a:rPr lang="pl-PL" b="1" dirty="0" err="1">
                <a:latin typeface="Arial" panose="020B0604020202020204" pitchFamily="34" charset="0"/>
                <a:cs typeface="Arial" panose="020B0604020202020204" pitchFamily="34" charset="0"/>
              </a:rPr>
              <a:t>Hooki</a:t>
            </a:r>
            <a:r>
              <a:rPr lang="pl-PL" dirty="0">
                <a:latin typeface="Arial" panose="020B0604020202020204" pitchFamily="34" charset="0"/>
                <a:cs typeface="Arial" panose="020B0604020202020204" pitchFamily="34" charset="0"/>
              </a:rPr>
              <a:t> są to funkcje, które pozwalają „zahaczyć się” w mechanizmy stanu i cyklu życia </a:t>
            </a:r>
            <a:r>
              <a:rPr lang="pl-PL" dirty="0" err="1">
                <a:latin typeface="Arial" panose="020B0604020202020204" pitchFamily="34" charset="0"/>
                <a:cs typeface="Arial" panose="020B0604020202020204" pitchFamily="34" charset="0"/>
              </a:rPr>
              <a:t>Reacta</a:t>
            </a:r>
            <a:r>
              <a:rPr lang="pl-PL" dirty="0">
                <a:latin typeface="Arial" panose="020B0604020202020204" pitchFamily="34" charset="0"/>
                <a:cs typeface="Arial" panose="020B0604020202020204" pitchFamily="34" charset="0"/>
              </a:rPr>
              <a:t>, z wewnątrz komponentów funkcyjnych. </a:t>
            </a:r>
            <a:r>
              <a:rPr lang="pl-PL" dirty="0" err="1">
                <a:latin typeface="Arial" panose="020B0604020202020204" pitchFamily="34" charset="0"/>
                <a:cs typeface="Arial" panose="020B0604020202020204" pitchFamily="34" charset="0"/>
              </a:rPr>
              <a:t>Hooki</a:t>
            </a:r>
            <a:r>
              <a:rPr lang="pl-PL" dirty="0">
                <a:latin typeface="Arial" panose="020B0604020202020204" pitchFamily="34" charset="0"/>
                <a:cs typeface="Arial" panose="020B0604020202020204" pitchFamily="34" charset="0"/>
              </a:rPr>
              <a:t> nie działają w klasach — zamiast tego pozwalają korzystać z </a:t>
            </a:r>
            <a:r>
              <a:rPr lang="pl-PL" dirty="0" err="1">
                <a:latin typeface="Arial" panose="020B0604020202020204" pitchFamily="34" charset="0"/>
                <a:cs typeface="Arial" panose="020B0604020202020204" pitchFamily="34" charset="0"/>
              </a:rPr>
              <a:t>Reacta</a:t>
            </a:r>
            <a:r>
              <a:rPr lang="pl-PL" dirty="0">
                <a:latin typeface="Arial" panose="020B0604020202020204" pitchFamily="34" charset="0"/>
                <a:cs typeface="Arial" panose="020B0604020202020204" pitchFamily="34" charset="0"/>
              </a:rPr>
              <a:t> bez klas.</a:t>
            </a:r>
          </a:p>
          <a:p>
            <a:r>
              <a:rPr lang="pl-PL" dirty="0" err="1">
                <a:latin typeface="Arial" panose="020B0604020202020204" pitchFamily="34" charset="0"/>
                <a:cs typeface="Arial" panose="020B0604020202020204" pitchFamily="34" charset="0"/>
              </a:rPr>
              <a:t>React</a:t>
            </a:r>
            <a:r>
              <a:rPr lang="pl-PL" dirty="0">
                <a:latin typeface="Arial" panose="020B0604020202020204" pitchFamily="34" charset="0"/>
                <a:cs typeface="Arial" panose="020B0604020202020204" pitchFamily="34" charset="0"/>
              </a:rPr>
              <a:t> dostarcza kilka wbudowanych </a:t>
            </a:r>
            <a:r>
              <a:rPr lang="pl-PL" dirty="0" err="1">
                <a:latin typeface="Arial" panose="020B0604020202020204" pitchFamily="34" charset="0"/>
                <a:cs typeface="Arial" panose="020B0604020202020204" pitchFamily="34" charset="0"/>
              </a:rPr>
              <a:t>hooków</a:t>
            </a:r>
            <a:r>
              <a:rPr lang="pl-PL" dirty="0">
                <a:latin typeface="Arial" panose="020B0604020202020204" pitchFamily="34" charset="0"/>
                <a:cs typeface="Arial" panose="020B0604020202020204" pitchFamily="34" charset="0"/>
              </a:rPr>
              <a:t>, między innymi </a:t>
            </a:r>
            <a:r>
              <a:rPr lang="pl-PL" dirty="0" err="1">
                <a:latin typeface="Arial" panose="020B0604020202020204" pitchFamily="34" charset="0"/>
                <a:cs typeface="Arial" panose="020B0604020202020204" pitchFamily="34" charset="0"/>
              </a:rPr>
              <a:t>useState</a:t>
            </a:r>
            <a:r>
              <a:rPr lang="pl-PL" dirty="0">
                <a:latin typeface="Arial" panose="020B0604020202020204" pitchFamily="34" charset="0"/>
                <a:cs typeface="Arial" panose="020B0604020202020204" pitchFamily="34" charset="0"/>
              </a:rPr>
              <a:t>. Ale możesz też stworzyć własne </a:t>
            </a:r>
            <a:r>
              <a:rPr lang="pl-PL" dirty="0" err="1">
                <a:latin typeface="Arial" panose="020B0604020202020204" pitchFamily="34" charset="0"/>
                <a:cs typeface="Arial" panose="020B0604020202020204" pitchFamily="34" charset="0"/>
              </a:rPr>
              <a:t>hooki</a:t>
            </a:r>
            <a:r>
              <a:rPr lang="pl-PL" dirty="0">
                <a:latin typeface="Arial" panose="020B0604020202020204" pitchFamily="34" charset="0"/>
                <a:cs typeface="Arial" panose="020B0604020202020204" pitchFamily="34" charset="0"/>
              </a:rPr>
              <a:t>, by współdzielić zachowanie związane ze stanem pomiędzy komponentami.</a:t>
            </a:r>
          </a:p>
          <a:p>
            <a:r>
              <a:rPr lang="pl-PL" dirty="0">
                <a:latin typeface="Arial" panose="020B0604020202020204" pitchFamily="34" charset="0"/>
                <a:cs typeface="Arial" panose="020B0604020202020204" pitchFamily="34" charset="0"/>
              </a:rPr>
              <a:t>Wbudowane </a:t>
            </a:r>
            <a:r>
              <a:rPr lang="pl-PL" dirty="0" err="1">
                <a:latin typeface="Arial" panose="020B0604020202020204" pitchFamily="34" charset="0"/>
                <a:cs typeface="Arial" panose="020B0604020202020204" pitchFamily="34" charset="0"/>
              </a:rPr>
              <a:t>hooki</a:t>
            </a:r>
            <a:r>
              <a:rPr lang="pl-PL"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256030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ADBDEFD-EF75-5350-0254-3493165C860F}"/>
              </a:ext>
            </a:extLst>
          </p:cNvPr>
          <p:cNvSpPr>
            <a:spLocks noGrp="1"/>
          </p:cNvSpPr>
          <p:nvPr>
            <p:ph type="title"/>
          </p:nvPr>
        </p:nvSpPr>
        <p:spPr/>
        <p:txBody>
          <a:bodyPr/>
          <a:lstStyle/>
          <a:p>
            <a:r>
              <a:rPr lang="pl-PL" dirty="0"/>
              <a:t>Wbudowane </a:t>
            </a:r>
            <a:r>
              <a:rPr lang="pl-PL" dirty="0" err="1"/>
              <a:t>hooki</a:t>
            </a:r>
            <a:endParaRPr lang="pl-PL" dirty="0"/>
          </a:p>
        </p:txBody>
      </p:sp>
      <p:sp>
        <p:nvSpPr>
          <p:cNvPr id="3" name="Symbol zastępczy zawartości 2">
            <a:extLst>
              <a:ext uri="{FF2B5EF4-FFF2-40B4-BE49-F238E27FC236}">
                <a16:creationId xmlns:a16="http://schemas.microsoft.com/office/drawing/2014/main" id="{08FE34FF-68A7-2463-89BA-3F20815CC033}"/>
              </a:ext>
            </a:extLst>
          </p:cNvPr>
          <p:cNvSpPr>
            <a:spLocks noGrp="1"/>
          </p:cNvSpPr>
          <p:nvPr>
            <p:ph idx="1"/>
          </p:nvPr>
        </p:nvSpPr>
        <p:spPr>
          <a:xfrm>
            <a:off x="546756" y="2603500"/>
            <a:ext cx="10869104" cy="3416300"/>
          </a:xfrm>
        </p:spPr>
        <p:txBody>
          <a:bodyPr numCol="4">
            <a:normAutofit/>
          </a:bodyPr>
          <a:lstStyle/>
          <a:p>
            <a:pPr marL="0" indent="0">
              <a:buNone/>
            </a:pPr>
            <a:r>
              <a:rPr lang="pl-PL" b="1" dirty="0"/>
              <a:t>Podstawowe </a:t>
            </a:r>
            <a:r>
              <a:rPr lang="pl-PL" b="1" dirty="0" err="1"/>
              <a:t>hooki</a:t>
            </a:r>
            <a:r>
              <a:rPr lang="pl-PL" b="1" dirty="0"/>
              <a:t>:</a:t>
            </a:r>
            <a:endParaRPr lang="pl-PL" dirty="0"/>
          </a:p>
          <a:p>
            <a:r>
              <a:rPr lang="pl-PL" dirty="0" err="1"/>
              <a:t>useState</a:t>
            </a:r>
            <a:endParaRPr lang="pl-PL" dirty="0"/>
          </a:p>
          <a:p>
            <a:r>
              <a:rPr lang="pl-PL" dirty="0" err="1"/>
              <a:t>useEffect</a:t>
            </a:r>
            <a:endParaRPr lang="pl-PL" dirty="0"/>
          </a:p>
          <a:p>
            <a:r>
              <a:rPr lang="pl-PL" dirty="0" err="1"/>
              <a:t>useContext</a:t>
            </a:r>
            <a:endParaRPr lang="pl-PL" dirty="0"/>
          </a:p>
          <a:p>
            <a:endParaRPr lang="pl-PL" dirty="0"/>
          </a:p>
          <a:p>
            <a:endParaRPr lang="pl-PL" dirty="0"/>
          </a:p>
          <a:p>
            <a:endParaRPr lang="pl-PL" dirty="0"/>
          </a:p>
          <a:p>
            <a:endParaRPr lang="pl-PL" dirty="0"/>
          </a:p>
          <a:p>
            <a:pPr marL="0" indent="0">
              <a:buNone/>
            </a:pPr>
            <a:r>
              <a:rPr lang="pl-PL" b="1" dirty="0"/>
              <a:t>Zaawansowane </a:t>
            </a:r>
            <a:r>
              <a:rPr lang="pl-PL" b="1" dirty="0" err="1"/>
              <a:t>hooki</a:t>
            </a:r>
            <a:r>
              <a:rPr lang="pl-PL" b="1" dirty="0"/>
              <a:t>:</a:t>
            </a:r>
          </a:p>
          <a:p>
            <a:r>
              <a:rPr lang="pl-PL" dirty="0" err="1"/>
              <a:t>useReducer</a:t>
            </a:r>
            <a:endParaRPr lang="pl-PL" dirty="0"/>
          </a:p>
          <a:p>
            <a:r>
              <a:rPr lang="pl-PL" dirty="0" err="1"/>
              <a:t>useCallback</a:t>
            </a:r>
            <a:endParaRPr lang="pl-PL" dirty="0"/>
          </a:p>
          <a:p>
            <a:r>
              <a:rPr lang="pl-PL" dirty="0" err="1"/>
              <a:t>useMemo</a:t>
            </a:r>
            <a:endParaRPr lang="pl-PL" dirty="0"/>
          </a:p>
          <a:p>
            <a:r>
              <a:rPr lang="pl-PL" dirty="0" err="1"/>
              <a:t>useRef</a:t>
            </a:r>
            <a:endParaRPr lang="pl-PL" dirty="0"/>
          </a:p>
          <a:p>
            <a:r>
              <a:rPr lang="pl-PL" dirty="0" err="1"/>
              <a:t>useImperativeHandle</a:t>
            </a:r>
            <a:endParaRPr lang="pl-PL" dirty="0"/>
          </a:p>
          <a:p>
            <a:r>
              <a:rPr lang="pl-PL" dirty="0" err="1"/>
              <a:t>useLayoutEffect</a:t>
            </a:r>
            <a:endParaRPr lang="pl-PL" dirty="0"/>
          </a:p>
          <a:p>
            <a:r>
              <a:rPr lang="pl-PL" dirty="0" err="1"/>
              <a:t>useDebugValue</a:t>
            </a:r>
            <a:endParaRPr lang="pl-PL" dirty="0"/>
          </a:p>
          <a:p>
            <a:r>
              <a:rPr lang="pl-PL" dirty="0" err="1"/>
              <a:t>useDeferredValue</a:t>
            </a:r>
            <a:endParaRPr lang="pl-PL" dirty="0"/>
          </a:p>
          <a:p>
            <a:r>
              <a:rPr lang="pl-PL" dirty="0" err="1"/>
              <a:t>useTransition</a:t>
            </a:r>
            <a:endParaRPr lang="pl-PL" dirty="0"/>
          </a:p>
          <a:p>
            <a:r>
              <a:rPr lang="pl-PL" dirty="0" err="1"/>
              <a:t>useId</a:t>
            </a:r>
            <a:endParaRPr lang="pl-PL" dirty="0"/>
          </a:p>
          <a:p>
            <a:endParaRPr lang="pl-PL" dirty="0"/>
          </a:p>
          <a:p>
            <a:endParaRPr lang="pl-PL" dirty="0"/>
          </a:p>
          <a:p>
            <a:endParaRPr lang="pl-PL" dirty="0"/>
          </a:p>
          <a:p>
            <a:endParaRPr lang="pl-PL" dirty="0"/>
          </a:p>
          <a:p>
            <a:pPr marL="0" indent="0">
              <a:buNone/>
            </a:pPr>
            <a:r>
              <a:rPr lang="pl-PL" b="1" dirty="0"/>
              <a:t> </a:t>
            </a:r>
            <a:r>
              <a:rPr lang="pl-PL" b="1" dirty="0" err="1"/>
              <a:t>Hooki</a:t>
            </a:r>
            <a:r>
              <a:rPr lang="pl-PL" b="1" dirty="0"/>
              <a:t> dla bibliotek:</a:t>
            </a:r>
          </a:p>
          <a:p>
            <a:r>
              <a:rPr lang="pl-PL" dirty="0" err="1"/>
              <a:t>useSyncExternalStore</a:t>
            </a:r>
            <a:endParaRPr lang="pl-PL" dirty="0"/>
          </a:p>
          <a:p>
            <a:r>
              <a:rPr lang="pl-PL" dirty="0" err="1"/>
              <a:t>useInsertionEffect</a:t>
            </a:r>
            <a:endParaRPr lang="pl-PL" dirty="0"/>
          </a:p>
        </p:txBody>
      </p:sp>
    </p:spTree>
    <p:extLst>
      <p:ext uri="{BB962C8B-B14F-4D97-AF65-F5344CB8AC3E}">
        <p14:creationId xmlns:p14="http://schemas.microsoft.com/office/powerpoint/2010/main" val="38961937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on (sala konferencyjna)">
  <a:themeElements>
    <a:clrScheme name="Jon (sala konferencyjna)">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Jon (sala konferencyjna)">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Jon (sala konferencyjna)">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30</TotalTime>
  <Words>562</Words>
  <Application>Microsoft Office PowerPoint</Application>
  <PresentationFormat>Panoramiczny</PresentationFormat>
  <Paragraphs>76</Paragraphs>
  <Slides>10</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10</vt:i4>
      </vt:variant>
    </vt:vector>
  </HeadingPairs>
  <TitlesOfParts>
    <vt:vector size="14" baseType="lpstr">
      <vt:lpstr>Arial</vt:lpstr>
      <vt:lpstr>Century Gothic</vt:lpstr>
      <vt:lpstr>Wingdings 3</vt:lpstr>
      <vt:lpstr>Jon (sala konferencyjna)</vt:lpstr>
      <vt:lpstr>React.js</vt:lpstr>
      <vt:lpstr>Krótko o React</vt:lpstr>
      <vt:lpstr>Zalety React</vt:lpstr>
      <vt:lpstr>Wady React</vt:lpstr>
      <vt:lpstr>Platformy używające React</vt:lpstr>
      <vt:lpstr>Oszczędzanie czasu z React</vt:lpstr>
      <vt:lpstr>JSX</vt:lpstr>
      <vt:lpstr>Hook</vt:lpstr>
      <vt:lpstr>Wbudowane hooki</vt:lpstr>
      <vt:lpstr>Redux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MichalGlus</dc:creator>
  <cp:lastModifiedBy>MichalGlus</cp:lastModifiedBy>
  <cp:revision>3</cp:revision>
  <dcterms:created xsi:type="dcterms:W3CDTF">2022-05-05T14:52:26Z</dcterms:created>
  <dcterms:modified xsi:type="dcterms:W3CDTF">2022-05-05T15:23:40Z</dcterms:modified>
</cp:coreProperties>
</file>