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30125ba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30125ba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2eae204a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92eae204a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2eae204a7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2eae204a7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minsalud.gov.co/salud/publica/epidemiologia/Paginas/analisis-de-situacion-de-salud-.aspx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908625" y="1068450"/>
            <a:ext cx="4507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Análisis de la situación de salud</a:t>
            </a:r>
            <a:endParaRPr sz="39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2825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Wilder Castro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Albeiro Burbano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Francisco Micola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Dayana Murillo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Luisa Fernanda Vivas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de la </a:t>
            </a:r>
            <a:r>
              <a:rPr lang="es"/>
              <a:t>situación</a:t>
            </a:r>
            <a:r>
              <a:rPr lang="es"/>
              <a:t> de salud (ASIS)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498375" y="1519900"/>
            <a:ext cx="3535500" cy="3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 considerado como el insumo básico para la toma de decisiones en el sector salud.</a:t>
            </a:r>
            <a:endParaRPr sz="18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ASIS recoge una serie de procesos sistemáticos y analíticos que permiten caracterizar, medir y explicar el proceso salud-enfermedad del individuo, las familias y las comunidades.</a:t>
            </a:r>
            <a:endParaRPr sz="18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000" y="1298900"/>
            <a:ext cx="3988024" cy="319577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/>
        </p:nvSpPr>
        <p:spPr>
          <a:xfrm>
            <a:off x="4652650" y="4494675"/>
            <a:ext cx="4205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600">
                <a:highlight>
                  <a:srgbClr val="FFFFFF"/>
                </a:highlight>
              </a:rPr>
              <a:t>Ministerio de salud (2018).</a:t>
            </a:r>
            <a:r>
              <a:rPr i="1" lang="es" sz="650">
                <a:highlight>
                  <a:srgbClr val="FFFFFF"/>
                </a:highlight>
              </a:rPr>
              <a:t>[Figura]. Recuperado de </a:t>
            </a:r>
            <a:r>
              <a:rPr i="1" lang="es" sz="700" u="sng">
                <a:highlight>
                  <a:srgbClr val="FFFFFF"/>
                </a:highlight>
                <a:hlinkClick r:id="rId4"/>
              </a:rPr>
              <a:t>https://www.minsalud.gov.co/salud/publica/epidemiologia/Paginas/analisis-de-situacion-de-salud-.aspx</a:t>
            </a:r>
            <a:endParaRPr i="1" sz="6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problema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789850" y="1392775"/>
            <a:ext cx="7701300" cy="32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L</a:t>
            </a:r>
            <a:r>
              <a:rPr lang="es" sz="1600"/>
              <a:t>a actualización del Análisis de Situación de Salud (ASIS) general, se debe realizar anualmente por parte de cada entidad territorial permitiendo así caracterizar la </a:t>
            </a:r>
            <a:r>
              <a:rPr lang="es" sz="1600"/>
              <a:t>población</a:t>
            </a:r>
            <a:r>
              <a:rPr lang="es" sz="1600"/>
              <a:t>, de acuerdo a los indicadores propuestos en los contextos territorial, demográfico, socioeconómico, morbilidad y mortalidad. Actualmente la información se obtiene de manera manual por cada entidad </a:t>
            </a:r>
            <a:r>
              <a:rPr lang="es" sz="1600"/>
              <a:t>territorial provocando pérdida de información y un gran porcentaje de error al momento de la transcripción de los datos. 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/>
              <a:t>Se requiere un sistema que permita la obtención, el almacenamiento y la facilidad para realizar un adecuado monitoreo y evaluación de los resultados obtenidos para identificar el impacto en la situación de salud de la población.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48245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Núcleo, métodos y prácticas</a:t>
            </a:r>
            <a:endParaRPr/>
          </a:p>
        </p:txBody>
      </p:sp>
      <p:sp>
        <p:nvSpPr>
          <p:cNvPr id="298" name="Google Shape;298;p16"/>
          <p:cNvSpPr txBox="1"/>
          <p:nvPr/>
        </p:nvSpPr>
        <p:spPr>
          <a:xfrm>
            <a:off x="3273300" y="1267625"/>
            <a:ext cx="30915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Proyecto análisis de la situación de salud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173275" y="2097525"/>
            <a:ext cx="15594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Requisitos del sistemas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1775725" y="2097525"/>
            <a:ext cx="15594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Diseño de interfaces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3273292" y="2081325"/>
            <a:ext cx="15594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Pruebas de calidad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273600" y="2827100"/>
            <a:ext cx="1285800" cy="1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- Obtención de material de apoyo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- Calcular alcance del sistema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- Creación de requisitos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- Verificación de requisitos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6"/>
          <p:cNvSpPr txBox="1"/>
          <p:nvPr/>
        </p:nvSpPr>
        <p:spPr>
          <a:xfrm>
            <a:off x="1912525" y="2827100"/>
            <a:ext cx="1285800" cy="1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- Creación de Mockups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- Validación de método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- Implementación en software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- Revisión de interfaces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6"/>
          <p:cNvSpPr txBox="1"/>
          <p:nvPr/>
        </p:nvSpPr>
        <p:spPr>
          <a:xfrm>
            <a:off x="3565800" y="2827100"/>
            <a:ext cx="1285800" cy="1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- Investigación de métodos de pruebas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- Creación de insumos y preparación de material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- Ejecución de pruebas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6"/>
          <p:cNvSpPr/>
          <p:nvPr/>
        </p:nvSpPr>
        <p:spPr>
          <a:xfrm>
            <a:off x="6967700" y="1195175"/>
            <a:ext cx="1366800" cy="56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6"/>
          <p:cNvSpPr txBox="1"/>
          <p:nvPr/>
        </p:nvSpPr>
        <p:spPr>
          <a:xfrm>
            <a:off x="7384650" y="1267625"/>
            <a:ext cx="10815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Nunito"/>
                <a:ea typeface="Nunito"/>
                <a:cs typeface="Nunito"/>
                <a:sym typeface="Nunito"/>
              </a:rPr>
              <a:t>Núcleo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6"/>
          <p:cNvSpPr/>
          <p:nvPr/>
        </p:nvSpPr>
        <p:spPr>
          <a:xfrm>
            <a:off x="6967700" y="2137425"/>
            <a:ext cx="1366800" cy="56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6"/>
          <p:cNvSpPr txBox="1"/>
          <p:nvPr/>
        </p:nvSpPr>
        <p:spPr>
          <a:xfrm>
            <a:off x="7330200" y="2209875"/>
            <a:ext cx="10041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Nunito"/>
                <a:ea typeface="Nunito"/>
                <a:cs typeface="Nunito"/>
                <a:sym typeface="Nunito"/>
              </a:rPr>
              <a:t>Métodos</a:t>
            </a:r>
            <a:endParaRPr/>
          </a:p>
        </p:txBody>
      </p:sp>
      <p:sp>
        <p:nvSpPr>
          <p:cNvPr id="309" name="Google Shape;309;p16"/>
          <p:cNvSpPr/>
          <p:nvPr/>
        </p:nvSpPr>
        <p:spPr>
          <a:xfrm>
            <a:off x="6967700" y="3183125"/>
            <a:ext cx="1366800" cy="564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6"/>
          <p:cNvSpPr txBox="1"/>
          <p:nvPr/>
        </p:nvSpPr>
        <p:spPr>
          <a:xfrm>
            <a:off x="7291500" y="3241275"/>
            <a:ext cx="1081500" cy="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Nunito"/>
                <a:ea typeface="Nunito"/>
                <a:cs typeface="Nunito"/>
                <a:sym typeface="Nunito"/>
              </a:rPr>
              <a:t>Prácticas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6"/>
          <p:cNvSpPr txBox="1"/>
          <p:nvPr/>
        </p:nvSpPr>
        <p:spPr>
          <a:xfrm>
            <a:off x="4988400" y="2209882"/>
            <a:ext cx="15594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Implementación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16"/>
          <p:cNvSpPr txBox="1"/>
          <p:nvPr/>
        </p:nvSpPr>
        <p:spPr>
          <a:xfrm>
            <a:off x="5079000" y="2827100"/>
            <a:ext cx="1285800" cy="1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- </a:t>
            </a:r>
            <a:r>
              <a:rPr lang="es" sz="1000">
                <a:latin typeface="Nunito"/>
                <a:ea typeface="Nunito"/>
                <a:cs typeface="Nunito"/>
                <a:sym typeface="Nunito"/>
              </a:rPr>
              <a:t>Análisis</a:t>
            </a:r>
            <a:r>
              <a:rPr lang="es" sz="1000">
                <a:latin typeface="Nunito"/>
                <a:ea typeface="Nunito"/>
                <a:cs typeface="Nunito"/>
                <a:sym typeface="Nunito"/>
              </a:rPr>
              <a:t> de la </a:t>
            </a:r>
            <a:r>
              <a:rPr lang="es" sz="1000">
                <a:latin typeface="Nunito"/>
                <a:ea typeface="Nunito"/>
                <a:cs typeface="Nunito"/>
                <a:sym typeface="Nunito"/>
              </a:rPr>
              <a:t>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- Evaluación de los resultados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- Control y seguimiento.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- </a:t>
            </a:r>
            <a:r>
              <a:rPr lang="es" sz="1000">
                <a:latin typeface="Nunito"/>
                <a:ea typeface="Nunito"/>
                <a:cs typeface="Nunito"/>
                <a:sym typeface="Nunito"/>
              </a:rPr>
              <a:t>Aprobación</a:t>
            </a:r>
            <a:r>
              <a:rPr lang="es" sz="1000">
                <a:latin typeface="Nunito"/>
                <a:ea typeface="Nunito"/>
                <a:cs typeface="Nunito"/>
                <a:sym typeface="Nunito"/>
              </a:rPr>
              <a:t> del producto final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