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40233600" cy="40233600"/>
  <p:notesSz cx="6858000" cy="9144000"/>
  <p:defaultTextStyle>
    <a:defPPr>
      <a:defRPr lang="en-US"/>
    </a:defPPr>
    <a:lvl1pPr marL="0" algn="l" defTabSz="3862426" rtl="0" eaLnBrk="1" latinLnBrk="0" hangingPunct="1">
      <a:defRPr sz="7603" kern="1200">
        <a:solidFill>
          <a:schemeClr val="tx1"/>
        </a:solidFill>
        <a:latin typeface="+mn-lt"/>
        <a:ea typeface="+mn-ea"/>
        <a:cs typeface="+mn-cs"/>
      </a:defRPr>
    </a:lvl1pPr>
    <a:lvl2pPr marL="1931213" algn="l" defTabSz="3862426" rtl="0" eaLnBrk="1" latinLnBrk="0" hangingPunct="1">
      <a:defRPr sz="7603" kern="1200">
        <a:solidFill>
          <a:schemeClr val="tx1"/>
        </a:solidFill>
        <a:latin typeface="+mn-lt"/>
        <a:ea typeface="+mn-ea"/>
        <a:cs typeface="+mn-cs"/>
      </a:defRPr>
    </a:lvl2pPr>
    <a:lvl3pPr marL="3862426" algn="l" defTabSz="3862426" rtl="0" eaLnBrk="1" latinLnBrk="0" hangingPunct="1">
      <a:defRPr sz="7603" kern="1200">
        <a:solidFill>
          <a:schemeClr val="tx1"/>
        </a:solidFill>
        <a:latin typeface="+mn-lt"/>
        <a:ea typeface="+mn-ea"/>
        <a:cs typeface="+mn-cs"/>
      </a:defRPr>
    </a:lvl3pPr>
    <a:lvl4pPr marL="5793638" algn="l" defTabSz="3862426" rtl="0" eaLnBrk="1" latinLnBrk="0" hangingPunct="1">
      <a:defRPr sz="7603" kern="1200">
        <a:solidFill>
          <a:schemeClr val="tx1"/>
        </a:solidFill>
        <a:latin typeface="+mn-lt"/>
        <a:ea typeface="+mn-ea"/>
        <a:cs typeface="+mn-cs"/>
      </a:defRPr>
    </a:lvl4pPr>
    <a:lvl5pPr marL="7724851" algn="l" defTabSz="3862426" rtl="0" eaLnBrk="1" latinLnBrk="0" hangingPunct="1">
      <a:defRPr sz="7603" kern="1200">
        <a:solidFill>
          <a:schemeClr val="tx1"/>
        </a:solidFill>
        <a:latin typeface="+mn-lt"/>
        <a:ea typeface="+mn-ea"/>
        <a:cs typeface="+mn-cs"/>
      </a:defRPr>
    </a:lvl5pPr>
    <a:lvl6pPr marL="9656064" algn="l" defTabSz="3862426" rtl="0" eaLnBrk="1" latinLnBrk="0" hangingPunct="1">
      <a:defRPr sz="7603" kern="1200">
        <a:solidFill>
          <a:schemeClr val="tx1"/>
        </a:solidFill>
        <a:latin typeface="+mn-lt"/>
        <a:ea typeface="+mn-ea"/>
        <a:cs typeface="+mn-cs"/>
      </a:defRPr>
    </a:lvl6pPr>
    <a:lvl7pPr marL="11587277" algn="l" defTabSz="3862426" rtl="0" eaLnBrk="1" latinLnBrk="0" hangingPunct="1">
      <a:defRPr sz="7603" kern="1200">
        <a:solidFill>
          <a:schemeClr val="tx1"/>
        </a:solidFill>
        <a:latin typeface="+mn-lt"/>
        <a:ea typeface="+mn-ea"/>
        <a:cs typeface="+mn-cs"/>
      </a:defRPr>
    </a:lvl7pPr>
    <a:lvl8pPr marL="13518490" algn="l" defTabSz="3862426" rtl="0" eaLnBrk="1" latinLnBrk="0" hangingPunct="1">
      <a:defRPr sz="7603" kern="1200">
        <a:solidFill>
          <a:schemeClr val="tx1"/>
        </a:solidFill>
        <a:latin typeface="+mn-lt"/>
        <a:ea typeface="+mn-ea"/>
        <a:cs typeface="+mn-cs"/>
      </a:defRPr>
    </a:lvl8pPr>
    <a:lvl9pPr marL="15449702" algn="l" defTabSz="3862426" rtl="0" eaLnBrk="1" latinLnBrk="0" hangingPunct="1">
      <a:defRPr sz="76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userDrawn="1">
          <p15:clr>
            <a:srgbClr val="A4A3A4"/>
          </p15:clr>
        </p15:guide>
        <p15:guide id="2" pos="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6366"/>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4"/>
    <p:restoredTop sz="94856"/>
  </p:normalViewPr>
  <p:slideViewPr>
    <p:cSldViewPr snapToGrid="0" snapToObjects="1">
      <p:cViewPr>
        <p:scale>
          <a:sx n="31" d="100"/>
          <a:sy n="31" d="100"/>
        </p:scale>
        <p:origin x="0" y="-2928"/>
      </p:cViewPr>
      <p:guideLst>
        <p:guide orient="horz" pos="12672"/>
        <p:guide pos="5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3AC6B-0C18-9847-9EDD-22680B877341}" type="datetimeFigureOut">
              <a:rPr lang="en-US" smtClean="0"/>
              <a:t>7/29/24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F6D3B-D0F9-4B45-A06D-11BBC7806D22}" type="slidenum">
              <a:rPr lang="en-US" smtClean="0"/>
              <a:t>‹#›</a:t>
            </a:fld>
            <a:endParaRPr lang="en-US"/>
          </a:p>
        </p:txBody>
      </p:sp>
    </p:spTree>
    <p:extLst>
      <p:ext uri="{BB962C8B-B14F-4D97-AF65-F5344CB8AC3E}">
        <p14:creationId xmlns:p14="http://schemas.microsoft.com/office/powerpoint/2010/main" val="195921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766060" y="37290595"/>
            <a:ext cx="9052560" cy="2142067"/>
          </a:xfrm>
          <a:prstGeom prst="rect">
            <a:avLst/>
          </a:prstGeom>
        </p:spPr>
        <p:txBody>
          <a:bodyPr/>
          <a:lstStyle>
            <a:lvl1pPr>
              <a:defRPr b="0" i="0">
                <a:latin typeface="Arial Regular" charset="0"/>
              </a:defRPr>
            </a:lvl1pPr>
          </a:lstStyle>
          <a:p>
            <a:fld id="{D3B8B824-4846-9746-B076-89D3BE180DCE}" type="datetimeFigureOut">
              <a:rPr lang="en-US" smtClean="0"/>
              <a:pPr/>
              <a:t>7/29/24</a:t>
            </a:fld>
            <a:endParaRPr lang="en-US" dirty="0"/>
          </a:p>
        </p:txBody>
      </p:sp>
      <p:sp>
        <p:nvSpPr>
          <p:cNvPr id="5" name="Footer Placeholder 4"/>
          <p:cNvSpPr>
            <a:spLocks noGrp="1"/>
          </p:cNvSpPr>
          <p:nvPr>
            <p:ph type="ftr" sz="quarter" idx="11"/>
          </p:nvPr>
        </p:nvSpPr>
        <p:spPr>
          <a:xfrm>
            <a:off x="13327380" y="37290595"/>
            <a:ext cx="13578840" cy="2142067"/>
          </a:xfrm>
          <a:prstGeom prst="rect">
            <a:avLst/>
          </a:prstGeom>
        </p:spPr>
        <p:txBody>
          <a:bodyPr/>
          <a:lstStyle>
            <a:lvl1pPr>
              <a:defRPr b="0" i="0">
                <a:latin typeface="Arial Regular" charset="0"/>
              </a:defRPr>
            </a:lvl1pPr>
          </a:lstStyle>
          <a:p>
            <a:endParaRPr lang="en-US" dirty="0"/>
          </a:p>
        </p:txBody>
      </p:sp>
      <p:sp>
        <p:nvSpPr>
          <p:cNvPr id="6" name="Slide Number Placeholder 5"/>
          <p:cNvSpPr>
            <a:spLocks noGrp="1"/>
          </p:cNvSpPr>
          <p:nvPr>
            <p:ph type="sldNum" sz="quarter" idx="12"/>
          </p:nvPr>
        </p:nvSpPr>
        <p:spPr>
          <a:xfrm>
            <a:off x="28414980" y="37290595"/>
            <a:ext cx="9052560" cy="2142067"/>
          </a:xfrm>
          <a:prstGeom prst="rect">
            <a:avLst/>
          </a:prstGeom>
        </p:spPr>
        <p:txBody>
          <a:bodyPr/>
          <a:lstStyle>
            <a:lvl1pPr>
              <a:defRPr b="0" i="0">
                <a:latin typeface="Arial Regular" charset="0"/>
              </a:defRPr>
            </a:lvl1pPr>
          </a:lstStyle>
          <a:p>
            <a:fld id="{CFB12213-AE75-2946-BB0F-50C4939A233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3086" y="1331524"/>
            <a:ext cx="6740249" cy="1407785"/>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061434" y="1127305"/>
            <a:ext cx="3534050" cy="1642559"/>
          </a:xfrm>
          <a:prstGeom prst="rect">
            <a:avLst/>
          </a:prstGeom>
        </p:spPr>
      </p:pic>
      <p:sp>
        <p:nvSpPr>
          <p:cNvPr id="9" name="Rectangle 8"/>
          <p:cNvSpPr/>
          <p:nvPr userDrawn="1"/>
        </p:nvSpPr>
        <p:spPr>
          <a:xfrm>
            <a:off x="30809474" y="7627409"/>
            <a:ext cx="8503920" cy="822960"/>
          </a:xfrm>
          <a:prstGeom prst="rect">
            <a:avLst/>
          </a:prstGeom>
          <a:solidFill>
            <a:srgbClr val="6263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rial Regular" charset="0"/>
            </a:endParaRPr>
          </a:p>
        </p:txBody>
      </p:sp>
      <p:sp>
        <p:nvSpPr>
          <p:cNvPr id="6" name="TextBox 5"/>
          <p:cNvSpPr txBox="1"/>
          <p:nvPr userDrawn="1"/>
        </p:nvSpPr>
        <p:spPr>
          <a:xfrm>
            <a:off x="1109729" y="38476869"/>
            <a:ext cx="5754955" cy="584775"/>
          </a:xfrm>
          <a:prstGeom prst="rect">
            <a:avLst/>
          </a:prstGeom>
          <a:noFill/>
        </p:spPr>
        <p:txBody>
          <a:bodyPr wrap="square" rtlCol="0">
            <a:spAutoFit/>
          </a:bodyPr>
          <a:lstStyle/>
          <a:p>
            <a:r>
              <a:rPr lang="en-US" sz="1600" kern="1200" dirty="0">
                <a:solidFill>
                  <a:schemeClr val="tx1"/>
                </a:solidFill>
                <a:effectLst/>
                <a:latin typeface="+mn-lt"/>
                <a:ea typeface="+mn-ea"/>
                <a:cs typeface="+mn-cs"/>
              </a:rPr>
              <a:t>U.S. DEPARTMENT OF HEALTH AND HUMAN SERVICES</a:t>
            </a:r>
          </a:p>
          <a:p>
            <a:r>
              <a:rPr lang="en-US" sz="1600" dirty="0"/>
              <a:t>National Institutes of Health</a:t>
            </a:r>
          </a:p>
        </p:txBody>
      </p:sp>
      <p:cxnSp>
        <p:nvCxnSpPr>
          <p:cNvPr id="8" name="Straight Connector 7"/>
          <p:cNvCxnSpPr/>
          <p:nvPr userDrawn="1"/>
        </p:nvCxnSpPr>
        <p:spPr>
          <a:xfrm>
            <a:off x="914400" y="7627409"/>
            <a:ext cx="38404800" cy="0"/>
          </a:xfrm>
          <a:prstGeom prst="line">
            <a:avLst/>
          </a:prstGeom>
          <a:ln w="88900">
            <a:solidFill>
              <a:srgbClr val="6263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89932E5B-73CA-CFF9-3CAE-B32DC629BC23}"/>
              </a:ext>
            </a:extLst>
          </p:cNvPr>
          <p:cNvSpPr/>
          <p:nvPr/>
        </p:nvSpPr>
        <p:spPr>
          <a:xfrm>
            <a:off x="914400" y="7671816"/>
            <a:ext cx="9601200" cy="21880976"/>
          </a:xfrm>
          <a:prstGeom prst="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1222604" y="8550229"/>
            <a:ext cx="3885271" cy="830997"/>
          </a:xfrm>
          <a:prstGeom prst="rect">
            <a:avLst/>
          </a:prstGeom>
          <a:noFill/>
        </p:spPr>
        <p:txBody>
          <a:bodyPr wrap="square" lIns="0" rtlCol="0">
            <a:spAutoFit/>
          </a:bodyPr>
          <a:lstStyle/>
          <a:p>
            <a:r>
              <a:rPr lang="en-US" sz="4800" b="1" dirty="0">
                <a:latin typeface="Arial" charset="0"/>
                <a:ea typeface="Arial" charset="0"/>
                <a:cs typeface="Arial" charset="0"/>
              </a:rPr>
              <a:t>ABSTRACT</a:t>
            </a:r>
          </a:p>
        </p:txBody>
      </p:sp>
      <p:sp>
        <p:nvSpPr>
          <p:cNvPr id="4" name="TextBox 3"/>
          <p:cNvSpPr txBox="1"/>
          <p:nvPr/>
        </p:nvSpPr>
        <p:spPr>
          <a:xfrm>
            <a:off x="1235364" y="2995709"/>
            <a:ext cx="37306596" cy="2919315"/>
          </a:xfrm>
          <a:prstGeom prst="rect">
            <a:avLst/>
          </a:prstGeom>
          <a:noFill/>
        </p:spPr>
        <p:txBody>
          <a:bodyPr wrap="square" lIns="0" rtlCol="0" anchor="ctr" anchorCtr="0">
            <a:normAutofit lnSpcReduction="10000"/>
          </a:bodyPr>
          <a:lstStyle/>
          <a:p>
            <a:r>
              <a:rPr lang="en-US" sz="9400" b="1" dirty="0">
                <a:latin typeface="Arial" charset="0"/>
                <a:ea typeface="Arial" charset="0"/>
                <a:cs typeface="Arial" charset="0"/>
              </a:rPr>
              <a:t>A Python-Based Data Pipeline for Visualizing Metabolic Differences in Severe Childhood Malnutrition</a:t>
            </a:r>
          </a:p>
        </p:txBody>
      </p:sp>
      <p:sp>
        <p:nvSpPr>
          <p:cNvPr id="5" name="TextBox 4"/>
          <p:cNvSpPr txBox="1"/>
          <p:nvPr/>
        </p:nvSpPr>
        <p:spPr>
          <a:xfrm>
            <a:off x="1235364" y="5973800"/>
            <a:ext cx="37306596" cy="707886"/>
          </a:xfrm>
          <a:prstGeom prst="rect">
            <a:avLst/>
          </a:prstGeom>
          <a:noFill/>
        </p:spPr>
        <p:txBody>
          <a:bodyPr wrap="square" lIns="0" rtlCol="0">
            <a:spAutoFit/>
          </a:bodyPr>
          <a:lstStyle/>
          <a:p>
            <a:r>
              <a:rPr lang="en-US" sz="4000" b="1" dirty="0">
                <a:latin typeface="Arial" charset="0"/>
                <a:ea typeface="Arial" charset="0"/>
                <a:cs typeface="Arial" charset="0"/>
              </a:rPr>
              <a:t>Daniel Musachio</a:t>
            </a:r>
            <a:r>
              <a:rPr lang="en-US" sz="4000" dirty="0">
                <a:latin typeface="Arial" charset="0"/>
                <a:ea typeface="Arial" charset="0"/>
                <a:cs typeface="Arial" charset="0"/>
              </a:rPr>
              <a:t>¹, Qing Li¹, Thalia Billawala¹, Neil Hanchard¹</a:t>
            </a:r>
            <a:endParaRPr lang="en-US" sz="4000" baseline="30000" dirty="0">
              <a:latin typeface="Arial" charset="0"/>
              <a:ea typeface="Arial" charset="0"/>
              <a:cs typeface="Arial" charset="0"/>
            </a:endParaRPr>
          </a:p>
        </p:txBody>
      </p:sp>
      <p:pic>
        <p:nvPicPr>
          <p:cNvPr id="48" name="Picture 47" descr="A diagram of a process flow&#10;&#10;Description automatically generated">
            <a:extLst>
              <a:ext uri="{FF2B5EF4-FFF2-40B4-BE49-F238E27FC236}">
                <a16:creationId xmlns:a16="http://schemas.microsoft.com/office/drawing/2014/main" id="{C27AC1C2-02A5-5FBC-897F-DA0D28F3F8DC}"/>
              </a:ext>
            </a:extLst>
          </p:cNvPr>
          <p:cNvPicPr>
            <a:picLocks noChangeAspect="1"/>
          </p:cNvPicPr>
          <p:nvPr/>
        </p:nvPicPr>
        <p:blipFill rotWithShape="1">
          <a:blip r:embed="rId2"/>
          <a:srcRect l="29458" t="1971" r="30161" b="1903"/>
          <a:stretch/>
        </p:blipFill>
        <p:spPr>
          <a:xfrm>
            <a:off x="20028908" y="11201400"/>
            <a:ext cx="9637776" cy="12905030"/>
          </a:xfrm>
          <a:prstGeom prst="rect">
            <a:avLst/>
          </a:prstGeom>
        </p:spPr>
      </p:pic>
      <p:sp>
        <p:nvSpPr>
          <p:cNvPr id="6" name="TextBox 5"/>
          <p:cNvSpPr txBox="1"/>
          <p:nvPr/>
        </p:nvSpPr>
        <p:spPr>
          <a:xfrm>
            <a:off x="1235364" y="6816257"/>
            <a:ext cx="37306596" cy="523220"/>
          </a:xfrm>
          <a:prstGeom prst="rect">
            <a:avLst/>
          </a:prstGeom>
          <a:noFill/>
        </p:spPr>
        <p:txBody>
          <a:bodyPr wrap="square" lIns="0" rtlCol="0">
            <a:spAutoFit/>
          </a:bodyPr>
          <a:lstStyle/>
          <a:p>
            <a:r>
              <a:rPr lang="en-US" sz="2800" dirty="0">
                <a:solidFill>
                  <a:srgbClr val="050C23"/>
                </a:solidFill>
                <a:latin typeface="ArialMT"/>
              </a:rPr>
              <a:t>¹</a:t>
            </a:r>
            <a:r>
              <a:rPr lang="en-US" sz="2800" dirty="0">
                <a:solidFill>
                  <a:srgbClr val="050C23"/>
                </a:solidFill>
                <a:effectLst/>
                <a:latin typeface="ArialMT"/>
              </a:rPr>
              <a:t>Childhood Complex Diseases Genomic Section, Center for Precision Health Research, NHGRI, NIH </a:t>
            </a:r>
            <a:endParaRPr lang="en-US" sz="1050" dirty="0"/>
          </a:p>
        </p:txBody>
      </p:sp>
      <p:sp>
        <p:nvSpPr>
          <p:cNvPr id="7" name="Rectangle 36"/>
          <p:cNvSpPr>
            <a:spLocks noChangeArrowheads="1"/>
          </p:cNvSpPr>
          <p:nvPr/>
        </p:nvSpPr>
        <p:spPr bwMode="auto">
          <a:xfrm>
            <a:off x="30261698" y="7712989"/>
            <a:ext cx="9428204" cy="5170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5341" tIns="42670" rIns="85341" bIns="42670">
            <a:spAutoFit/>
          </a:bodyPr>
          <a:lstStyle/>
          <a:p>
            <a:pPr algn="ctr" defTabSz="854075"/>
            <a:r>
              <a:rPr lang="en-US" sz="2800" dirty="0">
                <a:solidFill>
                  <a:schemeClr val="bg2"/>
                </a:solidFill>
                <a:latin typeface="Arial" charset="0"/>
              </a:rPr>
              <a:t>Childhood Complex Diseases Genomics Section</a:t>
            </a:r>
          </a:p>
        </p:txBody>
      </p:sp>
      <p:sp>
        <p:nvSpPr>
          <p:cNvPr id="8" name="TextBox 7"/>
          <p:cNvSpPr txBox="1"/>
          <p:nvPr/>
        </p:nvSpPr>
        <p:spPr>
          <a:xfrm>
            <a:off x="1225296" y="9829800"/>
            <a:ext cx="8956262" cy="18074948"/>
          </a:xfrm>
          <a:prstGeom prst="rect">
            <a:avLst/>
          </a:prstGeom>
          <a:noFill/>
        </p:spPr>
        <p:txBody>
          <a:bodyPr wrap="square" rtlCol="0">
            <a:spAutoFit/>
          </a:bodyPr>
          <a:lstStyle/>
          <a:p>
            <a:pPr>
              <a:lnSpc>
                <a:spcPct val="120000"/>
              </a:lnSpc>
            </a:pPr>
            <a:r>
              <a:rPr lang="en-US" sz="2800" dirty="0"/>
              <a:t>Childhood severe acute malnutrition (SAM) remains a significant health challenge, contributing to over five million deaths annually among children under the age of five. SAM manifests in two primary forms: non-edematous SAM (marasmus) and edematous SAM (kwashiorkor), with the latter characterized by bilateral pitting edema and liver complications. This study aims to elucidate the metabolic differences across these phenotypes, particularly between edematous and non-edematous forms, to uncover underlying etiological factors and potential therapeutic targets.</a:t>
            </a:r>
          </a:p>
          <a:p>
            <a:pPr>
              <a:lnSpc>
                <a:spcPct val="120000"/>
              </a:lnSpc>
            </a:pPr>
            <a:endParaRPr lang="en-US" sz="2800" dirty="0"/>
          </a:p>
          <a:p>
            <a:pPr>
              <a:lnSpc>
                <a:spcPct val="120000"/>
              </a:lnSpc>
            </a:pPr>
            <a:r>
              <a:rPr lang="en-US" sz="2800" dirty="0"/>
              <a:t>We collected metabolic data from serum blood samples of 35 patients suffering from malnutrition in Malawi, encompassing three groups: Kwashiorkor, Marasmus, and Marasmic-Kwashiorkor. The data underwent rigorous preprocessing, including harmonization, normalization, and filtering based on variance and quality control thresholds. Principal Component Analysis (PCA) and other statistical methods, including linear regression, cluster analysis, and Multivariate Analysis of Variance (MANOVA), were employed to analyze the processed metabolic data.</a:t>
            </a:r>
          </a:p>
          <a:p>
            <a:pPr>
              <a:lnSpc>
                <a:spcPct val="120000"/>
              </a:lnSpc>
            </a:pPr>
            <a:endParaRPr lang="en-US" sz="2800" dirty="0"/>
          </a:p>
          <a:p>
            <a:pPr>
              <a:lnSpc>
                <a:spcPct val="120000"/>
              </a:lnSpc>
            </a:pPr>
            <a:r>
              <a:rPr lang="en-US" sz="2800" dirty="0"/>
              <a:t>The developed data pipeline not only facilitates detailed metabolic analysis but also offers a customizable tool for ongoing and future studies. By integrating advanced statistical techniques and ensuring intuitive data visualization, this pipeline supports broader research efforts aimed at mitigating the impacts of severe acute malnutrition in children. Future directions include expanding the sample size and incorporating additional features into the data pipeline to enhance its analytical capabilities.</a:t>
            </a:r>
          </a:p>
          <a:p>
            <a:pPr>
              <a:lnSpc>
                <a:spcPct val="120000"/>
              </a:lnSpc>
            </a:pPr>
            <a:endParaRPr lang="en-US" sz="2400" dirty="0"/>
          </a:p>
        </p:txBody>
      </p:sp>
      <p:sp>
        <p:nvSpPr>
          <p:cNvPr id="30" name="TextBox 29">
            <a:extLst>
              <a:ext uri="{FF2B5EF4-FFF2-40B4-BE49-F238E27FC236}">
                <a16:creationId xmlns:a16="http://schemas.microsoft.com/office/drawing/2014/main" id="{964A3AB2-9B16-4054-1CFF-58CE7C20BE55}"/>
              </a:ext>
            </a:extLst>
          </p:cNvPr>
          <p:cNvSpPr txBox="1"/>
          <p:nvPr/>
        </p:nvSpPr>
        <p:spPr>
          <a:xfrm>
            <a:off x="1222604" y="30175200"/>
            <a:ext cx="20139660" cy="830997"/>
          </a:xfrm>
          <a:prstGeom prst="rect">
            <a:avLst/>
          </a:prstGeom>
          <a:noFill/>
        </p:spPr>
        <p:txBody>
          <a:bodyPr wrap="square">
            <a:spAutoFit/>
          </a:bodyPr>
          <a:lstStyle/>
          <a:p>
            <a:r>
              <a:rPr lang="en-US" sz="4800" b="1" dirty="0">
                <a:latin typeface="Arial" charset="0"/>
                <a:ea typeface="Arial" charset="0"/>
                <a:cs typeface="Arial" charset="0"/>
              </a:rPr>
              <a:t>BACKGROUND</a:t>
            </a:r>
            <a:endParaRPr lang="en-US" sz="4800" dirty="0"/>
          </a:p>
        </p:txBody>
      </p:sp>
      <p:sp>
        <p:nvSpPr>
          <p:cNvPr id="28" name="TextBox 27">
            <a:extLst>
              <a:ext uri="{FF2B5EF4-FFF2-40B4-BE49-F238E27FC236}">
                <a16:creationId xmlns:a16="http://schemas.microsoft.com/office/drawing/2014/main" id="{014DCD03-983D-CD44-0C5A-0CABC50E55EA}"/>
              </a:ext>
            </a:extLst>
          </p:cNvPr>
          <p:cNvSpPr txBox="1"/>
          <p:nvPr/>
        </p:nvSpPr>
        <p:spPr>
          <a:xfrm>
            <a:off x="1235364" y="28169953"/>
            <a:ext cx="8736532" cy="954107"/>
          </a:xfrm>
          <a:prstGeom prst="rect">
            <a:avLst/>
          </a:prstGeom>
          <a:noFill/>
        </p:spPr>
        <p:txBody>
          <a:bodyPr wrap="square">
            <a:spAutoFit/>
          </a:bodyPr>
          <a:lstStyle/>
          <a:p>
            <a:r>
              <a:rPr lang="en-US" sz="2800" i="1" dirty="0">
                <a:solidFill>
                  <a:schemeClr val="tx1">
                    <a:lumMod val="95000"/>
                    <a:lumOff val="5000"/>
                  </a:schemeClr>
                </a:solidFill>
                <a:effectLst/>
              </a:rPr>
              <a:t>This work utilized the computational resources of the NIH HPC </a:t>
            </a:r>
            <a:r>
              <a:rPr lang="en-US" sz="2800" i="1" dirty="0" err="1">
                <a:solidFill>
                  <a:schemeClr val="tx1">
                    <a:lumMod val="95000"/>
                    <a:lumOff val="5000"/>
                  </a:schemeClr>
                </a:solidFill>
                <a:effectLst/>
              </a:rPr>
              <a:t>Biowulf</a:t>
            </a:r>
            <a:r>
              <a:rPr lang="en-US" sz="2800" i="1" dirty="0">
                <a:solidFill>
                  <a:schemeClr val="tx1">
                    <a:lumMod val="95000"/>
                    <a:lumOff val="5000"/>
                  </a:schemeClr>
                </a:solidFill>
                <a:effectLst/>
              </a:rPr>
              <a:t> cluster (https://</a:t>
            </a:r>
            <a:r>
              <a:rPr lang="en-US" sz="2800" i="1" dirty="0" err="1">
                <a:solidFill>
                  <a:schemeClr val="tx1">
                    <a:lumMod val="95000"/>
                    <a:lumOff val="5000"/>
                  </a:schemeClr>
                </a:solidFill>
                <a:effectLst/>
              </a:rPr>
              <a:t>hpc.nih.gov</a:t>
            </a:r>
            <a:r>
              <a:rPr lang="en-US" sz="2800" i="1" dirty="0">
                <a:solidFill>
                  <a:schemeClr val="tx1">
                    <a:lumMod val="95000"/>
                    <a:lumOff val="5000"/>
                  </a:schemeClr>
                </a:solidFill>
                <a:effectLst/>
              </a:rPr>
              <a:t>)</a:t>
            </a:r>
            <a:endParaRPr lang="en-US" sz="2800" i="1" u="sng" dirty="0">
              <a:solidFill>
                <a:schemeClr val="tx1">
                  <a:lumMod val="95000"/>
                  <a:lumOff val="5000"/>
                </a:schemeClr>
              </a:solidFill>
            </a:endParaRPr>
          </a:p>
        </p:txBody>
      </p:sp>
      <p:sp>
        <p:nvSpPr>
          <p:cNvPr id="38" name="TextBox 37">
            <a:extLst>
              <a:ext uri="{FF2B5EF4-FFF2-40B4-BE49-F238E27FC236}">
                <a16:creationId xmlns:a16="http://schemas.microsoft.com/office/drawing/2014/main" id="{AA792742-28BF-CFE2-26E5-FAF578A88953}"/>
              </a:ext>
            </a:extLst>
          </p:cNvPr>
          <p:cNvSpPr txBox="1"/>
          <p:nvPr/>
        </p:nvSpPr>
        <p:spPr>
          <a:xfrm>
            <a:off x="10826496" y="21945600"/>
            <a:ext cx="20139660" cy="830997"/>
          </a:xfrm>
          <a:prstGeom prst="rect">
            <a:avLst/>
          </a:prstGeom>
          <a:noFill/>
        </p:spPr>
        <p:txBody>
          <a:bodyPr wrap="square">
            <a:spAutoFit/>
          </a:bodyPr>
          <a:lstStyle/>
          <a:p>
            <a:r>
              <a:rPr lang="en-US" sz="4800" b="1" dirty="0">
                <a:latin typeface="Arial" charset="0"/>
                <a:ea typeface="Arial" charset="0"/>
                <a:cs typeface="Arial" charset="0"/>
              </a:rPr>
              <a:t>OBJECTIVES</a:t>
            </a:r>
            <a:endParaRPr lang="en-US" sz="4800" dirty="0"/>
          </a:p>
        </p:txBody>
      </p:sp>
      <p:sp>
        <p:nvSpPr>
          <p:cNvPr id="32" name="TextBox 31">
            <a:extLst>
              <a:ext uri="{FF2B5EF4-FFF2-40B4-BE49-F238E27FC236}">
                <a16:creationId xmlns:a16="http://schemas.microsoft.com/office/drawing/2014/main" id="{27EF8EED-0F85-E363-4D51-E18D85077DE3}"/>
              </a:ext>
            </a:extLst>
          </p:cNvPr>
          <p:cNvSpPr txBox="1"/>
          <p:nvPr/>
        </p:nvSpPr>
        <p:spPr>
          <a:xfrm>
            <a:off x="1222604" y="31546800"/>
            <a:ext cx="8958956" cy="6766661"/>
          </a:xfrm>
          <a:prstGeom prst="rect">
            <a:avLst/>
          </a:prstGeom>
          <a:noFill/>
        </p:spPr>
        <p:txBody>
          <a:bodyPr wrap="square">
            <a:spAutoFit/>
          </a:bodyPr>
          <a:lstStyle/>
          <a:p>
            <a:pPr>
              <a:lnSpc>
                <a:spcPct val="120000"/>
              </a:lnSpc>
            </a:pPr>
            <a:r>
              <a:rPr lang="en-US" sz="2800" dirty="0">
                <a:solidFill>
                  <a:srgbClr val="050707"/>
                </a:solidFill>
                <a:effectLst/>
                <a:latin typeface="ArialMT"/>
              </a:rPr>
              <a:t>Childhood severe acute malnutrition (SAM) is associated with &gt; 5 million deaths in children under the age of 5 each year.</a:t>
            </a:r>
            <a:endParaRPr lang="en-US" sz="2800" baseline="30000" dirty="0"/>
          </a:p>
          <a:p>
            <a:pPr>
              <a:lnSpc>
                <a:spcPct val="120000"/>
              </a:lnSpc>
            </a:pPr>
            <a:r>
              <a:rPr lang="en-US" sz="2800" dirty="0">
                <a:solidFill>
                  <a:srgbClr val="050707"/>
                </a:solidFill>
                <a:effectLst/>
                <a:latin typeface="ArialMT"/>
              </a:rPr>
              <a:t>SAM has two forms: </a:t>
            </a:r>
            <a:endParaRPr lang="en-US" sz="2800" dirty="0"/>
          </a:p>
          <a:p>
            <a:pPr>
              <a:lnSpc>
                <a:spcPct val="120000"/>
              </a:lnSpc>
            </a:pPr>
            <a:r>
              <a:rPr lang="en-US" sz="2800" dirty="0">
                <a:solidFill>
                  <a:srgbClr val="050707"/>
                </a:solidFill>
                <a:effectLst/>
                <a:latin typeface="ArialMT"/>
              </a:rPr>
              <a:t>• </a:t>
            </a:r>
            <a:r>
              <a:rPr lang="en-US" sz="2800" i="1" dirty="0">
                <a:solidFill>
                  <a:srgbClr val="050707"/>
                </a:solidFill>
                <a:effectLst/>
                <a:latin typeface="Arial" panose="020B0604020202020204" pitchFamily="34" charset="0"/>
              </a:rPr>
              <a:t>Non-edematous SAM (marasmus</a:t>
            </a:r>
            <a:r>
              <a:rPr lang="en-US" sz="2800" dirty="0">
                <a:solidFill>
                  <a:srgbClr val="050707"/>
                </a:solidFill>
                <a:effectLst/>
                <a:latin typeface="ArialMT"/>
              </a:rPr>
              <a:t>): presents with severe wasting</a:t>
            </a:r>
            <a:endParaRPr lang="en-US" sz="2800" baseline="30000" dirty="0"/>
          </a:p>
          <a:p>
            <a:pPr>
              <a:lnSpc>
                <a:spcPct val="120000"/>
              </a:lnSpc>
            </a:pPr>
            <a:r>
              <a:rPr lang="en-US" sz="2800" dirty="0">
                <a:solidFill>
                  <a:srgbClr val="050707"/>
                </a:solidFill>
                <a:effectLst/>
                <a:latin typeface="ArialMT"/>
              </a:rPr>
              <a:t>• </a:t>
            </a:r>
            <a:r>
              <a:rPr lang="en-US" sz="2800" i="1" dirty="0">
                <a:solidFill>
                  <a:srgbClr val="050707"/>
                </a:solidFill>
                <a:effectLst/>
                <a:latin typeface="Arial" panose="020B0604020202020204" pitchFamily="34" charset="0"/>
              </a:rPr>
              <a:t>Edematous SAM (kwashiorkor</a:t>
            </a:r>
            <a:r>
              <a:rPr lang="en-US" sz="2800" dirty="0">
                <a:solidFill>
                  <a:srgbClr val="050707"/>
                </a:solidFill>
                <a:effectLst/>
                <a:latin typeface="ArialMT"/>
              </a:rPr>
              <a:t>): presents with bilateral pitting edema &amp; multi-organ dysfunction &amp; hepatic steatosis (fatty liver)</a:t>
            </a:r>
            <a:endParaRPr lang="en-US" sz="2800" baseline="30000" dirty="0">
              <a:solidFill>
                <a:srgbClr val="050707"/>
              </a:solidFill>
              <a:effectLst/>
              <a:latin typeface="Arial" charset="0"/>
              <a:cs typeface="Arial" charset="0"/>
            </a:endParaRPr>
          </a:p>
          <a:p>
            <a:pPr>
              <a:lnSpc>
                <a:spcPct val="120000"/>
              </a:lnSpc>
            </a:pPr>
            <a:r>
              <a:rPr lang="en-US" sz="2800" i="1" dirty="0"/>
              <a:t>Marasmic-Kwashiorkor: </a:t>
            </a:r>
            <a:r>
              <a:rPr lang="en-US" sz="2800" dirty="0"/>
              <a:t>presents with features of both marasmus and kwashiorkor</a:t>
            </a:r>
            <a:endParaRPr lang="en-US" sz="2800" baseline="30000" dirty="0"/>
          </a:p>
          <a:p>
            <a:pPr>
              <a:lnSpc>
                <a:spcPct val="120000"/>
              </a:lnSpc>
              <a:buFont typeface="Arial" panose="020B0604020202020204" pitchFamily="34" charset="0"/>
              <a:buChar char="•"/>
            </a:pPr>
            <a:r>
              <a:rPr lang="en-US" sz="2800" dirty="0">
                <a:solidFill>
                  <a:srgbClr val="050707"/>
                </a:solidFill>
                <a:effectLst/>
                <a:latin typeface="ArialMT"/>
              </a:rPr>
              <a:t> Lower DNA methylation levels &amp; one carbon metabolite levels (OCM) in kwashiorkor</a:t>
            </a:r>
            <a:endParaRPr lang="en-US" sz="2800" baseline="30000" dirty="0">
              <a:solidFill>
                <a:srgbClr val="050707"/>
              </a:solidFill>
              <a:effectLst/>
              <a:latin typeface="ArialMT"/>
            </a:endParaRPr>
          </a:p>
        </p:txBody>
      </p:sp>
      <p:sp>
        <p:nvSpPr>
          <p:cNvPr id="42" name="TextBox 41">
            <a:extLst>
              <a:ext uri="{FF2B5EF4-FFF2-40B4-BE49-F238E27FC236}">
                <a16:creationId xmlns:a16="http://schemas.microsoft.com/office/drawing/2014/main" id="{03A9C09B-9EFB-B3A6-62B0-4CF34387C394}"/>
              </a:ext>
            </a:extLst>
          </p:cNvPr>
          <p:cNvSpPr txBox="1"/>
          <p:nvPr/>
        </p:nvSpPr>
        <p:spPr>
          <a:xfrm>
            <a:off x="10826496" y="29169360"/>
            <a:ext cx="20139660" cy="830997"/>
          </a:xfrm>
          <a:prstGeom prst="rect">
            <a:avLst/>
          </a:prstGeom>
          <a:noFill/>
        </p:spPr>
        <p:txBody>
          <a:bodyPr wrap="square">
            <a:spAutoFit/>
          </a:bodyPr>
          <a:lstStyle/>
          <a:p>
            <a:r>
              <a:rPr lang="en-US" sz="4800" b="1" dirty="0"/>
              <a:t>METHODS</a:t>
            </a:r>
            <a:endParaRPr lang="en-US" sz="4800" dirty="0"/>
          </a:p>
        </p:txBody>
      </p:sp>
      <p:sp>
        <p:nvSpPr>
          <p:cNvPr id="34" name="TextBox 33">
            <a:extLst>
              <a:ext uri="{FF2B5EF4-FFF2-40B4-BE49-F238E27FC236}">
                <a16:creationId xmlns:a16="http://schemas.microsoft.com/office/drawing/2014/main" id="{7EEC2477-8AB7-7675-8E88-AD8BD9F95F88}"/>
              </a:ext>
            </a:extLst>
          </p:cNvPr>
          <p:cNvSpPr txBox="1"/>
          <p:nvPr/>
        </p:nvSpPr>
        <p:spPr>
          <a:xfrm>
            <a:off x="10826496" y="9829800"/>
            <a:ext cx="8956261" cy="2113079"/>
          </a:xfrm>
          <a:prstGeom prst="rect">
            <a:avLst/>
          </a:prstGeom>
          <a:noFill/>
        </p:spPr>
        <p:txBody>
          <a:bodyPr wrap="square">
            <a:spAutoFit/>
          </a:bodyPr>
          <a:lstStyle/>
          <a:p>
            <a:pPr>
              <a:lnSpc>
                <a:spcPct val="120000"/>
              </a:lnSpc>
              <a:buFont typeface="Arial" panose="020B0604020202020204" pitchFamily="34" charset="0"/>
              <a:buChar char="•"/>
            </a:pPr>
            <a:r>
              <a:rPr lang="en-US" sz="2800" dirty="0">
                <a:solidFill>
                  <a:srgbClr val="050707"/>
                </a:solidFill>
                <a:effectLst/>
                <a:latin typeface="Arial" panose="020B0604020202020204" pitchFamily="34" charset="0"/>
              </a:rPr>
              <a:t> No clear etiological differences and no cellular model to study them in </a:t>
            </a:r>
            <a:endParaRPr lang="en-US" sz="2800" dirty="0">
              <a:solidFill>
                <a:srgbClr val="050707"/>
              </a:solidFill>
              <a:effectLst/>
              <a:latin typeface="ArialMT"/>
            </a:endParaRPr>
          </a:p>
          <a:p>
            <a:pPr>
              <a:lnSpc>
                <a:spcPct val="120000"/>
              </a:lnSpc>
              <a:buFont typeface="Arial" panose="020B0604020202020204" pitchFamily="34" charset="0"/>
              <a:buChar char="•"/>
            </a:pPr>
            <a:r>
              <a:rPr lang="en-US" sz="2800" dirty="0">
                <a:solidFill>
                  <a:srgbClr val="050707"/>
                </a:solidFill>
                <a:effectLst/>
                <a:latin typeface="Arial" panose="020B0604020202020204" pitchFamily="34" charset="0"/>
              </a:rPr>
              <a:t> Aim: Examine metabolic differences across phenotypes</a:t>
            </a:r>
            <a:endParaRPr lang="en-US" sz="2800" dirty="0">
              <a:solidFill>
                <a:srgbClr val="050707"/>
              </a:solidFill>
              <a:effectLst/>
              <a:latin typeface="ArialMT"/>
            </a:endParaRPr>
          </a:p>
        </p:txBody>
      </p:sp>
      <p:sp>
        <p:nvSpPr>
          <p:cNvPr id="44" name="TextBox 43">
            <a:extLst>
              <a:ext uri="{FF2B5EF4-FFF2-40B4-BE49-F238E27FC236}">
                <a16:creationId xmlns:a16="http://schemas.microsoft.com/office/drawing/2014/main" id="{D1FD9AC5-22D7-D3F1-70E5-F25495447F66}"/>
              </a:ext>
            </a:extLst>
          </p:cNvPr>
          <p:cNvSpPr txBox="1"/>
          <p:nvPr/>
        </p:nvSpPr>
        <p:spPr>
          <a:xfrm>
            <a:off x="10826496" y="30540960"/>
            <a:ext cx="8956260" cy="1596014"/>
          </a:xfrm>
          <a:prstGeom prst="rect">
            <a:avLst/>
          </a:prstGeom>
          <a:noFill/>
        </p:spPr>
        <p:txBody>
          <a:bodyPr wrap="square">
            <a:spAutoFit/>
          </a:bodyPr>
          <a:lstStyle/>
          <a:p>
            <a:pPr>
              <a:lnSpc>
                <a:spcPct val="120000"/>
              </a:lnSpc>
              <a:buFont typeface="Arial" panose="020B0604020202020204" pitchFamily="34" charset="0"/>
              <a:buChar char="•"/>
            </a:pPr>
            <a:r>
              <a:rPr lang="en-US" sz="2800" dirty="0">
                <a:solidFill>
                  <a:srgbClr val="050707"/>
                </a:solidFill>
                <a:latin typeface="ArialMT"/>
              </a:rPr>
              <a:t> Metabolic data was collected from a number of patients suffering from malnutrition via a serum blood sample, with more data expected to be available soon</a:t>
            </a:r>
            <a:endParaRPr lang="en-US" sz="2800" dirty="0">
              <a:solidFill>
                <a:srgbClr val="050707"/>
              </a:solidFill>
              <a:effectLst/>
              <a:latin typeface="ArialMT"/>
            </a:endParaRPr>
          </a:p>
        </p:txBody>
      </p:sp>
      <p:pic>
        <p:nvPicPr>
          <p:cNvPr id="35" name="Picture 2" descr="A child with Marasmus (left) and a child with Kwashiorkor (right). |  Download Scientific Diagram">
            <a:extLst>
              <a:ext uri="{FF2B5EF4-FFF2-40B4-BE49-F238E27FC236}">
                <a16:creationId xmlns:a16="http://schemas.microsoft.com/office/drawing/2014/main" id="{CA874022-9698-AA03-9098-8A3DE1976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8672" y="13807440"/>
            <a:ext cx="9047165" cy="581035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13261B88-B1A9-91BE-F758-3390EBECA5B7}"/>
              </a:ext>
            </a:extLst>
          </p:cNvPr>
          <p:cNvSpPr txBox="1"/>
          <p:nvPr/>
        </p:nvSpPr>
        <p:spPr>
          <a:xfrm>
            <a:off x="20427696" y="9829800"/>
            <a:ext cx="20147280" cy="830997"/>
          </a:xfrm>
          <a:prstGeom prst="rect">
            <a:avLst/>
          </a:prstGeom>
          <a:noFill/>
        </p:spPr>
        <p:txBody>
          <a:bodyPr wrap="square">
            <a:spAutoFit/>
          </a:bodyPr>
          <a:lstStyle/>
          <a:p>
            <a:r>
              <a:rPr lang="en-US" sz="4800" b="1" dirty="0">
                <a:latin typeface="Arial" charset="0"/>
                <a:ea typeface="Arial" charset="0"/>
                <a:cs typeface="Arial" charset="0"/>
              </a:rPr>
              <a:t>WORKFLOW</a:t>
            </a:r>
          </a:p>
        </p:txBody>
      </p:sp>
      <p:sp>
        <p:nvSpPr>
          <p:cNvPr id="36" name="TextBox 35">
            <a:extLst>
              <a:ext uri="{FF2B5EF4-FFF2-40B4-BE49-F238E27FC236}">
                <a16:creationId xmlns:a16="http://schemas.microsoft.com/office/drawing/2014/main" id="{A987160F-E0A7-65F8-2590-EC8239ECC23B}"/>
              </a:ext>
            </a:extLst>
          </p:cNvPr>
          <p:cNvSpPr txBox="1"/>
          <p:nvPr/>
        </p:nvSpPr>
        <p:spPr>
          <a:xfrm flipH="1">
            <a:off x="11704320" y="19933920"/>
            <a:ext cx="7750459" cy="523220"/>
          </a:xfrm>
          <a:prstGeom prst="rect">
            <a:avLst/>
          </a:prstGeom>
          <a:noFill/>
        </p:spPr>
        <p:txBody>
          <a:bodyPr wrap="square" rtlCol="0">
            <a:spAutoFit/>
          </a:bodyPr>
          <a:lstStyle/>
          <a:p>
            <a:r>
              <a:rPr lang="en-US" sz="2800" dirty="0"/>
              <a:t> Marasmus                            Kwashiorkor </a:t>
            </a:r>
          </a:p>
        </p:txBody>
      </p:sp>
      <p:sp>
        <p:nvSpPr>
          <p:cNvPr id="40" name="TextBox 39">
            <a:extLst>
              <a:ext uri="{FF2B5EF4-FFF2-40B4-BE49-F238E27FC236}">
                <a16:creationId xmlns:a16="http://schemas.microsoft.com/office/drawing/2014/main" id="{7C6CB469-638D-4569-7859-26F524D175FC}"/>
              </a:ext>
            </a:extLst>
          </p:cNvPr>
          <p:cNvSpPr txBox="1"/>
          <p:nvPr/>
        </p:nvSpPr>
        <p:spPr>
          <a:xfrm>
            <a:off x="10826496" y="23317200"/>
            <a:ext cx="8956260" cy="4698402"/>
          </a:xfrm>
          <a:prstGeom prst="rect">
            <a:avLst/>
          </a:prstGeom>
          <a:noFill/>
        </p:spPr>
        <p:txBody>
          <a:bodyPr wrap="square">
            <a:spAutoFit/>
          </a:bodyPr>
          <a:lstStyle/>
          <a:p>
            <a:pPr>
              <a:lnSpc>
                <a:spcPct val="120000"/>
              </a:lnSpc>
              <a:buFont typeface="Arial" panose="020B0604020202020204" pitchFamily="34" charset="0"/>
              <a:buChar char="•"/>
            </a:pPr>
            <a:r>
              <a:rPr lang="en-US" sz="2800" dirty="0">
                <a:solidFill>
                  <a:srgbClr val="050707"/>
                </a:solidFill>
                <a:effectLst/>
                <a:latin typeface="ArialMT"/>
              </a:rPr>
              <a:t> Examine potential metabolic differences across phenotypes, with a particular focus on Edematous (Kwashiorkor and Marasmic-Kwashiorkor) compared to Non-Edematous (Marasmus)</a:t>
            </a:r>
          </a:p>
          <a:p>
            <a:pPr>
              <a:lnSpc>
                <a:spcPct val="120000"/>
              </a:lnSpc>
              <a:buFont typeface="Arial" panose="020B0604020202020204" pitchFamily="34" charset="0"/>
              <a:buChar char="•"/>
            </a:pPr>
            <a:r>
              <a:rPr lang="en-US" sz="2800" dirty="0">
                <a:solidFill>
                  <a:srgbClr val="050707"/>
                </a:solidFill>
                <a:latin typeface="ArialMT"/>
              </a:rPr>
              <a:t> Developing a Python-Based data pipeline to analyze metabolic data</a:t>
            </a:r>
          </a:p>
          <a:p>
            <a:pPr>
              <a:lnSpc>
                <a:spcPct val="120000"/>
              </a:lnSpc>
              <a:buFont typeface="Arial" panose="020B0604020202020204" pitchFamily="34" charset="0"/>
              <a:buChar char="•"/>
            </a:pPr>
            <a:r>
              <a:rPr lang="en-US" sz="2800" dirty="0">
                <a:solidFill>
                  <a:srgbClr val="050707"/>
                </a:solidFill>
                <a:effectLst/>
                <a:latin typeface="ArialMT"/>
              </a:rPr>
              <a:t> Expanding the data pipeline to be highly intuitive and customizable so that it can be used by any NIH staff with metabolic data interested in visualization</a:t>
            </a:r>
          </a:p>
        </p:txBody>
      </p:sp>
      <p:graphicFrame>
        <p:nvGraphicFramePr>
          <p:cNvPr id="45" name="Table 44">
            <a:extLst>
              <a:ext uri="{FF2B5EF4-FFF2-40B4-BE49-F238E27FC236}">
                <a16:creationId xmlns:a16="http://schemas.microsoft.com/office/drawing/2014/main" id="{0A7E4A83-5E22-3D8A-3ABC-4683A327EEE7}"/>
              </a:ext>
            </a:extLst>
          </p:cNvPr>
          <p:cNvGraphicFramePr>
            <a:graphicFrameLocks noGrp="1"/>
          </p:cNvGraphicFramePr>
          <p:nvPr>
            <p:extLst>
              <p:ext uri="{D42A27DB-BD31-4B8C-83A1-F6EECF244321}">
                <p14:modId xmlns:p14="http://schemas.microsoft.com/office/powerpoint/2010/main" val="1185628355"/>
              </p:ext>
            </p:extLst>
          </p:nvPr>
        </p:nvGraphicFramePr>
        <p:xfrm>
          <a:off x="11106102" y="33004282"/>
          <a:ext cx="8355694" cy="5590248"/>
        </p:xfrm>
        <a:graphic>
          <a:graphicData uri="http://schemas.openxmlformats.org/drawingml/2006/table">
            <a:tbl>
              <a:tblPr firstRow="1" bandRow="1">
                <a:tableStyleId>{93296810-A885-4BE3-A3E7-6D5BEEA58F35}</a:tableStyleId>
              </a:tblPr>
              <a:tblGrid>
                <a:gridCol w="4346335">
                  <a:extLst>
                    <a:ext uri="{9D8B030D-6E8A-4147-A177-3AD203B41FA5}">
                      <a16:colId xmlns:a16="http://schemas.microsoft.com/office/drawing/2014/main" val="2220879335"/>
                    </a:ext>
                  </a:extLst>
                </a:gridCol>
                <a:gridCol w="4009359">
                  <a:extLst>
                    <a:ext uri="{9D8B030D-6E8A-4147-A177-3AD203B41FA5}">
                      <a16:colId xmlns:a16="http://schemas.microsoft.com/office/drawing/2014/main" val="1735633596"/>
                    </a:ext>
                  </a:extLst>
                </a:gridCol>
              </a:tblGrid>
              <a:tr h="1237557">
                <a:tc>
                  <a:txBody>
                    <a:bodyPr/>
                    <a:lstStyle/>
                    <a:p>
                      <a:pPr algn="ctr"/>
                      <a:r>
                        <a:rPr lang="en-US" sz="4000" dirty="0">
                          <a:solidFill>
                            <a:schemeClr val="tx1"/>
                          </a:solidFill>
                        </a:rPr>
                        <a:t>Serum Samples Collected in Malawi</a:t>
                      </a:r>
                    </a:p>
                  </a:txBody>
                  <a:tcPr>
                    <a:solidFill>
                      <a:schemeClr val="accent6">
                        <a:lumMod val="85000"/>
                      </a:schemeClr>
                    </a:solidFill>
                  </a:tcPr>
                </a:tc>
                <a:tc>
                  <a:txBody>
                    <a:bodyPr/>
                    <a:lstStyle/>
                    <a:p>
                      <a:r>
                        <a:rPr lang="en-US" sz="4400" dirty="0">
                          <a:solidFill>
                            <a:schemeClr val="tx1">
                              <a:lumMod val="95000"/>
                              <a:lumOff val="5000"/>
                            </a:schemeClr>
                          </a:solidFill>
                        </a:rPr>
                        <a:t>n = 35 patients</a:t>
                      </a:r>
                    </a:p>
                  </a:txBody>
                  <a:tcPr>
                    <a:solidFill>
                      <a:schemeClr val="accent6">
                        <a:lumMod val="85000"/>
                      </a:schemeClr>
                    </a:solidFill>
                  </a:tcPr>
                </a:tc>
                <a:extLst>
                  <a:ext uri="{0D108BD9-81ED-4DB2-BD59-A6C34878D82A}">
                    <a16:rowId xmlns:a16="http://schemas.microsoft.com/office/drawing/2014/main" val="2568937630"/>
                  </a:ext>
                </a:extLst>
              </a:tr>
              <a:tr h="917598">
                <a:tc>
                  <a:txBody>
                    <a:bodyPr/>
                    <a:lstStyle/>
                    <a:p>
                      <a:r>
                        <a:rPr lang="en-US" sz="4800" dirty="0"/>
                        <a:t>Kwashiorkor</a:t>
                      </a:r>
                      <a:endParaRPr lang="en-US" sz="2000" dirty="0"/>
                    </a:p>
                  </a:txBody>
                  <a:tcPr/>
                </a:tc>
                <a:tc>
                  <a:txBody>
                    <a:bodyPr/>
                    <a:lstStyle/>
                    <a:p>
                      <a:r>
                        <a:rPr lang="en-US" sz="5400" dirty="0"/>
                        <a:t>13</a:t>
                      </a:r>
                    </a:p>
                  </a:txBody>
                  <a:tcPr/>
                </a:tc>
                <a:extLst>
                  <a:ext uri="{0D108BD9-81ED-4DB2-BD59-A6C34878D82A}">
                    <a16:rowId xmlns:a16="http://schemas.microsoft.com/office/drawing/2014/main" val="1597206470"/>
                  </a:ext>
                </a:extLst>
              </a:tr>
              <a:tr h="917598">
                <a:tc>
                  <a:txBody>
                    <a:bodyPr/>
                    <a:lstStyle/>
                    <a:p>
                      <a:r>
                        <a:rPr lang="en-US" sz="4800" dirty="0"/>
                        <a:t>Marasmus</a:t>
                      </a:r>
                      <a:endParaRPr lang="en-US" sz="5400" dirty="0"/>
                    </a:p>
                  </a:txBody>
                  <a:tcPr/>
                </a:tc>
                <a:tc>
                  <a:txBody>
                    <a:bodyPr/>
                    <a:lstStyle/>
                    <a:p>
                      <a:r>
                        <a:rPr lang="en-US" sz="5400" dirty="0"/>
                        <a:t>13</a:t>
                      </a:r>
                      <a:endParaRPr lang="en-US" sz="2000" dirty="0"/>
                    </a:p>
                  </a:txBody>
                  <a:tcPr/>
                </a:tc>
                <a:extLst>
                  <a:ext uri="{0D108BD9-81ED-4DB2-BD59-A6C34878D82A}">
                    <a16:rowId xmlns:a16="http://schemas.microsoft.com/office/drawing/2014/main" val="981965547"/>
                  </a:ext>
                </a:extLst>
              </a:tr>
              <a:tr h="1834812">
                <a:tc>
                  <a:txBody>
                    <a:bodyPr/>
                    <a:lstStyle/>
                    <a:p>
                      <a:r>
                        <a:rPr lang="en-US" sz="4800" dirty="0"/>
                        <a:t>Marasmic-Kwashiorkor</a:t>
                      </a:r>
                    </a:p>
                  </a:txBody>
                  <a:tcPr/>
                </a:tc>
                <a:tc>
                  <a:txBody>
                    <a:bodyPr/>
                    <a:lstStyle/>
                    <a:p>
                      <a:r>
                        <a:rPr lang="en-US" sz="5400" dirty="0"/>
                        <a:t>9</a:t>
                      </a:r>
                    </a:p>
                  </a:txBody>
                  <a:tcPr/>
                </a:tc>
                <a:extLst>
                  <a:ext uri="{0D108BD9-81ED-4DB2-BD59-A6C34878D82A}">
                    <a16:rowId xmlns:a16="http://schemas.microsoft.com/office/drawing/2014/main" val="625353905"/>
                  </a:ext>
                </a:extLst>
              </a:tr>
            </a:tbl>
          </a:graphicData>
        </a:graphic>
      </p:graphicFrame>
      <p:sp>
        <p:nvSpPr>
          <p:cNvPr id="50" name="TextBox 49">
            <a:extLst>
              <a:ext uri="{FF2B5EF4-FFF2-40B4-BE49-F238E27FC236}">
                <a16:creationId xmlns:a16="http://schemas.microsoft.com/office/drawing/2014/main" id="{3C9F63AB-E992-0342-6412-A0E78FAD2454}"/>
              </a:ext>
            </a:extLst>
          </p:cNvPr>
          <p:cNvSpPr txBox="1"/>
          <p:nvPr/>
        </p:nvSpPr>
        <p:spPr>
          <a:xfrm>
            <a:off x="20427696" y="24505920"/>
            <a:ext cx="8956259" cy="4181337"/>
          </a:xfrm>
          <a:prstGeom prst="rect">
            <a:avLst/>
          </a:prstGeom>
          <a:noFill/>
        </p:spPr>
        <p:txBody>
          <a:bodyPr wrap="square">
            <a:spAutoFit/>
          </a:bodyPr>
          <a:lstStyle/>
          <a:p>
            <a:pPr>
              <a:lnSpc>
                <a:spcPct val="120000"/>
              </a:lnSpc>
            </a:pPr>
            <a:r>
              <a:rPr lang="en-US" sz="2800" b="1" dirty="0">
                <a:solidFill>
                  <a:srgbClr val="050707"/>
                </a:solidFill>
                <a:effectLst/>
                <a:latin typeface="ArialMT"/>
              </a:rPr>
              <a:t>Preprocessing </a:t>
            </a:r>
            <a:r>
              <a:rPr lang="en-US" sz="2800" b="1" i="1" dirty="0">
                <a:solidFill>
                  <a:srgbClr val="050707"/>
                </a:solidFill>
                <a:effectLst/>
                <a:latin typeface="ArialMT"/>
              </a:rPr>
              <a:t>(Optional):</a:t>
            </a:r>
          </a:p>
          <a:p>
            <a:pPr>
              <a:lnSpc>
                <a:spcPct val="120000"/>
              </a:lnSpc>
              <a:buFont typeface="Arial" panose="020B0604020202020204" pitchFamily="34" charset="0"/>
              <a:buChar char="•"/>
            </a:pPr>
            <a:r>
              <a:rPr lang="en-US" sz="2800" dirty="0">
                <a:solidFill>
                  <a:srgbClr val="050707"/>
                </a:solidFill>
                <a:effectLst/>
                <a:latin typeface="ArialMT"/>
              </a:rPr>
              <a:t> Harmonizing multiple data sheets into one csv file</a:t>
            </a:r>
          </a:p>
          <a:p>
            <a:pPr>
              <a:lnSpc>
                <a:spcPct val="120000"/>
              </a:lnSpc>
              <a:buFont typeface="Arial" panose="020B0604020202020204" pitchFamily="34" charset="0"/>
              <a:buChar char="•"/>
            </a:pPr>
            <a:r>
              <a:rPr lang="en-US" sz="2800" dirty="0">
                <a:solidFill>
                  <a:srgbClr val="050707"/>
                </a:solidFill>
                <a:latin typeface="ArialMT"/>
              </a:rPr>
              <a:t> Filtering out outliers and rows and columns above “missing rate” threshold</a:t>
            </a:r>
          </a:p>
          <a:p>
            <a:pPr>
              <a:lnSpc>
                <a:spcPct val="120000"/>
              </a:lnSpc>
              <a:buFont typeface="Arial" panose="020B0604020202020204" pitchFamily="34" charset="0"/>
              <a:buChar char="•"/>
            </a:pPr>
            <a:r>
              <a:rPr lang="en-US" sz="2800" dirty="0">
                <a:solidFill>
                  <a:srgbClr val="050707"/>
                </a:solidFill>
                <a:latin typeface="ArialMT"/>
              </a:rPr>
              <a:t> Removing metabolites with low variance</a:t>
            </a:r>
          </a:p>
          <a:p>
            <a:pPr>
              <a:lnSpc>
                <a:spcPct val="120000"/>
              </a:lnSpc>
              <a:buFont typeface="Arial" panose="020B0604020202020204" pitchFamily="34" charset="0"/>
              <a:buChar char="•"/>
            </a:pPr>
            <a:r>
              <a:rPr lang="en-US" sz="2800" dirty="0">
                <a:solidFill>
                  <a:srgbClr val="050707"/>
                </a:solidFill>
                <a:effectLst/>
                <a:latin typeface="ArialMT"/>
              </a:rPr>
              <a:t> Removing metabolites that do not pass the Quality Control threshold</a:t>
            </a:r>
          </a:p>
          <a:p>
            <a:pPr>
              <a:lnSpc>
                <a:spcPct val="120000"/>
              </a:lnSpc>
              <a:buFont typeface="Arial" panose="020B0604020202020204" pitchFamily="34" charset="0"/>
              <a:buChar char="•"/>
            </a:pPr>
            <a:r>
              <a:rPr lang="en-US" sz="2800" dirty="0">
                <a:solidFill>
                  <a:srgbClr val="050707"/>
                </a:solidFill>
                <a:latin typeface="ArialMT"/>
              </a:rPr>
              <a:t> Normalizing data to allow  parametric tests</a:t>
            </a:r>
            <a:endParaRPr lang="en-US" sz="2800" dirty="0">
              <a:solidFill>
                <a:srgbClr val="050707"/>
              </a:solidFill>
              <a:effectLst/>
              <a:latin typeface="ArialMT"/>
            </a:endParaRPr>
          </a:p>
        </p:txBody>
      </p:sp>
      <p:pic>
        <p:nvPicPr>
          <p:cNvPr id="51" name="Picture 50" descr="A graph with a line&#10;&#10;Description automatically generated">
            <a:extLst>
              <a:ext uri="{FF2B5EF4-FFF2-40B4-BE49-F238E27FC236}">
                <a16:creationId xmlns:a16="http://schemas.microsoft.com/office/drawing/2014/main" id="{435E892E-07DB-574E-ECEA-28DD7B9709D0}"/>
              </a:ext>
            </a:extLst>
          </p:cNvPr>
          <p:cNvPicPr>
            <a:picLocks noChangeAspect="1"/>
          </p:cNvPicPr>
          <p:nvPr/>
        </p:nvPicPr>
        <p:blipFill rotWithShape="1">
          <a:blip r:embed="rId4"/>
          <a:srcRect l="9134" t="11976" r="7802" b="9650"/>
          <a:stretch/>
        </p:blipFill>
        <p:spPr>
          <a:xfrm>
            <a:off x="20771805" y="30723840"/>
            <a:ext cx="8343478" cy="4723528"/>
          </a:xfrm>
          <a:prstGeom prst="rect">
            <a:avLst/>
          </a:prstGeom>
        </p:spPr>
      </p:pic>
      <p:sp>
        <p:nvSpPr>
          <p:cNvPr id="53" name="TextBox 52">
            <a:extLst>
              <a:ext uri="{FF2B5EF4-FFF2-40B4-BE49-F238E27FC236}">
                <a16:creationId xmlns:a16="http://schemas.microsoft.com/office/drawing/2014/main" id="{5D5F3F56-3931-FA7F-4A47-76C8F217117D}"/>
              </a:ext>
            </a:extLst>
          </p:cNvPr>
          <p:cNvSpPr txBox="1"/>
          <p:nvPr/>
        </p:nvSpPr>
        <p:spPr>
          <a:xfrm>
            <a:off x="21156739" y="29718000"/>
            <a:ext cx="7646862" cy="584775"/>
          </a:xfrm>
          <a:prstGeom prst="rect">
            <a:avLst/>
          </a:prstGeom>
          <a:noFill/>
        </p:spPr>
        <p:txBody>
          <a:bodyPr wrap="square">
            <a:spAutoFit/>
          </a:bodyPr>
          <a:lstStyle/>
          <a:p>
            <a:pPr algn="ctr"/>
            <a:r>
              <a:rPr lang="en-US" sz="3200" dirty="0"/>
              <a:t>RSD across all metabolites</a:t>
            </a:r>
          </a:p>
        </p:txBody>
      </p:sp>
      <p:sp>
        <p:nvSpPr>
          <p:cNvPr id="55" name="TextBox 54">
            <a:extLst>
              <a:ext uri="{FF2B5EF4-FFF2-40B4-BE49-F238E27FC236}">
                <a16:creationId xmlns:a16="http://schemas.microsoft.com/office/drawing/2014/main" id="{3278E7F8-C942-4A7E-D856-CD1E93538CD2}"/>
              </a:ext>
            </a:extLst>
          </p:cNvPr>
          <p:cNvSpPr txBox="1"/>
          <p:nvPr/>
        </p:nvSpPr>
        <p:spPr>
          <a:xfrm rot="16200000">
            <a:off x="10286699" y="32826960"/>
            <a:ext cx="20285242" cy="523220"/>
          </a:xfrm>
          <a:prstGeom prst="rect">
            <a:avLst/>
          </a:prstGeom>
          <a:noFill/>
        </p:spPr>
        <p:txBody>
          <a:bodyPr wrap="square">
            <a:spAutoFit/>
          </a:bodyPr>
          <a:lstStyle/>
          <a:p>
            <a:pPr algn="ctr"/>
            <a:r>
              <a:rPr lang="en-US" sz="2800" dirty="0"/>
              <a:t>RSD (%)</a:t>
            </a:r>
          </a:p>
        </p:txBody>
      </p:sp>
      <p:sp>
        <p:nvSpPr>
          <p:cNvPr id="57" name="TextBox 56">
            <a:extLst>
              <a:ext uri="{FF2B5EF4-FFF2-40B4-BE49-F238E27FC236}">
                <a16:creationId xmlns:a16="http://schemas.microsoft.com/office/drawing/2014/main" id="{8BCCDBB0-7A6B-C8EB-3AB6-3C70C04BA4BF}"/>
              </a:ext>
            </a:extLst>
          </p:cNvPr>
          <p:cNvSpPr txBox="1"/>
          <p:nvPr/>
        </p:nvSpPr>
        <p:spPr>
          <a:xfrm>
            <a:off x="21156739" y="35753040"/>
            <a:ext cx="7646860" cy="523220"/>
          </a:xfrm>
          <a:prstGeom prst="rect">
            <a:avLst/>
          </a:prstGeom>
          <a:noFill/>
        </p:spPr>
        <p:txBody>
          <a:bodyPr wrap="square">
            <a:spAutoFit/>
          </a:bodyPr>
          <a:lstStyle/>
          <a:p>
            <a:pPr algn="ctr"/>
            <a:r>
              <a:rPr lang="en-US" sz="2800" dirty="0"/>
              <a:t>Variable Index (sorted by RSD)</a:t>
            </a:r>
          </a:p>
        </p:txBody>
      </p:sp>
      <p:sp>
        <p:nvSpPr>
          <p:cNvPr id="59" name="TextBox 58">
            <a:extLst>
              <a:ext uri="{FF2B5EF4-FFF2-40B4-BE49-F238E27FC236}">
                <a16:creationId xmlns:a16="http://schemas.microsoft.com/office/drawing/2014/main" id="{A42CB3E6-B1BA-491D-E8C5-28D77B77DBD3}"/>
              </a:ext>
            </a:extLst>
          </p:cNvPr>
          <p:cNvSpPr txBox="1"/>
          <p:nvPr/>
        </p:nvSpPr>
        <p:spPr>
          <a:xfrm>
            <a:off x="21156739" y="36850320"/>
            <a:ext cx="7906256" cy="1384995"/>
          </a:xfrm>
          <a:prstGeom prst="rect">
            <a:avLst/>
          </a:prstGeom>
          <a:noFill/>
        </p:spPr>
        <p:txBody>
          <a:bodyPr wrap="square">
            <a:spAutoFit/>
          </a:bodyPr>
          <a:lstStyle/>
          <a:p>
            <a:pPr marL="457200" lvl="1" algn="ctr"/>
            <a:r>
              <a:rPr lang="en-US" sz="2800" b="1" dirty="0"/>
              <a:t>Graph 1: </a:t>
            </a:r>
            <a:r>
              <a:rPr lang="en-US" sz="2800" dirty="0"/>
              <a:t>711 of the 892 metabolites (79.71%) were below the 20% RSD threshold based off 5 quality control samples</a:t>
            </a:r>
          </a:p>
        </p:txBody>
      </p:sp>
      <p:sp>
        <p:nvSpPr>
          <p:cNvPr id="61" name="TextBox 60">
            <a:extLst>
              <a:ext uri="{FF2B5EF4-FFF2-40B4-BE49-F238E27FC236}">
                <a16:creationId xmlns:a16="http://schemas.microsoft.com/office/drawing/2014/main" id="{48398E07-8CFE-645C-4C75-4B96B08F4E60}"/>
              </a:ext>
            </a:extLst>
          </p:cNvPr>
          <p:cNvSpPr txBox="1"/>
          <p:nvPr/>
        </p:nvSpPr>
        <p:spPr>
          <a:xfrm>
            <a:off x="30028896" y="9829800"/>
            <a:ext cx="8956260" cy="2630144"/>
          </a:xfrm>
          <a:prstGeom prst="rect">
            <a:avLst/>
          </a:prstGeom>
          <a:noFill/>
        </p:spPr>
        <p:txBody>
          <a:bodyPr wrap="square">
            <a:spAutoFit/>
          </a:bodyPr>
          <a:lstStyle/>
          <a:p>
            <a:pPr>
              <a:lnSpc>
                <a:spcPct val="120000"/>
              </a:lnSpc>
            </a:pPr>
            <a:r>
              <a:rPr lang="en-US" sz="2800" b="1" dirty="0">
                <a:solidFill>
                  <a:srgbClr val="050707"/>
                </a:solidFill>
                <a:effectLst/>
                <a:latin typeface="ArialMT"/>
              </a:rPr>
              <a:t>Processing:</a:t>
            </a:r>
          </a:p>
          <a:p>
            <a:pPr>
              <a:lnSpc>
                <a:spcPct val="120000"/>
              </a:lnSpc>
              <a:buFont typeface="Arial" panose="020B0604020202020204" pitchFamily="34" charset="0"/>
              <a:buChar char="•"/>
            </a:pPr>
            <a:r>
              <a:rPr lang="en-US" sz="2800" dirty="0">
                <a:solidFill>
                  <a:srgbClr val="050707"/>
                </a:solidFill>
                <a:latin typeface="ArialMT"/>
              </a:rPr>
              <a:t> Dimensionality reduction via Principal Component Analysis</a:t>
            </a:r>
          </a:p>
          <a:p>
            <a:pPr>
              <a:lnSpc>
                <a:spcPct val="120000"/>
              </a:lnSpc>
              <a:buFont typeface="Arial" panose="020B0604020202020204" pitchFamily="34" charset="0"/>
              <a:buChar char="•"/>
            </a:pPr>
            <a:r>
              <a:rPr lang="en-US" sz="2800" dirty="0">
                <a:solidFill>
                  <a:srgbClr val="050707"/>
                </a:solidFill>
                <a:effectLst/>
                <a:latin typeface="ArialMT"/>
              </a:rPr>
              <a:t> Ra</a:t>
            </a:r>
            <a:r>
              <a:rPr lang="en-US" sz="2800" dirty="0">
                <a:solidFill>
                  <a:srgbClr val="050707"/>
                </a:solidFill>
                <a:latin typeface="ArialMT"/>
              </a:rPr>
              <a:t>nked matrix generation</a:t>
            </a:r>
          </a:p>
          <a:p>
            <a:pPr>
              <a:lnSpc>
                <a:spcPct val="120000"/>
              </a:lnSpc>
              <a:buFont typeface="Arial" panose="020B0604020202020204" pitchFamily="34" charset="0"/>
              <a:buChar char="•"/>
            </a:pPr>
            <a:r>
              <a:rPr lang="en-US" sz="2800" dirty="0">
                <a:solidFill>
                  <a:srgbClr val="050707"/>
                </a:solidFill>
                <a:effectLst/>
                <a:latin typeface="ArialMT"/>
              </a:rPr>
              <a:t> Shapiro-Wil</a:t>
            </a:r>
            <a:r>
              <a:rPr lang="en-US" sz="2800" dirty="0">
                <a:solidFill>
                  <a:srgbClr val="050707"/>
                </a:solidFill>
                <a:latin typeface="ArialMT"/>
              </a:rPr>
              <a:t>k test for normality</a:t>
            </a:r>
            <a:endParaRPr lang="en-US" sz="2800" dirty="0">
              <a:solidFill>
                <a:srgbClr val="050707"/>
              </a:solidFill>
              <a:effectLst/>
              <a:latin typeface="ArialMT"/>
            </a:endParaRPr>
          </a:p>
        </p:txBody>
      </p:sp>
      <p:sp>
        <p:nvSpPr>
          <p:cNvPr id="63" name="TextBox 62">
            <a:extLst>
              <a:ext uri="{FF2B5EF4-FFF2-40B4-BE49-F238E27FC236}">
                <a16:creationId xmlns:a16="http://schemas.microsoft.com/office/drawing/2014/main" id="{6A67F53C-D22B-7431-8D21-C535524B7B8D}"/>
              </a:ext>
            </a:extLst>
          </p:cNvPr>
          <p:cNvSpPr txBox="1"/>
          <p:nvPr/>
        </p:nvSpPr>
        <p:spPr>
          <a:xfrm>
            <a:off x="30019752" y="13075920"/>
            <a:ext cx="20291612" cy="830997"/>
          </a:xfrm>
          <a:prstGeom prst="rect">
            <a:avLst/>
          </a:prstGeom>
          <a:noFill/>
        </p:spPr>
        <p:txBody>
          <a:bodyPr wrap="square">
            <a:spAutoFit/>
          </a:bodyPr>
          <a:lstStyle/>
          <a:p>
            <a:r>
              <a:rPr lang="en-US" sz="4800" b="1" dirty="0">
                <a:latin typeface="Arial" charset="0"/>
                <a:ea typeface="Arial" charset="0"/>
                <a:cs typeface="Arial" charset="0"/>
              </a:rPr>
              <a:t>RESULTS</a:t>
            </a:r>
          </a:p>
        </p:txBody>
      </p:sp>
      <p:sp>
        <p:nvSpPr>
          <p:cNvPr id="65" name="TextBox 64">
            <a:extLst>
              <a:ext uri="{FF2B5EF4-FFF2-40B4-BE49-F238E27FC236}">
                <a16:creationId xmlns:a16="http://schemas.microsoft.com/office/drawing/2014/main" id="{40586CD1-FB3A-BFD4-A107-22BB4AC59C47}"/>
              </a:ext>
            </a:extLst>
          </p:cNvPr>
          <p:cNvSpPr txBox="1"/>
          <p:nvPr/>
        </p:nvSpPr>
        <p:spPr>
          <a:xfrm>
            <a:off x="30028896" y="14447520"/>
            <a:ext cx="8956260" cy="3246343"/>
          </a:xfrm>
          <a:prstGeom prst="rect">
            <a:avLst/>
          </a:prstGeom>
          <a:noFill/>
        </p:spPr>
        <p:txBody>
          <a:bodyPr wrap="square">
            <a:spAutoFit/>
          </a:bodyPr>
          <a:lstStyle/>
          <a:p>
            <a:pPr>
              <a:lnSpc>
                <a:spcPct val="120000"/>
              </a:lnSpc>
            </a:pPr>
            <a:r>
              <a:rPr lang="en-US" sz="2800" b="1" dirty="0">
                <a:solidFill>
                  <a:srgbClr val="050707"/>
                </a:solidFill>
                <a:latin typeface="ArialMT"/>
              </a:rPr>
              <a:t>Significant Metabolites </a:t>
            </a:r>
          </a:p>
          <a:p>
            <a:pPr>
              <a:lnSpc>
                <a:spcPct val="120000"/>
              </a:lnSpc>
              <a:buFont typeface="Arial" panose="020B0604020202020204" pitchFamily="34" charset="0"/>
              <a:buChar char="•"/>
            </a:pPr>
            <a:r>
              <a:rPr lang="en-US" sz="2800" dirty="0">
                <a:solidFill>
                  <a:srgbClr val="050707"/>
                </a:solidFill>
                <a:effectLst/>
                <a:latin typeface="ArialMT"/>
              </a:rPr>
              <a:t> Across</a:t>
            </a:r>
            <a:r>
              <a:rPr lang="en-US" sz="2800" b="1" dirty="0">
                <a:solidFill>
                  <a:srgbClr val="050707"/>
                </a:solidFill>
                <a:effectLst/>
                <a:latin typeface="ArialMT"/>
              </a:rPr>
              <a:t> </a:t>
            </a:r>
            <a:r>
              <a:rPr lang="en-US" sz="2800" dirty="0">
                <a:solidFill>
                  <a:srgbClr val="050707"/>
                </a:solidFill>
                <a:latin typeface="ArialMT"/>
              </a:rPr>
              <a:t>groups, there are 67 metabolites with p-values less than .05 (via t-tests)</a:t>
            </a:r>
          </a:p>
          <a:p>
            <a:pPr>
              <a:lnSpc>
                <a:spcPct val="120000"/>
              </a:lnSpc>
              <a:buFont typeface="Arial" panose="020B0604020202020204" pitchFamily="34" charset="0"/>
              <a:buChar char="•"/>
            </a:pPr>
            <a:r>
              <a:rPr lang="en-US" sz="2800" dirty="0">
                <a:solidFill>
                  <a:srgbClr val="050707"/>
                </a:solidFill>
                <a:latin typeface="ArialMT"/>
              </a:rPr>
              <a:t> 11 metabolites with p-values less than .01</a:t>
            </a:r>
          </a:p>
          <a:p>
            <a:pPr>
              <a:lnSpc>
                <a:spcPct val="120000"/>
              </a:lnSpc>
              <a:buFont typeface="Arial" panose="020B0604020202020204" pitchFamily="34" charset="0"/>
              <a:buChar char="•"/>
            </a:pPr>
            <a:r>
              <a:rPr lang="en-US" sz="2800" dirty="0">
                <a:solidFill>
                  <a:srgbClr val="050707"/>
                </a:solidFill>
                <a:effectLst/>
                <a:latin typeface="ArialMT"/>
              </a:rPr>
              <a:t> A number of Bile Acids are significantly</a:t>
            </a:r>
            <a:r>
              <a:rPr lang="en-US" sz="2800" dirty="0">
                <a:solidFill>
                  <a:srgbClr val="050707"/>
                </a:solidFill>
                <a:latin typeface="ArialMT"/>
              </a:rPr>
              <a:t> lower in Edematous group compared to Non-Edematous group</a:t>
            </a:r>
            <a:endParaRPr lang="en-US" sz="2800" dirty="0">
              <a:solidFill>
                <a:srgbClr val="050707"/>
              </a:solidFill>
              <a:effectLst/>
              <a:latin typeface="ArialMT"/>
            </a:endParaRPr>
          </a:p>
        </p:txBody>
      </p:sp>
      <p:pic>
        <p:nvPicPr>
          <p:cNvPr id="66" name="Picture 65" descr="A diagram of a blue and orange diamond&#10;&#10;Description automatically generated with medium confidence">
            <a:extLst>
              <a:ext uri="{FF2B5EF4-FFF2-40B4-BE49-F238E27FC236}">
                <a16:creationId xmlns:a16="http://schemas.microsoft.com/office/drawing/2014/main" id="{A3366963-5478-63C7-BED6-F79AEBEC54BD}"/>
              </a:ext>
            </a:extLst>
          </p:cNvPr>
          <p:cNvPicPr>
            <a:picLocks noChangeAspect="1"/>
          </p:cNvPicPr>
          <p:nvPr/>
        </p:nvPicPr>
        <p:blipFill rotWithShape="1">
          <a:blip r:embed="rId5"/>
          <a:srcRect l="3251" t="5668" b="9105"/>
          <a:stretch/>
        </p:blipFill>
        <p:spPr>
          <a:xfrm>
            <a:off x="30019751" y="18786660"/>
            <a:ext cx="9380485" cy="4958079"/>
          </a:xfrm>
          <a:prstGeom prst="rect">
            <a:avLst/>
          </a:prstGeom>
        </p:spPr>
      </p:pic>
      <p:sp>
        <p:nvSpPr>
          <p:cNvPr id="67" name="TextBox 66">
            <a:extLst>
              <a:ext uri="{FF2B5EF4-FFF2-40B4-BE49-F238E27FC236}">
                <a16:creationId xmlns:a16="http://schemas.microsoft.com/office/drawing/2014/main" id="{EA0740F1-A999-E3F3-7931-49B13BF13054}"/>
              </a:ext>
            </a:extLst>
          </p:cNvPr>
          <p:cNvSpPr txBox="1"/>
          <p:nvPr/>
        </p:nvSpPr>
        <p:spPr>
          <a:xfrm>
            <a:off x="30581082" y="18036390"/>
            <a:ext cx="8436363" cy="584775"/>
          </a:xfrm>
          <a:prstGeom prst="rect">
            <a:avLst/>
          </a:prstGeom>
          <a:noFill/>
        </p:spPr>
        <p:txBody>
          <a:bodyPr wrap="square" rtlCol="0">
            <a:spAutoFit/>
          </a:bodyPr>
          <a:lstStyle/>
          <a:p>
            <a:pPr algn="ctr"/>
            <a:r>
              <a:rPr lang="en-US" sz="3200" dirty="0"/>
              <a:t>Deoxycholic Acid</a:t>
            </a:r>
          </a:p>
        </p:txBody>
      </p:sp>
      <p:sp>
        <p:nvSpPr>
          <p:cNvPr id="69" name="TextBox 68">
            <a:extLst>
              <a:ext uri="{FF2B5EF4-FFF2-40B4-BE49-F238E27FC236}">
                <a16:creationId xmlns:a16="http://schemas.microsoft.com/office/drawing/2014/main" id="{25CBCBDA-2C57-A5D2-2770-DF051ECE2AF3}"/>
              </a:ext>
            </a:extLst>
          </p:cNvPr>
          <p:cNvSpPr txBox="1"/>
          <p:nvPr/>
        </p:nvSpPr>
        <p:spPr>
          <a:xfrm rot="16200000">
            <a:off x="17276599" y="21065769"/>
            <a:ext cx="25155524" cy="461665"/>
          </a:xfrm>
          <a:prstGeom prst="rect">
            <a:avLst/>
          </a:prstGeom>
          <a:noFill/>
        </p:spPr>
        <p:txBody>
          <a:bodyPr wrap="square">
            <a:spAutoFit/>
          </a:bodyPr>
          <a:lstStyle/>
          <a:p>
            <a:pPr algn="ctr"/>
            <a:r>
              <a:rPr lang="en-US" sz="2400" dirty="0"/>
              <a:t>micromoles per liter (normalized)</a:t>
            </a:r>
          </a:p>
        </p:txBody>
      </p:sp>
      <p:sp>
        <p:nvSpPr>
          <p:cNvPr id="71" name="TextBox 70">
            <a:extLst>
              <a:ext uri="{FF2B5EF4-FFF2-40B4-BE49-F238E27FC236}">
                <a16:creationId xmlns:a16="http://schemas.microsoft.com/office/drawing/2014/main" id="{FAB3F46C-3A2D-817D-F403-F664702EC4AC}"/>
              </a:ext>
            </a:extLst>
          </p:cNvPr>
          <p:cNvSpPr txBox="1"/>
          <p:nvPr/>
        </p:nvSpPr>
        <p:spPr>
          <a:xfrm>
            <a:off x="30292129" y="23744747"/>
            <a:ext cx="8924845" cy="584775"/>
          </a:xfrm>
          <a:prstGeom prst="rect">
            <a:avLst/>
          </a:prstGeom>
          <a:noFill/>
        </p:spPr>
        <p:txBody>
          <a:bodyPr wrap="square">
            <a:spAutoFit/>
          </a:bodyPr>
          <a:lstStyle/>
          <a:p>
            <a:r>
              <a:rPr lang="en-US" sz="3200" dirty="0"/>
              <a:t>            Edematous                Non-Edematous</a:t>
            </a:r>
          </a:p>
        </p:txBody>
      </p:sp>
      <p:sp>
        <p:nvSpPr>
          <p:cNvPr id="73" name="TextBox 72">
            <a:extLst>
              <a:ext uri="{FF2B5EF4-FFF2-40B4-BE49-F238E27FC236}">
                <a16:creationId xmlns:a16="http://schemas.microsoft.com/office/drawing/2014/main" id="{9CC45EC0-397A-19C7-E0C0-B9EB612A7A44}"/>
              </a:ext>
            </a:extLst>
          </p:cNvPr>
          <p:cNvSpPr txBox="1"/>
          <p:nvPr/>
        </p:nvSpPr>
        <p:spPr>
          <a:xfrm rot="10800000" flipV="1">
            <a:off x="30261698" y="24828624"/>
            <a:ext cx="8723453" cy="1384995"/>
          </a:xfrm>
          <a:prstGeom prst="rect">
            <a:avLst/>
          </a:prstGeom>
          <a:noFill/>
        </p:spPr>
        <p:txBody>
          <a:bodyPr wrap="square">
            <a:spAutoFit/>
          </a:bodyPr>
          <a:lstStyle/>
          <a:p>
            <a:pPr algn="ctr"/>
            <a:r>
              <a:rPr lang="en-US" sz="2800" b="1" dirty="0"/>
              <a:t>Graph 2</a:t>
            </a:r>
            <a:r>
              <a:rPr lang="en-US" sz="2800" dirty="0"/>
              <a:t>: Violin Plot shows the level of Deoxycholic Acid across groups. Running a t-test yields a p-value of .002.</a:t>
            </a:r>
          </a:p>
        </p:txBody>
      </p:sp>
      <p:sp>
        <p:nvSpPr>
          <p:cNvPr id="75" name="TextBox 74">
            <a:extLst>
              <a:ext uri="{FF2B5EF4-FFF2-40B4-BE49-F238E27FC236}">
                <a16:creationId xmlns:a16="http://schemas.microsoft.com/office/drawing/2014/main" id="{722DF6E4-17AB-6D53-3FB0-8703560F5E1C}"/>
              </a:ext>
            </a:extLst>
          </p:cNvPr>
          <p:cNvSpPr txBox="1"/>
          <p:nvPr/>
        </p:nvSpPr>
        <p:spPr>
          <a:xfrm>
            <a:off x="30028896" y="26974800"/>
            <a:ext cx="25168860" cy="830997"/>
          </a:xfrm>
          <a:prstGeom prst="rect">
            <a:avLst/>
          </a:prstGeom>
          <a:noFill/>
        </p:spPr>
        <p:txBody>
          <a:bodyPr wrap="square">
            <a:spAutoFit/>
          </a:bodyPr>
          <a:lstStyle/>
          <a:p>
            <a:r>
              <a:rPr lang="en-US" sz="4800" b="1" dirty="0">
                <a:latin typeface="Arial" charset="0"/>
                <a:ea typeface="Arial" charset="0"/>
                <a:cs typeface="Arial" charset="0"/>
              </a:rPr>
              <a:t>CONCLUSION</a:t>
            </a:r>
            <a:endParaRPr lang="en-US" sz="4800" dirty="0"/>
          </a:p>
        </p:txBody>
      </p:sp>
      <p:sp>
        <p:nvSpPr>
          <p:cNvPr id="77" name="TextBox 76">
            <a:extLst>
              <a:ext uri="{FF2B5EF4-FFF2-40B4-BE49-F238E27FC236}">
                <a16:creationId xmlns:a16="http://schemas.microsoft.com/office/drawing/2014/main" id="{E8FEB590-E16F-F36A-3E50-090537345CFD}"/>
              </a:ext>
            </a:extLst>
          </p:cNvPr>
          <p:cNvSpPr txBox="1"/>
          <p:nvPr/>
        </p:nvSpPr>
        <p:spPr>
          <a:xfrm>
            <a:off x="30028896" y="28346400"/>
            <a:ext cx="8969340" cy="3664273"/>
          </a:xfrm>
          <a:prstGeom prst="rect">
            <a:avLst/>
          </a:prstGeom>
          <a:noFill/>
        </p:spPr>
        <p:txBody>
          <a:bodyPr wrap="square">
            <a:spAutoFit/>
          </a:bodyPr>
          <a:lstStyle/>
          <a:p>
            <a:pPr>
              <a:lnSpc>
                <a:spcPct val="120000"/>
              </a:lnSpc>
              <a:buFont typeface="Arial" panose="020B0604020202020204" pitchFamily="34" charset="0"/>
              <a:buChar char="•"/>
            </a:pPr>
            <a:r>
              <a:rPr lang="en-US" sz="2800" dirty="0"/>
              <a:t> Generation of Bile Acid is currently believed to be impaired in people in Edematous group</a:t>
            </a:r>
          </a:p>
          <a:p>
            <a:pPr>
              <a:lnSpc>
                <a:spcPct val="120000"/>
              </a:lnSpc>
              <a:buFont typeface="Arial" panose="020B0604020202020204" pitchFamily="34" charset="0"/>
              <a:buChar char="•"/>
            </a:pPr>
            <a:r>
              <a:rPr lang="en-US" sz="2800" dirty="0"/>
              <a:t> Metabolic data from our study strongly support this hypothesis</a:t>
            </a:r>
          </a:p>
          <a:p>
            <a:pPr>
              <a:lnSpc>
                <a:spcPct val="120000"/>
              </a:lnSpc>
              <a:buFont typeface="Arial" panose="020B0604020202020204" pitchFamily="34" charset="0"/>
              <a:buChar char="•"/>
            </a:pPr>
            <a:r>
              <a:rPr lang="en-US" sz="2800" dirty="0"/>
              <a:t> This data pipeline can be used for any metabolic data</a:t>
            </a:r>
          </a:p>
          <a:p>
            <a:pPr>
              <a:lnSpc>
                <a:spcPct val="120000"/>
              </a:lnSpc>
              <a:buFont typeface="Arial" panose="020B0604020202020204" pitchFamily="34" charset="0"/>
              <a:buChar char="•"/>
            </a:pPr>
            <a:r>
              <a:rPr lang="en-US" sz="2800" dirty="0"/>
              <a:t> The pipeline will generate a collection of useful graphs from various statistical methods</a:t>
            </a:r>
          </a:p>
        </p:txBody>
      </p:sp>
      <p:sp>
        <p:nvSpPr>
          <p:cNvPr id="79" name="TextBox 78">
            <a:extLst>
              <a:ext uri="{FF2B5EF4-FFF2-40B4-BE49-F238E27FC236}">
                <a16:creationId xmlns:a16="http://schemas.microsoft.com/office/drawing/2014/main" id="{2940E24A-1574-10CB-B04C-3C98F47F60AC}"/>
              </a:ext>
            </a:extLst>
          </p:cNvPr>
          <p:cNvSpPr txBox="1"/>
          <p:nvPr/>
        </p:nvSpPr>
        <p:spPr>
          <a:xfrm>
            <a:off x="30028896" y="32918400"/>
            <a:ext cx="27608980" cy="830997"/>
          </a:xfrm>
          <a:prstGeom prst="rect">
            <a:avLst/>
          </a:prstGeom>
          <a:noFill/>
        </p:spPr>
        <p:txBody>
          <a:bodyPr wrap="square">
            <a:spAutoFit/>
          </a:bodyPr>
          <a:lstStyle/>
          <a:p>
            <a:r>
              <a:rPr lang="en-US" sz="4800" b="1" dirty="0">
                <a:latin typeface="Arial" charset="0"/>
                <a:ea typeface="Arial" charset="0"/>
                <a:cs typeface="Arial" charset="0"/>
              </a:rPr>
              <a:t>FUTURE DIRECTIONS</a:t>
            </a:r>
          </a:p>
        </p:txBody>
      </p:sp>
      <p:sp>
        <p:nvSpPr>
          <p:cNvPr id="81" name="TextBox 80">
            <a:extLst>
              <a:ext uri="{FF2B5EF4-FFF2-40B4-BE49-F238E27FC236}">
                <a16:creationId xmlns:a16="http://schemas.microsoft.com/office/drawing/2014/main" id="{4B7AB6CD-923D-CCBD-323F-DE243FB07EC0}"/>
              </a:ext>
            </a:extLst>
          </p:cNvPr>
          <p:cNvSpPr txBox="1"/>
          <p:nvPr/>
        </p:nvSpPr>
        <p:spPr>
          <a:xfrm>
            <a:off x="30028896" y="34290000"/>
            <a:ext cx="8923111" cy="3147208"/>
          </a:xfrm>
          <a:prstGeom prst="rect">
            <a:avLst/>
          </a:prstGeom>
          <a:noFill/>
        </p:spPr>
        <p:txBody>
          <a:bodyPr wrap="square">
            <a:spAutoFit/>
          </a:bodyPr>
          <a:lstStyle/>
          <a:p>
            <a:pPr>
              <a:lnSpc>
                <a:spcPct val="120000"/>
              </a:lnSpc>
              <a:buFont typeface="Arial" panose="020B0604020202020204" pitchFamily="34" charset="0"/>
              <a:buChar char="•"/>
            </a:pPr>
            <a:r>
              <a:rPr lang="en-US" sz="2800" dirty="0"/>
              <a:t> Aim to allow even more customization in terms of preprocessing</a:t>
            </a:r>
          </a:p>
          <a:p>
            <a:pPr>
              <a:lnSpc>
                <a:spcPct val="120000"/>
              </a:lnSpc>
              <a:buFont typeface="Arial" panose="020B0604020202020204" pitchFamily="34" charset="0"/>
              <a:buChar char="•"/>
            </a:pPr>
            <a:r>
              <a:rPr lang="en-US" sz="2800" dirty="0"/>
              <a:t> As more serum samples are collected, features of the data pipeline that require higher patient counts (Linear Regression, Random Forest) will potentially reveal new information</a:t>
            </a:r>
          </a:p>
        </p:txBody>
      </p:sp>
    </p:spTree>
    <p:extLst>
      <p:ext uri="{BB962C8B-B14F-4D97-AF65-F5344CB8AC3E}">
        <p14:creationId xmlns:p14="http://schemas.microsoft.com/office/powerpoint/2010/main" val="970148298"/>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001956"/>
      </a:lt1>
      <a:dk2>
        <a:srgbClr val="5FE0D3"/>
      </a:dk2>
      <a:lt2>
        <a:srgbClr val="FFFFFF"/>
      </a:lt2>
      <a:accent1>
        <a:srgbClr val="616165"/>
      </a:accent1>
      <a:accent2>
        <a:srgbClr val="ED7D31"/>
      </a:accent2>
      <a:accent3>
        <a:srgbClr val="51239B"/>
      </a:accent3>
      <a:accent4>
        <a:srgbClr val="30BC30"/>
      </a:accent4>
      <a:accent5>
        <a:srgbClr val="616266"/>
      </a:accent5>
      <a:accent6>
        <a:srgbClr val="FFFFFF"/>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GRIpostertemplate44&quot;" id="{E544F53D-7F54-BA4B-9864-EB20A878E542}" vid="{6A9922A9-798B-F848-AF6D-A5A2E4A09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NHGRIpostertemplate44"</Template>
  <TotalTime>316</TotalTime>
  <Words>807</Words>
  <Application>Microsoft Macintosh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Regular</vt:lpstr>
      <vt:lpstr>ArialMT</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Fekecs, Julia (NIH/NHGRI) [C]</dc:creator>
  <cp:lastModifiedBy>Musachio, Dan (NIH/NHGRI) [F]</cp:lastModifiedBy>
  <cp:revision>37</cp:revision>
  <cp:lastPrinted>2018-02-12T19:35:50Z</cp:lastPrinted>
  <dcterms:created xsi:type="dcterms:W3CDTF">2018-01-24T19:41:13Z</dcterms:created>
  <dcterms:modified xsi:type="dcterms:W3CDTF">2024-07-29T13:30:04Z</dcterms:modified>
</cp:coreProperties>
</file>