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5"/>
  </p:notesMasterIdLst>
  <p:handoutMasterIdLst>
    <p:handoutMasterId r:id="rId36"/>
  </p:handoutMasterIdLst>
  <p:sldIdLst>
    <p:sldId id="350" r:id="rId5"/>
    <p:sldId id="352" r:id="rId6"/>
    <p:sldId id="361" r:id="rId7"/>
    <p:sldId id="334" r:id="rId8"/>
    <p:sldId id="394" r:id="rId9"/>
    <p:sldId id="368" r:id="rId10"/>
    <p:sldId id="365" r:id="rId11"/>
    <p:sldId id="369" r:id="rId12"/>
    <p:sldId id="373" r:id="rId13"/>
    <p:sldId id="366" r:id="rId14"/>
    <p:sldId id="384" r:id="rId15"/>
    <p:sldId id="371" r:id="rId16"/>
    <p:sldId id="374" r:id="rId17"/>
    <p:sldId id="377" r:id="rId18"/>
    <p:sldId id="378" r:id="rId19"/>
    <p:sldId id="381" r:id="rId20"/>
    <p:sldId id="382" r:id="rId21"/>
    <p:sldId id="375" r:id="rId22"/>
    <p:sldId id="385" r:id="rId23"/>
    <p:sldId id="387" r:id="rId24"/>
    <p:sldId id="388" r:id="rId25"/>
    <p:sldId id="376" r:id="rId26"/>
    <p:sldId id="386" r:id="rId27"/>
    <p:sldId id="400" r:id="rId28"/>
    <p:sldId id="399" r:id="rId29"/>
    <p:sldId id="398" r:id="rId30"/>
    <p:sldId id="390" r:id="rId31"/>
    <p:sldId id="397" r:id="rId32"/>
    <p:sldId id="364" r:id="rId33"/>
    <p:sldId id="34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21469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3126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6864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418534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30</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4,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4512366" y="2116182"/>
            <a:ext cx="7216223" cy="1514019"/>
          </a:xfrm>
        </p:spPr>
        <p:txBody>
          <a:bodyPr/>
          <a:lstStyle/>
          <a:p>
            <a:pPr algn="ctr"/>
            <a:r>
              <a:rPr lang="en-US" dirty="0"/>
              <a:t>An Analysis of Airline Flight Delays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2070322"/>
          </a:xfrm>
        </p:spPr>
        <p:txBody>
          <a:bodyPr/>
          <a:lstStyle/>
          <a:p>
            <a:r>
              <a:rPr lang="en-US" sz="2000" b="1" dirty="0">
                <a:solidFill>
                  <a:schemeClr val="accent6">
                    <a:lumMod val="50000"/>
                  </a:schemeClr>
                </a:solidFill>
              </a:rPr>
              <a:t>Presented By: </a:t>
            </a:r>
          </a:p>
          <a:p>
            <a:pPr marL="285750" indent="-285750">
              <a:buFont typeface="Arial" panose="020B0604020202020204" pitchFamily="34" charset="0"/>
              <a:buChar char="•"/>
            </a:pPr>
            <a:r>
              <a:rPr lang="en-US" sz="2000" b="1" dirty="0">
                <a:solidFill>
                  <a:schemeClr val="accent6">
                    <a:lumMod val="50000"/>
                  </a:schemeClr>
                </a:solidFill>
              </a:rPr>
              <a:t>David Musili</a:t>
            </a:r>
          </a:p>
          <a:p>
            <a:pPr marL="285750" indent="-285750">
              <a:buFont typeface="Arial" panose="020B0604020202020204" pitchFamily="34" charset="0"/>
              <a:buChar char="•"/>
            </a:pPr>
            <a:r>
              <a:rPr lang="en-US" sz="2000" b="1" dirty="0">
                <a:solidFill>
                  <a:schemeClr val="accent6">
                    <a:lumMod val="50000"/>
                  </a:schemeClr>
                </a:solidFill>
              </a:rPr>
              <a:t>Moez Vellani</a:t>
            </a:r>
          </a:p>
          <a:p>
            <a:pPr marL="285750" indent="-285750">
              <a:buFont typeface="Arial" panose="020B0604020202020204" pitchFamily="34" charset="0"/>
              <a:buChar char="•"/>
            </a:pPr>
            <a:r>
              <a:rPr lang="en-US" sz="2000" b="1" dirty="0">
                <a:solidFill>
                  <a:schemeClr val="accent6">
                    <a:lumMod val="50000"/>
                  </a:schemeClr>
                </a:solidFill>
              </a:rPr>
              <a:t>Sam Farrow</a:t>
            </a:r>
          </a:p>
          <a:p>
            <a:endParaRPr lang="en-US" dirty="0">
              <a:solidFill>
                <a:schemeClr val="accent3"/>
              </a:solidFill>
            </a:endParaRPr>
          </a:p>
          <a:p>
            <a:pPr algn="r"/>
            <a:r>
              <a:rPr lang="en-US" sz="2000" b="1" dirty="0">
                <a:solidFill>
                  <a:schemeClr val="accent3"/>
                </a:solidFill>
              </a:rPr>
              <a:t>January 10</a:t>
            </a:r>
            <a:r>
              <a:rPr lang="en-US" sz="2000" b="1" baseline="30000" dirty="0">
                <a:solidFill>
                  <a:schemeClr val="accent3"/>
                </a:solidFill>
              </a:rPr>
              <a:t>th</a:t>
            </a:r>
            <a:r>
              <a:rPr lang="en-US" sz="2000" b="1" dirty="0">
                <a:solidFill>
                  <a:schemeClr val="accent3"/>
                </a:solidFill>
              </a:rPr>
              <a:t>, 2024 </a:t>
            </a:r>
          </a:p>
          <a:p>
            <a:endParaRPr lang="en-US" dirty="0"/>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Magnifying glass showing decling performanc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Autofit/>
          </a:bodyPr>
          <a:lstStyle/>
          <a:p>
            <a:r>
              <a:rPr lang="en-US" sz="6000" dirty="0">
                <a:solidFill>
                  <a:schemeClr val="bg1"/>
                </a:solidFill>
              </a:rPr>
              <a:t>Flight Data Analysis</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3930520"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942535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2977-BC9A-7643-83A9-F6FD0427924E}"/>
              </a:ext>
            </a:extLst>
          </p:cNvPr>
          <p:cNvSpPr>
            <a:spLocks noGrp="1"/>
          </p:cNvSpPr>
          <p:nvPr>
            <p:ph type="title"/>
          </p:nvPr>
        </p:nvSpPr>
        <p:spPr>
          <a:xfrm>
            <a:off x="760577" y="879063"/>
            <a:ext cx="7284466" cy="610863"/>
          </a:xfrm>
        </p:spPr>
        <p:txBody>
          <a:bodyPr>
            <a:normAutofit fontScale="90000"/>
          </a:bodyPr>
          <a:lstStyle/>
          <a:p>
            <a:r>
              <a:rPr lang="en-US" dirty="0"/>
              <a:t> Interesting Flight Delay Fact</a:t>
            </a:r>
          </a:p>
        </p:txBody>
      </p:sp>
      <p:sp>
        <p:nvSpPr>
          <p:cNvPr id="4" name="Text Placeholder 3">
            <a:extLst>
              <a:ext uri="{FF2B5EF4-FFF2-40B4-BE49-F238E27FC236}">
                <a16:creationId xmlns:a16="http://schemas.microsoft.com/office/drawing/2014/main" id="{B6E65D57-70F1-F5BB-4A2B-CD1B804BE015}"/>
              </a:ext>
            </a:extLst>
          </p:cNvPr>
          <p:cNvSpPr>
            <a:spLocks noGrp="1"/>
          </p:cNvSpPr>
          <p:nvPr>
            <p:ph type="body" sz="quarter" idx="12"/>
          </p:nvPr>
        </p:nvSpPr>
        <p:spPr>
          <a:xfrm>
            <a:off x="952498" y="2709644"/>
            <a:ext cx="5800640" cy="2087390"/>
          </a:xfrm>
        </p:spPr>
        <p:txBody>
          <a:bodyPr/>
          <a:lstStyle/>
          <a:p>
            <a:pPr algn="ctr"/>
            <a:r>
              <a:rPr lang="en-US" sz="4000" dirty="0"/>
              <a:t>What days of the week are flights most likely to be delayed?</a:t>
            </a:r>
          </a:p>
        </p:txBody>
      </p:sp>
      <p:sp>
        <p:nvSpPr>
          <p:cNvPr id="13" name="Footer Placeholder 12">
            <a:extLst>
              <a:ext uri="{FF2B5EF4-FFF2-40B4-BE49-F238E27FC236}">
                <a16:creationId xmlns:a16="http://schemas.microsoft.com/office/drawing/2014/main" id="{D8341DEF-7124-42BD-EC1C-95D4667FEA0F}"/>
              </a:ext>
            </a:extLst>
          </p:cNvPr>
          <p:cNvSpPr>
            <a:spLocks noGrp="1"/>
          </p:cNvSpPr>
          <p:nvPr>
            <p:ph type="ftr" sz="quarter" idx="22"/>
          </p:nvPr>
        </p:nvSpPr>
        <p:spPr>
          <a:xfrm>
            <a:off x="1494789" y="6332220"/>
            <a:ext cx="1642693"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F16C4E0E-DD80-2E61-3216-031B206F2D92}"/>
              </a:ext>
            </a:extLst>
          </p:cNvPr>
          <p:cNvSpPr>
            <a:spLocks noGrp="1"/>
          </p:cNvSpPr>
          <p:nvPr>
            <p:ph type="sldNum" sz="quarter" idx="23"/>
          </p:nvPr>
        </p:nvSpPr>
        <p:spPr/>
        <p:txBody>
          <a:bodyPr/>
          <a:lstStyle/>
          <a:p>
            <a:fld id="{294A09A9-5501-47C1-A89A-A340965A2BE2}" type="slidenum">
              <a:rPr lang="en-US" smtClean="0"/>
              <a:pPr/>
              <a:t>11</a:t>
            </a:fld>
            <a:endParaRPr lang="en-US" dirty="0">
              <a:latin typeface="+mn-lt"/>
            </a:endParaRPr>
          </a:p>
        </p:txBody>
      </p:sp>
      <p:pic>
        <p:nvPicPr>
          <p:cNvPr id="3" name="Picture 2">
            <a:extLst>
              <a:ext uri="{FF2B5EF4-FFF2-40B4-BE49-F238E27FC236}">
                <a16:creationId xmlns:a16="http://schemas.microsoft.com/office/drawing/2014/main" id="{A11095E9-D178-CEA4-C4AA-DCCD120F3408}"/>
              </a:ext>
            </a:extLst>
          </p:cNvPr>
          <p:cNvPicPr>
            <a:picLocks noChangeAspect="1"/>
          </p:cNvPicPr>
          <p:nvPr/>
        </p:nvPicPr>
        <p:blipFill>
          <a:blip r:embed="rId2"/>
          <a:stretch>
            <a:fillRect/>
          </a:stretch>
        </p:blipFill>
        <p:spPr>
          <a:xfrm>
            <a:off x="6753138" y="1583815"/>
            <a:ext cx="3492387" cy="3492387"/>
          </a:xfrm>
          <a:prstGeom prst="rect">
            <a:avLst/>
          </a:prstGeom>
        </p:spPr>
      </p:pic>
    </p:spTree>
    <p:extLst>
      <p:ext uri="{BB962C8B-B14F-4D97-AF65-F5344CB8AC3E}">
        <p14:creationId xmlns:p14="http://schemas.microsoft.com/office/powerpoint/2010/main" val="63848293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879063"/>
            <a:ext cx="7789452" cy="610863"/>
          </a:xfrm>
        </p:spPr>
        <p:txBody>
          <a:bodyPr>
            <a:normAutofit/>
          </a:bodyPr>
          <a:lstStyle/>
          <a:p>
            <a:r>
              <a:rPr lang="en-US" dirty="0"/>
              <a:t>Answer</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24660"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12</a:t>
            </a:fld>
            <a:endParaRPr lang="en-US" dirty="0">
              <a:latin typeface="+mn-lt"/>
            </a:endParaRPr>
          </a:p>
        </p:txBody>
      </p:sp>
      <p:sp>
        <p:nvSpPr>
          <p:cNvPr id="16" name="Content Placeholder 7">
            <a:extLst>
              <a:ext uri="{FF2B5EF4-FFF2-40B4-BE49-F238E27FC236}">
                <a16:creationId xmlns:a16="http://schemas.microsoft.com/office/drawing/2014/main" id="{EC1F556C-FF79-2071-B2D9-7F20F25FDAE4}"/>
              </a:ext>
            </a:extLst>
          </p:cNvPr>
          <p:cNvSpPr txBox="1">
            <a:spLocks/>
          </p:cNvSpPr>
          <p:nvPr/>
        </p:nvSpPr>
        <p:spPr>
          <a:xfrm>
            <a:off x="6534151" y="2828924"/>
            <a:ext cx="4689344" cy="1912359"/>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dirty="0"/>
              <a:t>Based on our dataset (which covers 2015), delays are more likely to occur on Thursday, Friday or Monday flights.</a:t>
            </a:r>
          </a:p>
          <a:p>
            <a:pPr marL="0" indent="0">
              <a:buFont typeface="Wingdings" pitchFamily="2" charset="2"/>
              <a:buNone/>
            </a:pPr>
            <a:r>
              <a:rPr lang="en-US" dirty="0"/>
              <a:t>On the other hand, delays are least likely to occur on Saturday.</a:t>
            </a:r>
          </a:p>
        </p:txBody>
      </p:sp>
      <p:pic>
        <p:nvPicPr>
          <p:cNvPr id="4" name="Picture 3">
            <a:extLst>
              <a:ext uri="{FF2B5EF4-FFF2-40B4-BE49-F238E27FC236}">
                <a16:creationId xmlns:a16="http://schemas.microsoft.com/office/drawing/2014/main" id="{4995BC59-B49D-836C-85A7-F26097789E4F}"/>
              </a:ext>
            </a:extLst>
          </p:cNvPr>
          <p:cNvPicPr>
            <a:picLocks noChangeAspect="1"/>
          </p:cNvPicPr>
          <p:nvPr/>
        </p:nvPicPr>
        <p:blipFill>
          <a:blip r:embed="rId2"/>
          <a:stretch>
            <a:fillRect/>
          </a:stretch>
        </p:blipFill>
        <p:spPr>
          <a:xfrm>
            <a:off x="618293" y="1409857"/>
            <a:ext cx="5429250" cy="4810125"/>
          </a:xfrm>
          <a:prstGeom prst="rect">
            <a:avLst/>
          </a:prstGeom>
        </p:spPr>
      </p:pic>
    </p:spTree>
    <p:extLst>
      <p:ext uri="{BB962C8B-B14F-4D97-AF65-F5344CB8AC3E}">
        <p14:creationId xmlns:p14="http://schemas.microsoft.com/office/powerpoint/2010/main" val="141009064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lue and black geometric background">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863905" y="3959837"/>
            <a:ext cx="5451795" cy="610863"/>
          </a:xfrm>
        </p:spPr>
        <p:txBody>
          <a:bodyPr>
            <a:noAutofit/>
          </a:bodyPr>
          <a:lstStyle/>
          <a:p>
            <a:r>
              <a:rPr lang="en-US" sz="6000" dirty="0"/>
              <a:t>3. First Quarter Data Analysis</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989739" y="4899227"/>
            <a:ext cx="5325961"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99964D10-A82E-CBCF-174A-4400C39F7C7E}"/>
              </a:ext>
            </a:extLst>
          </p:cNvPr>
          <p:cNvSpPr txBox="1">
            <a:spLocks/>
          </p:cNvSpPr>
          <p:nvPr/>
        </p:nvSpPr>
        <p:spPr>
          <a:xfrm rot="10800000" flipV="1">
            <a:off x="6886953" y="5073276"/>
            <a:ext cx="4572863"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200" b="1" dirty="0">
                <a:solidFill>
                  <a:schemeClr val="tx1"/>
                </a:solidFill>
              </a:rPr>
              <a:t>Presenter: David Musili</a:t>
            </a:r>
          </a:p>
        </p:txBody>
      </p:sp>
    </p:spTree>
    <p:extLst>
      <p:ext uri="{BB962C8B-B14F-4D97-AF65-F5344CB8AC3E}">
        <p14:creationId xmlns:p14="http://schemas.microsoft.com/office/powerpoint/2010/main" val="120598934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371476"/>
            <a:ext cx="7789452" cy="866510"/>
          </a:xfrm>
        </p:spPr>
        <p:txBody>
          <a:bodyPr>
            <a:normAutofit/>
          </a:bodyPr>
          <a:lstStyle/>
          <a:p>
            <a:r>
              <a:rPr lang="en-US" sz="3200" dirty="0"/>
              <a:t>First Quarter Departure Delays by Airline</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62760"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14</a:t>
            </a:fld>
            <a:endParaRPr lang="en-US" dirty="0">
              <a:latin typeface="+mn-lt"/>
            </a:endParaRPr>
          </a:p>
        </p:txBody>
      </p:sp>
      <p:sp>
        <p:nvSpPr>
          <p:cNvPr id="5" name="Content Placeholder 7">
            <a:extLst>
              <a:ext uri="{FF2B5EF4-FFF2-40B4-BE49-F238E27FC236}">
                <a16:creationId xmlns:a16="http://schemas.microsoft.com/office/drawing/2014/main" id="{BC3E3EF8-4571-22EB-7129-10B8D76805DE}"/>
              </a:ext>
            </a:extLst>
          </p:cNvPr>
          <p:cNvSpPr txBox="1">
            <a:spLocks/>
          </p:cNvSpPr>
          <p:nvPr/>
        </p:nvSpPr>
        <p:spPr>
          <a:xfrm rot="10800000" flipV="1">
            <a:off x="1494789" y="5550378"/>
            <a:ext cx="8434400" cy="808439"/>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Based on the bar graph, Southwest airlines has 40,000 more flights delayed than its closest competitor (Delta Airlines).</a:t>
            </a:r>
          </a:p>
        </p:txBody>
      </p:sp>
      <p:pic>
        <p:nvPicPr>
          <p:cNvPr id="6" name="Picture 5">
            <a:extLst>
              <a:ext uri="{FF2B5EF4-FFF2-40B4-BE49-F238E27FC236}">
                <a16:creationId xmlns:a16="http://schemas.microsoft.com/office/drawing/2014/main" id="{C145C9C5-B9C5-6CF0-72E7-C1EE20968D66}"/>
              </a:ext>
            </a:extLst>
          </p:cNvPr>
          <p:cNvPicPr>
            <a:picLocks noChangeAspect="1"/>
          </p:cNvPicPr>
          <p:nvPr/>
        </p:nvPicPr>
        <p:blipFill>
          <a:blip r:embed="rId2"/>
          <a:stretch>
            <a:fillRect/>
          </a:stretch>
        </p:blipFill>
        <p:spPr>
          <a:xfrm>
            <a:off x="407503" y="1213918"/>
            <a:ext cx="10124661" cy="4226921"/>
          </a:xfrm>
          <a:prstGeom prst="rect">
            <a:avLst/>
          </a:prstGeom>
        </p:spPr>
      </p:pic>
    </p:spTree>
    <p:extLst>
      <p:ext uri="{BB962C8B-B14F-4D97-AF65-F5344CB8AC3E}">
        <p14:creationId xmlns:p14="http://schemas.microsoft.com/office/powerpoint/2010/main" val="148852748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First Quarter Departure Delays by Airline</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15</a:t>
            </a:fld>
            <a:endParaRPr lang="en-US" dirty="0">
              <a:latin typeface="+mn-lt"/>
            </a:endParaRPr>
          </a:p>
        </p:txBody>
      </p:sp>
      <p:pic>
        <p:nvPicPr>
          <p:cNvPr id="5" name="Picture 4">
            <a:extLst>
              <a:ext uri="{FF2B5EF4-FFF2-40B4-BE49-F238E27FC236}">
                <a16:creationId xmlns:a16="http://schemas.microsoft.com/office/drawing/2014/main" id="{B14623A3-3183-E346-8286-70CD3CD4C63D}"/>
              </a:ext>
            </a:extLst>
          </p:cNvPr>
          <p:cNvPicPr>
            <a:picLocks noChangeAspect="1"/>
          </p:cNvPicPr>
          <p:nvPr/>
        </p:nvPicPr>
        <p:blipFill>
          <a:blip r:embed="rId2"/>
          <a:stretch>
            <a:fillRect/>
          </a:stretch>
        </p:blipFill>
        <p:spPr>
          <a:xfrm>
            <a:off x="951671" y="1675779"/>
            <a:ext cx="7380006" cy="4297638"/>
          </a:xfrm>
          <a:prstGeom prst="rect">
            <a:avLst/>
          </a:prstGeom>
        </p:spPr>
      </p:pic>
      <p:sp>
        <p:nvSpPr>
          <p:cNvPr id="6" name="Content Placeholder 7">
            <a:extLst>
              <a:ext uri="{FF2B5EF4-FFF2-40B4-BE49-F238E27FC236}">
                <a16:creationId xmlns:a16="http://schemas.microsoft.com/office/drawing/2014/main" id="{9876EBAB-3206-03B3-FFEB-E8FF4C3068A8}"/>
              </a:ext>
            </a:extLst>
          </p:cNvPr>
          <p:cNvSpPr txBox="1">
            <a:spLocks/>
          </p:cNvSpPr>
          <p:nvPr/>
        </p:nvSpPr>
        <p:spPr>
          <a:xfrm rot="10800000" flipV="1">
            <a:off x="8050692" y="4084983"/>
            <a:ext cx="3169755"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Based on the pie chart, Southwest airlines had 25% of all the delayed flights when compared to all the delayed flights from the top 9 airlines with the most delays.</a:t>
            </a:r>
          </a:p>
        </p:txBody>
      </p:sp>
    </p:spTree>
    <p:extLst>
      <p:ext uri="{BB962C8B-B14F-4D97-AF65-F5344CB8AC3E}">
        <p14:creationId xmlns:p14="http://schemas.microsoft.com/office/powerpoint/2010/main" val="193355497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371476"/>
            <a:ext cx="7789452" cy="866510"/>
          </a:xfrm>
        </p:spPr>
        <p:txBody>
          <a:bodyPr>
            <a:normAutofit fontScale="90000"/>
          </a:bodyPr>
          <a:lstStyle/>
          <a:p>
            <a:r>
              <a:rPr lang="en-US" sz="3200" dirty="0"/>
              <a:t>First Quarter Airline Flight Delays by Reason</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667510"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16</a:t>
            </a:fld>
            <a:endParaRPr lang="en-US" dirty="0">
              <a:latin typeface="+mn-lt"/>
            </a:endParaRPr>
          </a:p>
        </p:txBody>
      </p:sp>
      <p:pic>
        <p:nvPicPr>
          <p:cNvPr id="5" name="Picture 4">
            <a:extLst>
              <a:ext uri="{FF2B5EF4-FFF2-40B4-BE49-F238E27FC236}">
                <a16:creationId xmlns:a16="http://schemas.microsoft.com/office/drawing/2014/main" id="{CCDC7CE1-5756-5606-3252-D41AFB2E2472}"/>
              </a:ext>
            </a:extLst>
          </p:cNvPr>
          <p:cNvPicPr>
            <a:picLocks noChangeAspect="1"/>
          </p:cNvPicPr>
          <p:nvPr/>
        </p:nvPicPr>
        <p:blipFill>
          <a:blip r:embed="rId2"/>
          <a:stretch>
            <a:fillRect/>
          </a:stretch>
        </p:blipFill>
        <p:spPr>
          <a:xfrm>
            <a:off x="477078" y="1237986"/>
            <a:ext cx="10048680" cy="4148933"/>
          </a:xfrm>
          <a:prstGeom prst="rect">
            <a:avLst/>
          </a:prstGeom>
        </p:spPr>
      </p:pic>
      <p:sp>
        <p:nvSpPr>
          <p:cNvPr id="7" name="Content Placeholder 7">
            <a:extLst>
              <a:ext uri="{FF2B5EF4-FFF2-40B4-BE49-F238E27FC236}">
                <a16:creationId xmlns:a16="http://schemas.microsoft.com/office/drawing/2014/main" id="{6E53E16F-D653-7C16-3743-A2A6D9C995FB}"/>
              </a:ext>
            </a:extLst>
          </p:cNvPr>
          <p:cNvSpPr txBox="1">
            <a:spLocks/>
          </p:cNvSpPr>
          <p:nvPr/>
        </p:nvSpPr>
        <p:spPr>
          <a:xfrm rot="10800000" flipV="1">
            <a:off x="785191" y="5386919"/>
            <a:ext cx="10435254" cy="775341"/>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Based on this line graph, weather and security delays are the least causes of all the flight delays. Also, most flight delays are caused by the airlines, with Southwest leading these delays.</a:t>
            </a:r>
          </a:p>
        </p:txBody>
      </p:sp>
    </p:spTree>
    <p:extLst>
      <p:ext uri="{BB962C8B-B14F-4D97-AF65-F5344CB8AC3E}">
        <p14:creationId xmlns:p14="http://schemas.microsoft.com/office/powerpoint/2010/main" val="358133149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371476"/>
            <a:ext cx="7789452" cy="866510"/>
          </a:xfrm>
        </p:spPr>
        <p:txBody>
          <a:bodyPr>
            <a:normAutofit fontScale="90000"/>
          </a:bodyPr>
          <a:lstStyle/>
          <a:p>
            <a:r>
              <a:rPr lang="en-US" sz="3200" dirty="0"/>
              <a:t>First Quarter Airline Flight Delays by Reason</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5817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17</a:t>
            </a:fld>
            <a:endParaRPr lang="en-US" dirty="0">
              <a:latin typeface="+mn-lt"/>
            </a:endParaRPr>
          </a:p>
        </p:txBody>
      </p:sp>
      <p:pic>
        <p:nvPicPr>
          <p:cNvPr id="3" name="Picture 2">
            <a:extLst>
              <a:ext uri="{FF2B5EF4-FFF2-40B4-BE49-F238E27FC236}">
                <a16:creationId xmlns:a16="http://schemas.microsoft.com/office/drawing/2014/main" id="{327BD64A-06DF-FF85-8FC0-6E4228DFFE9B}"/>
              </a:ext>
            </a:extLst>
          </p:cNvPr>
          <p:cNvPicPr>
            <a:picLocks noChangeAspect="1"/>
          </p:cNvPicPr>
          <p:nvPr/>
        </p:nvPicPr>
        <p:blipFill>
          <a:blip r:embed="rId2"/>
          <a:stretch>
            <a:fillRect/>
          </a:stretch>
        </p:blipFill>
        <p:spPr>
          <a:xfrm>
            <a:off x="606752" y="1237986"/>
            <a:ext cx="9896030" cy="5020869"/>
          </a:xfrm>
          <a:prstGeom prst="rect">
            <a:avLst/>
          </a:prstGeom>
        </p:spPr>
      </p:pic>
    </p:spTree>
    <p:extLst>
      <p:ext uri="{BB962C8B-B14F-4D97-AF65-F5344CB8AC3E}">
        <p14:creationId xmlns:p14="http://schemas.microsoft.com/office/powerpoint/2010/main" val="337037519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Blue abstract showing data flow">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285065" y="3959837"/>
            <a:ext cx="6373536" cy="610863"/>
          </a:xfrm>
        </p:spPr>
        <p:txBody>
          <a:bodyPr>
            <a:noAutofit/>
          </a:bodyPr>
          <a:lstStyle/>
          <a:p>
            <a:r>
              <a:rPr lang="en-US" sz="6000" dirty="0"/>
              <a:t>3. Second Quarter Data Analysis</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416826" y="4899227"/>
            <a:ext cx="5898874"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D030F190-2F07-0523-6027-77C3E14A53A6}"/>
              </a:ext>
            </a:extLst>
          </p:cNvPr>
          <p:cNvSpPr txBox="1">
            <a:spLocks/>
          </p:cNvSpPr>
          <p:nvPr/>
        </p:nvSpPr>
        <p:spPr>
          <a:xfrm rot="10800000" flipV="1">
            <a:off x="6708913" y="5073276"/>
            <a:ext cx="4184373"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tx1"/>
                </a:solidFill>
              </a:rPr>
              <a:t>Presenter: </a:t>
            </a:r>
            <a:r>
              <a:rPr lang="en-US" sz="3200" dirty="0">
                <a:solidFill>
                  <a:schemeClr val="tx1"/>
                </a:solidFill>
              </a:rPr>
              <a:t>Moez Vellani</a:t>
            </a:r>
          </a:p>
          <a:p>
            <a:pPr marL="0" indent="0" algn="ctr">
              <a:buFont typeface="Wingdings" pitchFamily="2" charset="2"/>
              <a:buNone/>
            </a:pPr>
            <a:endParaRPr lang="en-US" sz="3200" b="1" dirty="0">
              <a:solidFill>
                <a:schemeClr val="tx1"/>
              </a:solidFill>
            </a:endParaRPr>
          </a:p>
        </p:txBody>
      </p:sp>
    </p:spTree>
    <p:extLst>
      <p:ext uri="{BB962C8B-B14F-4D97-AF65-F5344CB8AC3E}">
        <p14:creationId xmlns:p14="http://schemas.microsoft.com/office/powerpoint/2010/main" val="147122640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Second Quarter Total Delays by Airline</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19</a:t>
            </a:fld>
            <a:endParaRPr lang="en-US" dirty="0">
              <a:latin typeface="+mn-lt"/>
            </a:endParaRPr>
          </a:p>
        </p:txBody>
      </p:sp>
      <p:pic>
        <p:nvPicPr>
          <p:cNvPr id="4" name="Picture 3">
            <a:extLst>
              <a:ext uri="{FF2B5EF4-FFF2-40B4-BE49-F238E27FC236}">
                <a16:creationId xmlns:a16="http://schemas.microsoft.com/office/drawing/2014/main" id="{2058B467-7620-B4A2-3903-8E28E6AEBB11}"/>
              </a:ext>
            </a:extLst>
          </p:cNvPr>
          <p:cNvPicPr>
            <a:picLocks noChangeAspect="1"/>
          </p:cNvPicPr>
          <p:nvPr/>
        </p:nvPicPr>
        <p:blipFill>
          <a:blip r:embed="rId2"/>
          <a:stretch>
            <a:fillRect/>
          </a:stretch>
        </p:blipFill>
        <p:spPr>
          <a:xfrm>
            <a:off x="825408" y="1525608"/>
            <a:ext cx="7650319" cy="4666470"/>
          </a:xfrm>
          <a:prstGeom prst="rect">
            <a:avLst/>
          </a:prstGeom>
        </p:spPr>
      </p:pic>
      <p:sp>
        <p:nvSpPr>
          <p:cNvPr id="5" name="Content Placeholder 7">
            <a:extLst>
              <a:ext uri="{FF2B5EF4-FFF2-40B4-BE49-F238E27FC236}">
                <a16:creationId xmlns:a16="http://schemas.microsoft.com/office/drawing/2014/main" id="{EFB0C44B-3B16-1052-62C1-21734AAFFA19}"/>
              </a:ext>
            </a:extLst>
          </p:cNvPr>
          <p:cNvSpPr txBox="1">
            <a:spLocks/>
          </p:cNvSpPr>
          <p:nvPr/>
        </p:nvSpPr>
        <p:spPr>
          <a:xfrm rot="10800000" flipV="1">
            <a:off x="8050692" y="4084983"/>
            <a:ext cx="3169755"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dirty="0"/>
              <a:t>Through the second quarter, Southwest Airlines continues to be the airline with most delayed flights.</a:t>
            </a:r>
          </a:p>
        </p:txBody>
      </p:sp>
    </p:spTree>
    <p:extLst>
      <p:ext uri="{BB962C8B-B14F-4D97-AF65-F5344CB8AC3E}">
        <p14:creationId xmlns:p14="http://schemas.microsoft.com/office/powerpoint/2010/main" val="350651695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505075"/>
            <a:ext cx="2133600" cy="682553"/>
          </a:xfrm>
        </p:spPr>
        <p:txBody>
          <a:bodyPr/>
          <a:lstStyle/>
          <a:p>
            <a:r>
              <a:rPr lang="en-US" sz="1600" dirty="0">
                <a:latin typeface="Arial" panose="020B0604020202020204" pitchFamily="34" charset="0"/>
                <a:cs typeface="Arial" panose="020B0604020202020204" pitchFamily="34" charset="0"/>
              </a:rPr>
              <a:t>Provide an executive summary of our project.</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51141"/>
            <a:ext cx="2133600" cy="273316"/>
          </a:xfrm>
        </p:spPr>
        <p:txBody>
          <a:bodyPr/>
          <a:lstStyle/>
          <a:p>
            <a:r>
              <a:rPr lang="en-US" dirty="0"/>
              <a:t>01. Project Overview</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401369"/>
            <a:ext cx="2432958" cy="1427682"/>
          </a:xfrm>
        </p:spPr>
        <p:txBody>
          <a:bodyPr/>
          <a:lstStyle/>
          <a:p>
            <a:r>
              <a:rPr lang="en-US" sz="1600" dirty="0">
                <a:latin typeface="Arial" panose="020B0604020202020204" pitchFamily="34" charset="0"/>
                <a:cs typeface="Arial" panose="020B0604020202020204" pitchFamily="34" charset="0"/>
              </a:rPr>
              <a:t>Discuss the data used. This includes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Source of the Data</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Cleanup Process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Exploration Processes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38881"/>
            <a:ext cx="2128157" cy="205837"/>
          </a:xfrm>
        </p:spPr>
        <p:txBody>
          <a:bodyPr/>
          <a:lstStyle/>
          <a:p>
            <a:r>
              <a:rPr lang="en-US" dirty="0"/>
              <a:t>02.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874643" y="5131299"/>
            <a:ext cx="2211457" cy="932516"/>
          </a:xfrm>
        </p:spPr>
        <p:txBody>
          <a:bodyPr/>
          <a:lstStyle/>
          <a:p>
            <a:pPr algn="ctr"/>
            <a:r>
              <a:rPr lang="en-US" sz="1600" dirty="0">
                <a:latin typeface="Arial" panose="020B0604020202020204" pitchFamily="34" charset="0"/>
                <a:cs typeface="Arial" panose="020B0604020202020204" pitchFamily="34" charset="0"/>
              </a:rPr>
              <a:t>Provide an in-depth analysis of data from the First Quarter</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743781" y="4386067"/>
            <a:ext cx="2133600" cy="205837"/>
          </a:xfrm>
        </p:spPr>
        <p:txBody>
          <a:bodyPr/>
          <a:lstStyle/>
          <a:p>
            <a:pPr algn="ctr"/>
            <a:r>
              <a:rPr lang="en-US" dirty="0"/>
              <a:t>03. First Quarter          Data Analysis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579742" y="5169398"/>
            <a:ext cx="2211457" cy="698001"/>
          </a:xfrm>
        </p:spPr>
        <p:txBody>
          <a:bodyPr/>
          <a:lstStyle/>
          <a:p>
            <a:pPr algn="ctr"/>
            <a:r>
              <a:rPr lang="en-US" sz="1600" dirty="0">
                <a:latin typeface="Arial" panose="020B0604020202020204" pitchFamily="34" charset="0"/>
                <a:cs typeface="Arial" panose="020B0604020202020204" pitchFamily="34" charset="0"/>
              </a:rPr>
              <a:t>Provide an in-depth analysis of data from the Second Quarter</a:t>
            </a:r>
          </a:p>
          <a:p>
            <a:r>
              <a:rPr lang="en-US" dirty="0"/>
              <a: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3" y="4386067"/>
            <a:ext cx="2022140" cy="205837"/>
          </a:xfrm>
        </p:spPr>
        <p:txBody>
          <a:bodyPr/>
          <a:lstStyle/>
          <a:p>
            <a:r>
              <a:rPr lang="en-US" dirty="0"/>
              <a:t>04. Second Quarter</a:t>
            </a:r>
          </a:p>
          <a:p>
            <a:pPr algn="ctr"/>
            <a:r>
              <a:rPr lang="en-US" dirty="0"/>
              <a:t>Data Analysis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284842" y="5131299"/>
            <a:ext cx="2211458" cy="325284"/>
          </a:xfrm>
        </p:spPr>
        <p:txBody>
          <a:bodyPr/>
          <a:lstStyle/>
          <a:p>
            <a:pPr algn="ctr"/>
            <a:r>
              <a:rPr lang="en-US" sz="1600" dirty="0">
                <a:latin typeface="Arial" panose="020B0604020202020204" pitchFamily="34" charset="0"/>
                <a:cs typeface="Arial" panose="020B0604020202020204" pitchFamily="34" charset="0"/>
              </a:rPr>
              <a:t>Provide an in-depth analysis of data from the Third Quarter</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188152" y="4386067"/>
            <a:ext cx="2129245" cy="205837"/>
          </a:xfrm>
        </p:spPr>
        <p:txBody>
          <a:bodyPr/>
          <a:lstStyle/>
          <a:p>
            <a:pPr algn="ctr"/>
            <a:r>
              <a:rPr lang="en-US" dirty="0"/>
              <a:t>05. Third Quarter Data Analysis</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238250" y="6332220"/>
            <a:ext cx="1753870" cy="247651"/>
          </a:xfrm>
        </p:spPr>
        <p:txBody>
          <a:bodyPr/>
          <a:lstStyle/>
          <a:p>
            <a:r>
              <a:rPr lang="en-US" dirty="0"/>
              <a:t>Airline Flight Delay Study</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4, 2024</a:t>
            </a:fld>
            <a:endParaRPr lang="en-US" dirty="0"/>
          </a:p>
        </p:txBody>
      </p:sp>
      <p:sp>
        <p:nvSpPr>
          <p:cNvPr id="16" name="Text Placeholder 10">
            <a:extLst>
              <a:ext uri="{FF2B5EF4-FFF2-40B4-BE49-F238E27FC236}">
                <a16:creationId xmlns:a16="http://schemas.microsoft.com/office/drawing/2014/main" id="{CCE18201-995F-3A1D-BB66-B36F6F325FFD}"/>
              </a:ext>
            </a:extLst>
          </p:cNvPr>
          <p:cNvSpPr txBox="1">
            <a:spLocks/>
          </p:cNvSpPr>
          <p:nvPr/>
        </p:nvSpPr>
        <p:spPr>
          <a:xfrm>
            <a:off x="9091613" y="5121596"/>
            <a:ext cx="2009774" cy="39680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dirty="0">
                <a:latin typeface="Arial" panose="020B0604020202020204" pitchFamily="34" charset="0"/>
                <a:cs typeface="Arial" panose="020B0604020202020204" pitchFamily="34" charset="0"/>
              </a:rPr>
              <a:t>Conclusions drawn from our project</a:t>
            </a:r>
          </a:p>
        </p:txBody>
      </p:sp>
      <p:pic>
        <p:nvPicPr>
          <p:cNvPr id="18" name="Picture 17">
            <a:extLst>
              <a:ext uri="{FF2B5EF4-FFF2-40B4-BE49-F238E27FC236}">
                <a16:creationId xmlns:a16="http://schemas.microsoft.com/office/drawing/2014/main" id="{71290A32-B335-B618-7A6D-6281D75359ED}"/>
              </a:ext>
            </a:extLst>
          </p:cNvPr>
          <p:cNvPicPr>
            <a:picLocks noChangeAspect="1"/>
          </p:cNvPicPr>
          <p:nvPr/>
        </p:nvPicPr>
        <p:blipFill>
          <a:blip r:embed="rId2"/>
          <a:stretch>
            <a:fillRect/>
          </a:stretch>
        </p:blipFill>
        <p:spPr>
          <a:xfrm>
            <a:off x="8934450" y="4120723"/>
            <a:ext cx="2324100" cy="342900"/>
          </a:xfrm>
          <a:prstGeom prst="rect">
            <a:avLst/>
          </a:prstGeom>
        </p:spPr>
      </p:pic>
      <p:sp>
        <p:nvSpPr>
          <p:cNvPr id="13" name="Text Placeholder 11">
            <a:extLst>
              <a:ext uri="{FF2B5EF4-FFF2-40B4-BE49-F238E27FC236}">
                <a16:creationId xmlns:a16="http://schemas.microsoft.com/office/drawing/2014/main" id="{621A43D9-599E-7097-BDC3-0F39ED108EDD}"/>
              </a:ext>
            </a:extLst>
          </p:cNvPr>
          <p:cNvSpPr txBox="1">
            <a:spLocks/>
          </p:cNvSpPr>
          <p:nvPr/>
        </p:nvSpPr>
        <p:spPr>
          <a:xfrm>
            <a:off x="9072154" y="4376128"/>
            <a:ext cx="1572655" cy="474168"/>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06. Conclusion</a:t>
            </a:r>
          </a:p>
        </p:txBody>
      </p:sp>
    </p:spTree>
    <p:extLst>
      <p:ext uri="{BB962C8B-B14F-4D97-AF65-F5344CB8AC3E}">
        <p14:creationId xmlns:p14="http://schemas.microsoft.com/office/powerpoint/2010/main" val="28986093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Second Quarter Daily Departure Delays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20</a:t>
            </a:fld>
            <a:endParaRPr lang="en-US" dirty="0">
              <a:latin typeface="+mn-lt"/>
            </a:endParaRPr>
          </a:p>
        </p:txBody>
      </p:sp>
      <p:pic>
        <p:nvPicPr>
          <p:cNvPr id="4" name="Picture 3">
            <a:extLst>
              <a:ext uri="{FF2B5EF4-FFF2-40B4-BE49-F238E27FC236}">
                <a16:creationId xmlns:a16="http://schemas.microsoft.com/office/drawing/2014/main" id="{D2C78D47-74B1-9A01-8655-ADAC8B56E14F}"/>
              </a:ext>
            </a:extLst>
          </p:cNvPr>
          <p:cNvPicPr>
            <a:picLocks noChangeAspect="1"/>
          </p:cNvPicPr>
          <p:nvPr/>
        </p:nvPicPr>
        <p:blipFill>
          <a:blip r:embed="rId2"/>
          <a:stretch>
            <a:fillRect/>
          </a:stretch>
        </p:blipFill>
        <p:spPr>
          <a:xfrm>
            <a:off x="793335" y="1861469"/>
            <a:ext cx="4572000" cy="3562350"/>
          </a:xfrm>
          <a:prstGeom prst="rect">
            <a:avLst/>
          </a:prstGeom>
        </p:spPr>
      </p:pic>
      <p:sp>
        <p:nvSpPr>
          <p:cNvPr id="5" name="Content Placeholder 7">
            <a:extLst>
              <a:ext uri="{FF2B5EF4-FFF2-40B4-BE49-F238E27FC236}">
                <a16:creationId xmlns:a16="http://schemas.microsoft.com/office/drawing/2014/main" id="{CA620FE8-6DA7-B5CA-2F74-34BB9EF7AF11}"/>
              </a:ext>
            </a:extLst>
          </p:cNvPr>
          <p:cNvSpPr txBox="1">
            <a:spLocks/>
          </p:cNvSpPr>
          <p:nvPr/>
        </p:nvSpPr>
        <p:spPr>
          <a:xfrm rot="10800000" flipV="1">
            <a:off x="6743185" y="3204766"/>
            <a:ext cx="3169755"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Monday had the highest number of delayed departure while Saturday  had the least. According to this graph, the best day to travel without a delay is Saturday.</a:t>
            </a:r>
          </a:p>
        </p:txBody>
      </p:sp>
    </p:spTree>
    <p:extLst>
      <p:ext uri="{BB962C8B-B14F-4D97-AF65-F5344CB8AC3E}">
        <p14:creationId xmlns:p14="http://schemas.microsoft.com/office/powerpoint/2010/main" val="21714389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Second Quarter Daily Delayed Arrivals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21</a:t>
            </a:fld>
            <a:endParaRPr lang="en-US" dirty="0">
              <a:latin typeface="+mn-lt"/>
            </a:endParaRPr>
          </a:p>
        </p:txBody>
      </p:sp>
      <p:pic>
        <p:nvPicPr>
          <p:cNvPr id="5" name="Picture 4">
            <a:extLst>
              <a:ext uri="{FF2B5EF4-FFF2-40B4-BE49-F238E27FC236}">
                <a16:creationId xmlns:a16="http://schemas.microsoft.com/office/drawing/2014/main" id="{545D6014-E0CB-39BC-5160-7716647A4D1D}"/>
              </a:ext>
            </a:extLst>
          </p:cNvPr>
          <p:cNvPicPr>
            <a:picLocks noChangeAspect="1"/>
          </p:cNvPicPr>
          <p:nvPr/>
        </p:nvPicPr>
        <p:blipFill>
          <a:blip r:embed="rId2"/>
          <a:stretch>
            <a:fillRect/>
          </a:stretch>
        </p:blipFill>
        <p:spPr>
          <a:xfrm>
            <a:off x="872382" y="1628552"/>
            <a:ext cx="9669043" cy="3558745"/>
          </a:xfrm>
          <a:prstGeom prst="rect">
            <a:avLst/>
          </a:prstGeom>
        </p:spPr>
      </p:pic>
      <p:sp>
        <p:nvSpPr>
          <p:cNvPr id="6" name="Content Placeholder 7">
            <a:extLst>
              <a:ext uri="{FF2B5EF4-FFF2-40B4-BE49-F238E27FC236}">
                <a16:creationId xmlns:a16="http://schemas.microsoft.com/office/drawing/2014/main" id="{6CA94F2B-E999-7C95-E48A-430C196329A6}"/>
              </a:ext>
            </a:extLst>
          </p:cNvPr>
          <p:cNvSpPr txBox="1">
            <a:spLocks/>
          </p:cNvSpPr>
          <p:nvPr/>
        </p:nvSpPr>
        <p:spPr>
          <a:xfrm>
            <a:off x="2589376" y="5187296"/>
            <a:ext cx="7323564" cy="487109"/>
          </a:xfrm>
          <a:prstGeom prst="rect">
            <a:avLst/>
          </a:prstGeom>
        </p:spPr>
        <p:txBody>
          <a:bodyPr vert="horz" lIns="0" tIns="0" rIns="0" bIns="0" rtlCol="0" anchor="t" anchorCtr="0">
            <a:normAutofit fontScale="77500" lnSpcReduction="20000"/>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As you can see, based on this graph, Departure Delays and Arrival delays are the prominent reasons for delays. As for cancelled an diverted flights, they are least likely to occur due to weather or mechanical reasons.</a:t>
            </a:r>
          </a:p>
        </p:txBody>
      </p:sp>
    </p:spTree>
    <p:extLst>
      <p:ext uri="{BB962C8B-B14F-4D97-AF65-F5344CB8AC3E}">
        <p14:creationId xmlns:p14="http://schemas.microsoft.com/office/powerpoint/2010/main" val="95084487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ackground of luminous dots">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838739" y="3959837"/>
            <a:ext cx="5476962" cy="610863"/>
          </a:xfrm>
        </p:spPr>
        <p:txBody>
          <a:bodyPr>
            <a:noAutofit/>
          </a:bodyPr>
          <a:lstStyle/>
          <a:p>
            <a:r>
              <a:rPr lang="en-US" sz="6000" dirty="0"/>
              <a:t>4. Third Quarter Data Analysis</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981350" y="4899227"/>
            <a:ext cx="5334350"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FA37C83D-E109-823C-B200-89B0B1293D24}"/>
              </a:ext>
            </a:extLst>
          </p:cNvPr>
          <p:cNvSpPr txBox="1">
            <a:spLocks/>
          </p:cNvSpPr>
          <p:nvPr/>
        </p:nvSpPr>
        <p:spPr>
          <a:xfrm rot="10800000" flipV="1">
            <a:off x="6886954" y="5073276"/>
            <a:ext cx="4006332"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200" b="1" dirty="0">
                <a:solidFill>
                  <a:schemeClr val="tx1"/>
                </a:solidFill>
              </a:rPr>
              <a:t>Presenter: Sam Farrow</a:t>
            </a:r>
          </a:p>
        </p:txBody>
      </p:sp>
    </p:spTree>
    <p:extLst>
      <p:ext uri="{BB962C8B-B14F-4D97-AF65-F5344CB8AC3E}">
        <p14:creationId xmlns:p14="http://schemas.microsoft.com/office/powerpoint/2010/main" val="64684472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Arrival Delays by Airline by Day of the Week.</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23</a:t>
            </a:fld>
            <a:endParaRPr lang="en-US" dirty="0">
              <a:latin typeface="+mn-lt"/>
            </a:endParaRPr>
          </a:p>
        </p:txBody>
      </p:sp>
      <p:pic>
        <p:nvPicPr>
          <p:cNvPr id="4" name="Picture 3">
            <a:extLst>
              <a:ext uri="{FF2B5EF4-FFF2-40B4-BE49-F238E27FC236}">
                <a16:creationId xmlns:a16="http://schemas.microsoft.com/office/drawing/2014/main" id="{5F807967-3D39-BCAF-E62F-65E1D4FFC4B4}"/>
              </a:ext>
            </a:extLst>
          </p:cNvPr>
          <p:cNvPicPr>
            <a:picLocks noChangeAspect="1"/>
          </p:cNvPicPr>
          <p:nvPr/>
        </p:nvPicPr>
        <p:blipFill>
          <a:blip r:embed="rId2"/>
          <a:stretch>
            <a:fillRect/>
          </a:stretch>
        </p:blipFill>
        <p:spPr>
          <a:xfrm>
            <a:off x="846746" y="1513390"/>
            <a:ext cx="6858000" cy="4543425"/>
          </a:xfrm>
          <a:prstGeom prst="rect">
            <a:avLst/>
          </a:prstGeom>
        </p:spPr>
      </p:pic>
      <p:sp>
        <p:nvSpPr>
          <p:cNvPr id="6" name="Content Placeholder 7">
            <a:extLst>
              <a:ext uri="{FF2B5EF4-FFF2-40B4-BE49-F238E27FC236}">
                <a16:creationId xmlns:a16="http://schemas.microsoft.com/office/drawing/2014/main" id="{C6F355AF-965C-3737-F41D-94D154D01C77}"/>
              </a:ext>
            </a:extLst>
          </p:cNvPr>
          <p:cNvSpPr txBox="1">
            <a:spLocks/>
          </p:cNvSpPr>
          <p:nvPr/>
        </p:nvSpPr>
        <p:spPr>
          <a:xfrm rot="10800000" flipV="1">
            <a:off x="6743184" y="3429000"/>
            <a:ext cx="3169755" cy="1057914"/>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Wednesday has the most Arrival Delays whereas Saturday has the least, making Saturday the best day for travel </a:t>
            </a:r>
          </a:p>
        </p:txBody>
      </p:sp>
    </p:spTree>
    <p:extLst>
      <p:ext uri="{BB962C8B-B14F-4D97-AF65-F5344CB8AC3E}">
        <p14:creationId xmlns:p14="http://schemas.microsoft.com/office/powerpoint/2010/main" val="281407854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Departure Delays by Airline and Day of Week.</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24</a:t>
            </a:fld>
            <a:endParaRPr lang="en-US" dirty="0">
              <a:latin typeface="+mn-lt"/>
            </a:endParaRPr>
          </a:p>
        </p:txBody>
      </p:sp>
      <p:pic>
        <p:nvPicPr>
          <p:cNvPr id="3" name="Picture 2">
            <a:extLst>
              <a:ext uri="{FF2B5EF4-FFF2-40B4-BE49-F238E27FC236}">
                <a16:creationId xmlns:a16="http://schemas.microsoft.com/office/drawing/2014/main" id="{8EEBD6FB-7FE9-FC55-2D4C-C928B5A9FB43}"/>
              </a:ext>
            </a:extLst>
          </p:cNvPr>
          <p:cNvPicPr>
            <a:picLocks noChangeAspect="1"/>
          </p:cNvPicPr>
          <p:nvPr/>
        </p:nvPicPr>
        <p:blipFill>
          <a:blip r:embed="rId2"/>
          <a:stretch>
            <a:fillRect/>
          </a:stretch>
        </p:blipFill>
        <p:spPr>
          <a:xfrm>
            <a:off x="838200" y="1610214"/>
            <a:ext cx="6858000" cy="4543425"/>
          </a:xfrm>
          <a:prstGeom prst="rect">
            <a:avLst/>
          </a:prstGeom>
        </p:spPr>
      </p:pic>
      <p:sp>
        <p:nvSpPr>
          <p:cNvPr id="4" name="Content Placeholder 7">
            <a:extLst>
              <a:ext uri="{FF2B5EF4-FFF2-40B4-BE49-F238E27FC236}">
                <a16:creationId xmlns:a16="http://schemas.microsoft.com/office/drawing/2014/main" id="{9178C543-3E53-AA2B-2097-A3F432C988F8}"/>
              </a:ext>
            </a:extLst>
          </p:cNvPr>
          <p:cNvSpPr txBox="1">
            <a:spLocks/>
          </p:cNvSpPr>
          <p:nvPr/>
        </p:nvSpPr>
        <p:spPr>
          <a:xfrm rot="10800000" flipV="1">
            <a:off x="6743184" y="3429000"/>
            <a:ext cx="3169755" cy="1057914"/>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Wednesday has the most Departure Delays whereas Saturday has the least, making Saturday the best day for travel </a:t>
            </a:r>
          </a:p>
        </p:txBody>
      </p:sp>
    </p:spTree>
    <p:extLst>
      <p:ext uri="{BB962C8B-B14F-4D97-AF65-F5344CB8AC3E}">
        <p14:creationId xmlns:p14="http://schemas.microsoft.com/office/powerpoint/2010/main" val="148735868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Cancellation Delays by Airline and Day of the Week</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25</a:t>
            </a:fld>
            <a:endParaRPr lang="en-US" dirty="0">
              <a:latin typeface="+mn-lt"/>
            </a:endParaRPr>
          </a:p>
        </p:txBody>
      </p:sp>
      <p:pic>
        <p:nvPicPr>
          <p:cNvPr id="3" name="Picture 2">
            <a:extLst>
              <a:ext uri="{FF2B5EF4-FFF2-40B4-BE49-F238E27FC236}">
                <a16:creationId xmlns:a16="http://schemas.microsoft.com/office/drawing/2014/main" id="{364CE91B-9F1A-28B6-6E59-0660579BF3D4}"/>
              </a:ext>
            </a:extLst>
          </p:cNvPr>
          <p:cNvPicPr>
            <a:picLocks noChangeAspect="1"/>
          </p:cNvPicPr>
          <p:nvPr/>
        </p:nvPicPr>
        <p:blipFill>
          <a:blip r:embed="rId2"/>
          <a:stretch>
            <a:fillRect/>
          </a:stretch>
        </p:blipFill>
        <p:spPr>
          <a:xfrm>
            <a:off x="964023" y="1513390"/>
            <a:ext cx="6858000" cy="4543425"/>
          </a:xfrm>
          <a:prstGeom prst="rect">
            <a:avLst/>
          </a:prstGeom>
        </p:spPr>
      </p:pic>
      <p:sp>
        <p:nvSpPr>
          <p:cNvPr id="4" name="Content Placeholder 7">
            <a:extLst>
              <a:ext uri="{FF2B5EF4-FFF2-40B4-BE49-F238E27FC236}">
                <a16:creationId xmlns:a16="http://schemas.microsoft.com/office/drawing/2014/main" id="{FF45EBD7-AD1B-31EC-8FCA-68FB95049839}"/>
              </a:ext>
            </a:extLst>
          </p:cNvPr>
          <p:cNvSpPr txBox="1">
            <a:spLocks/>
          </p:cNvSpPr>
          <p:nvPr/>
        </p:nvSpPr>
        <p:spPr>
          <a:xfrm rot="10800000" flipV="1">
            <a:off x="6743184" y="3429000"/>
            <a:ext cx="3169755" cy="1057914"/>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Monday and Tuesday has the most Cancellations for the week. </a:t>
            </a:r>
          </a:p>
        </p:txBody>
      </p:sp>
    </p:spTree>
    <p:extLst>
      <p:ext uri="{BB962C8B-B14F-4D97-AF65-F5344CB8AC3E}">
        <p14:creationId xmlns:p14="http://schemas.microsoft.com/office/powerpoint/2010/main" val="418871803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Diverted Flights by Airline and Day of the Week</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26</a:t>
            </a:fld>
            <a:endParaRPr lang="en-US" dirty="0">
              <a:latin typeface="+mn-lt"/>
            </a:endParaRPr>
          </a:p>
        </p:txBody>
      </p:sp>
      <p:pic>
        <p:nvPicPr>
          <p:cNvPr id="3" name="Picture 2">
            <a:extLst>
              <a:ext uri="{FF2B5EF4-FFF2-40B4-BE49-F238E27FC236}">
                <a16:creationId xmlns:a16="http://schemas.microsoft.com/office/drawing/2014/main" id="{BCDFEE40-DF67-F94A-D86F-534CB3DC5110}"/>
              </a:ext>
            </a:extLst>
          </p:cNvPr>
          <p:cNvPicPr>
            <a:picLocks noChangeAspect="1"/>
          </p:cNvPicPr>
          <p:nvPr/>
        </p:nvPicPr>
        <p:blipFill>
          <a:blip r:embed="rId2"/>
          <a:stretch>
            <a:fillRect/>
          </a:stretch>
        </p:blipFill>
        <p:spPr>
          <a:xfrm>
            <a:off x="964023" y="1678580"/>
            <a:ext cx="6858000" cy="4543425"/>
          </a:xfrm>
          <a:prstGeom prst="rect">
            <a:avLst/>
          </a:prstGeom>
        </p:spPr>
      </p:pic>
      <p:sp>
        <p:nvSpPr>
          <p:cNvPr id="4" name="Content Placeholder 7">
            <a:extLst>
              <a:ext uri="{FF2B5EF4-FFF2-40B4-BE49-F238E27FC236}">
                <a16:creationId xmlns:a16="http://schemas.microsoft.com/office/drawing/2014/main" id="{54FC4882-3B30-924C-E4C7-143E95157430}"/>
              </a:ext>
            </a:extLst>
          </p:cNvPr>
          <p:cNvSpPr txBox="1">
            <a:spLocks/>
          </p:cNvSpPr>
          <p:nvPr/>
        </p:nvSpPr>
        <p:spPr>
          <a:xfrm rot="10800000" flipV="1">
            <a:off x="6743184" y="3429000"/>
            <a:ext cx="3169755" cy="1057914"/>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Thursday has the most Diversions for the week. </a:t>
            </a:r>
          </a:p>
        </p:txBody>
      </p:sp>
    </p:spTree>
    <p:extLst>
      <p:ext uri="{BB962C8B-B14F-4D97-AF65-F5344CB8AC3E}">
        <p14:creationId xmlns:p14="http://schemas.microsoft.com/office/powerpoint/2010/main" val="397724306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Third Quarter Total Delays by Airline</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27</a:t>
            </a:fld>
            <a:endParaRPr lang="en-US" dirty="0">
              <a:latin typeface="+mn-lt"/>
            </a:endParaRPr>
          </a:p>
        </p:txBody>
      </p:sp>
      <p:pic>
        <p:nvPicPr>
          <p:cNvPr id="5" name="Picture 4">
            <a:extLst>
              <a:ext uri="{FF2B5EF4-FFF2-40B4-BE49-F238E27FC236}">
                <a16:creationId xmlns:a16="http://schemas.microsoft.com/office/drawing/2014/main" id="{566D67C0-4D6B-2CCE-5FFE-C30EB0A10091}"/>
              </a:ext>
            </a:extLst>
          </p:cNvPr>
          <p:cNvPicPr>
            <a:picLocks noChangeAspect="1"/>
          </p:cNvPicPr>
          <p:nvPr/>
        </p:nvPicPr>
        <p:blipFill>
          <a:blip r:embed="rId2"/>
          <a:stretch>
            <a:fillRect/>
          </a:stretch>
        </p:blipFill>
        <p:spPr>
          <a:xfrm>
            <a:off x="880928" y="1779527"/>
            <a:ext cx="7088689" cy="3869243"/>
          </a:xfrm>
          <a:prstGeom prst="rect">
            <a:avLst/>
          </a:prstGeom>
        </p:spPr>
      </p:pic>
      <p:sp>
        <p:nvSpPr>
          <p:cNvPr id="6" name="Content Placeholder 7">
            <a:extLst>
              <a:ext uri="{FF2B5EF4-FFF2-40B4-BE49-F238E27FC236}">
                <a16:creationId xmlns:a16="http://schemas.microsoft.com/office/drawing/2014/main" id="{957D8063-DA4B-10DE-9831-4E22FF711AEB}"/>
              </a:ext>
            </a:extLst>
          </p:cNvPr>
          <p:cNvSpPr txBox="1">
            <a:spLocks/>
          </p:cNvSpPr>
          <p:nvPr/>
        </p:nvSpPr>
        <p:spPr>
          <a:xfrm rot="10800000" flipV="1">
            <a:off x="6743184" y="3429000"/>
            <a:ext cx="3169755" cy="1057914"/>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Southwest makes up 25% of all the total delays followed by American Airlines. </a:t>
            </a:r>
          </a:p>
        </p:txBody>
      </p:sp>
    </p:spTree>
    <p:extLst>
      <p:ext uri="{BB962C8B-B14F-4D97-AF65-F5344CB8AC3E}">
        <p14:creationId xmlns:p14="http://schemas.microsoft.com/office/powerpoint/2010/main" val="168466349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278129"/>
            <a:ext cx="7789452" cy="959857"/>
          </a:xfrm>
        </p:spPr>
        <p:txBody>
          <a:bodyPr>
            <a:normAutofit/>
          </a:bodyPr>
          <a:lstStyle/>
          <a:p>
            <a:r>
              <a:rPr lang="en-US" sz="3200" dirty="0"/>
              <a:t>Third Quarter Total Delays by Airline</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89" y="6332220"/>
            <a:ext cx="17341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28</a:t>
            </a:fld>
            <a:endParaRPr lang="en-US" dirty="0">
              <a:latin typeface="+mn-lt"/>
            </a:endParaRPr>
          </a:p>
        </p:txBody>
      </p:sp>
      <p:pic>
        <p:nvPicPr>
          <p:cNvPr id="4" name="Picture 3">
            <a:extLst>
              <a:ext uri="{FF2B5EF4-FFF2-40B4-BE49-F238E27FC236}">
                <a16:creationId xmlns:a16="http://schemas.microsoft.com/office/drawing/2014/main" id="{0A3C6BFD-3644-2469-3367-1A40D1B0B142}"/>
              </a:ext>
            </a:extLst>
          </p:cNvPr>
          <p:cNvPicPr>
            <a:picLocks noChangeAspect="1"/>
          </p:cNvPicPr>
          <p:nvPr/>
        </p:nvPicPr>
        <p:blipFill>
          <a:blip r:embed="rId2"/>
          <a:stretch>
            <a:fillRect/>
          </a:stretch>
        </p:blipFill>
        <p:spPr>
          <a:xfrm>
            <a:off x="877145" y="1751515"/>
            <a:ext cx="6848475" cy="4067175"/>
          </a:xfrm>
          <a:prstGeom prst="rect">
            <a:avLst/>
          </a:prstGeom>
        </p:spPr>
      </p:pic>
      <p:sp>
        <p:nvSpPr>
          <p:cNvPr id="6" name="Content Placeholder 7">
            <a:extLst>
              <a:ext uri="{FF2B5EF4-FFF2-40B4-BE49-F238E27FC236}">
                <a16:creationId xmlns:a16="http://schemas.microsoft.com/office/drawing/2014/main" id="{A47475E2-4440-E290-8074-BC848F566D9F}"/>
              </a:ext>
            </a:extLst>
          </p:cNvPr>
          <p:cNvSpPr txBox="1">
            <a:spLocks/>
          </p:cNvSpPr>
          <p:nvPr/>
        </p:nvSpPr>
        <p:spPr>
          <a:xfrm rot="10800000" flipV="1">
            <a:off x="7896866" y="3958840"/>
            <a:ext cx="3169755" cy="1057914"/>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t>Southwest had over 120,000 flight delays followed its next closest competitor American with just over 80,000 delays. </a:t>
            </a:r>
          </a:p>
        </p:txBody>
      </p:sp>
    </p:spTree>
    <p:extLst>
      <p:ext uri="{BB962C8B-B14F-4D97-AF65-F5344CB8AC3E}">
        <p14:creationId xmlns:p14="http://schemas.microsoft.com/office/powerpoint/2010/main" val="190078926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5. Conclusions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572770" y="3312984"/>
            <a:ext cx="4838700" cy="315915"/>
          </a:xfrm>
        </p:spPr>
        <p:txBody>
          <a:bodyPr/>
          <a:lstStyle/>
          <a:p>
            <a:r>
              <a:rPr lang="en-US" dirty="0"/>
              <a:t>2. Southwest Airlines has the most delays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572770" y="3680309"/>
            <a:ext cx="4838700" cy="574318"/>
          </a:xfrm>
        </p:spPr>
        <p:txBody>
          <a:bodyPr/>
          <a:lstStyle/>
          <a:p>
            <a:r>
              <a:rPr lang="en-US" dirty="0"/>
              <a:t>Based on the data, Southwest Airlines had 75% more delays than its closest competitor (Delta Airlines)</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a:off x="562831" y="4225601"/>
            <a:ext cx="4838700" cy="315915"/>
          </a:xfrm>
        </p:spPr>
        <p:txBody>
          <a:bodyPr/>
          <a:lstStyle/>
          <a:p>
            <a:r>
              <a:rPr lang="en-US" dirty="0"/>
              <a:t>3. Most of Southwest delays are due to its fleet arriving late</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a:xfrm>
            <a:off x="572770" y="4750186"/>
            <a:ext cx="4971107" cy="587454"/>
          </a:xfrm>
        </p:spPr>
        <p:txBody>
          <a:bodyPr/>
          <a:lstStyle/>
          <a:p>
            <a:r>
              <a:rPr lang="en-US" dirty="0"/>
              <a:t>As compared to other airlines, Southwest delays are due to its flee arriving late. </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461148" y="5300551"/>
            <a:ext cx="5342668" cy="415761"/>
          </a:xfrm>
        </p:spPr>
        <p:txBody>
          <a:bodyPr/>
          <a:lstStyle/>
          <a:p>
            <a:r>
              <a:rPr lang="en-US" dirty="0"/>
              <a:t> 4. Weather and Security delays are far fewer than is typically reported by the news media.</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a:xfrm>
            <a:off x="646682" y="5847653"/>
            <a:ext cx="5741504" cy="445129"/>
          </a:xfrm>
        </p:spPr>
        <p:txBody>
          <a:bodyPr/>
          <a:lstStyle/>
          <a:p>
            <a:r>
              <a:rPr lang="en-US" dirty="0"/>
              <a:t>Compare to other types of delay, our data shows that weather and security delays are the least type of delays.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29</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828801" y="6332220"/>
            <a:ext cx="1799424" cy="143127"/>
          </a:xfrm>
        </p:spPr>
        <p:txBody>
          <a:bodyPr/>
          <a:lstStyle/>
          <a:p>
            <a:r>
              <a:rPr lang="en-US" dirty="0"/>
              <a:t>Airline Flight Delay Study</a:t>
            </a:r>
          </a:p>
        </p:txBody>
      </p:sp>
      <p:sp>
        <p:nvSpPr>
          <p:cNvPr id="6" name="TextBox 5">
            <a:extLst>
              <a:ext uri="{FF2B5EF4-FFF2-40B4-BE49-F238E27FC236}">
                <a16:creationId xmlns:a16="http://schemas.microsoft.com/office/drawing/2014/main" id="{9118C66F-C481-7AAE-F1CF-8603735FA4CC}"/>
              </a:ext>
            </a:extLst>
          </p:cNvPr>
          <p:cNvSpPr txBox="1"/>
          <p:nvPr/>
        </p:nvSpPr>
        <p:spPr>
          <a:xfrm>
            <a:off x="572770" y="2653326"/>
            <a:ext cx="4615456" cy="615553"/>
          </a:xfrm>
          <a:prstGeom prst="rect">
            <a:avLst/>
          </a:prstGeom>
          <a:noFill/>
        </p:spPr>
        <p:txBody>
          <a:bodyPr wrap="square">
            <a:spAutoFit/>
          </a:bodyPr>
          <a:lstStyle/>
          <a:p>
            <a:r>
              <a:rPr lang="en-US" sz="1600" dirty="0">
                <a:solidFill>
                  <a:schemeClr val="bg1"/>
                </a:solidFill>
              </a:rPr>
              <a:t>Delays are more likely to occur on Thursday, Friday or Monday flights</a:t>
            </a:r>
            <a:r>
              <a:rPr lang="en-US" dirty="0">
                <a:solidFill>
                  <a:schemeClr val="bg1"/>
                </a:solidFill>
              </a:rPr>
              <a:t>.</a:t>
            </a:r>
          </a:p>
        </p:txBody>
      </p:sp>
      <p:sp>
        <p:nvSpPr>
          <p:cNvPr id="7" name="Text Placeholder 44">
            <a:extLst>
              <a:ext uri="{FF2B5EF4-FFF2-40B4-BE49-F238E27FC236}">
                <a16:creationId xmlns:a16="http://schemas.microsoft.com/office/drawing/2014/main" id="{3F119E35-F8A0-D109-9004-94246E7AF9B5}"/>
              </a:ext>
            </a:extLst>
          </p:cNvPr>
          <p:cNvSpPr txBox="1">
            <a:spLocks/>
          </p:cNvSpPr>
          <p:nvPr/>
        </p:nvSpPr>
        <p:spPr>
          <a:xfrm>
            <a:off x="562831" y="2306015"/>
            <a:ext cx="5741503" cy="415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Days with the most flight delays.</a:t>
            </a:r>
          </a:p>
        </p:txBody>
      </p:sp>
    </p:spTree>
    <p:extLst>
      <p:ext uri="{BB962C8B-B14F-4D97-AF65-F5344CB8AC3E}">
        <p14:creationId xmlns:p14="http://schemas.microsoft.com/office/powerpoint/2010/main" val="64384216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dirty="0"/>
              <a:t>1. Project Overview</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105025"/>
            <a:ext cx="4941477" cy="2979570"/>
          </a:xfrm>
        </p:spPr>
        <p:txBody>
          <a:bodyPr/>
          <a:lstStyle/>
          <a:p>
            <a:r>
              <a:rPr lang="en-US" sz="1800" dirty="0">
                <a:latin typeface="Arial" panose="020B0604020202020204" pitchFamily="34" charset="0"/>
                <a:cs typeface="Arial" panose="020B0604020202020204" pitchFamily="34" charset="0"/>
              </a:rPr>
              <a:t>The primary goal of this project is to comprehensively analyze and understand the factors contributing to airline flight delays, with a focus on identifying patterns and root causes.</a:t>
            </a:r>
          </a:p>
          <a:p>
            <a:r>
              <a:rPr lang="en-US" sz="1800" dirty="0">
                <a:latin typeface="Arial" panose="020B0604020202020204" pitchFamily="34" charset="0"/>
                <a:cs typeface="Arial" panose="020B0604020202020204" pitchFamily="34" charset="0"/>
              </a:rPr>
              <a:t>By leveraging extensive data and advanced analytics, our aim is to provide insights that can be utilized by airlines, regulatory bodies, and industry stakeholders to improve overall operational efficiency and passenger satisfaction.</a:t>
            </a:r>
          </a:p>
          <a:p>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113790" y="6332219"/>
            <a:ext cx="1629410" cy="247651"/>
          </a:xfrm>
        </p:spPr>
        <p:txBody>
          <a:bodyPr/>
          <a:lstStyle/>
          <a:p>
            <a:r>
              <a:rPr lang="en-US" dirty="0"/>
              <a:t>Airline Flight Delay Study</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4, 2024</a:t>
            </a:fld>
            <a:endParaRPr lang="en-US" dirty="0"/>
          </a:p>
        </p:txBody>
      </p:sp>
      <p:pic>
        <p:nvPicPr>
          <p:cNvPr id="12" name="Picture Placeholder 11">
            <a:extLst>
              <a:ext uri="{FF2B5EF4-FFF2-40B4-BE49-F238E27FC236}">
                <a16:creationId xmlns:a16="http://schemas.microsoft.com/office/drawing/2014/main" id="{D62BA700-EBA4-E431-824A-B9FDC307B378}"/>
              </a:ext>
            </a:extLst>
          </p:cNvPr>
          <p:cNvPicPr>
            <a:picLocks noGrp="1" noChangeAspect="1"/>
          </p:cNvPicPr>
          <p:nvPr>
            <p:ph type="pic" sz="quarter" idx="13"/>
          </p:nvPr>
        </p:nvPicPr>
        <p:blipFill>
          <a:blip r:embed="rId2"/>
          <a:srcRect l="20580" r="20580"/>
          <a:stretch>
            <a:fillRect/>
          </a:stretch>
        </p:blipFill>
        <p:spPr>
          <a:xfrm>
            <a:off x="6115906" y="-1"/>
            <a:ext cx="6076093" cy="6880543"/>
          </a:xfrm>
          <a:prstGeom prst="rect">
            <a:avLst/>
          </a:prstGeom>
        </p:spPr>
      </p:pic>
    </p:spTree>
    <p:extLst>
      <p:ext uri="{BB962C8B-B14F-4D97-AF65-F5344CB8AC3E}">
        <p14:creationId xmlns:p14="http://schemas.microsoft.com/office/powerpoint/2010/main" val="39124609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03473" y="2173658"/>
            <a:ext cx="5007528" cy="610863"/>
          </a:xfrm>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ackground of node and mesh">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Autofit/>
          </a:bodyPr>
          <a:lstStyle/>
          <a:p>
            <a:r>
              <a:rPr lang="en-US" sz="6000" dirty="0"/>
              <a:t>2. The Data</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4006720"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701D2DFD-DA2F-21A1-7EA1-4B647FF92561}"/>
              </a:ext>
            </a:extLst>
          </p:cNvPr>
          <p:cNvSpPr>
            <a:spLocks noGrp="1"/>
          </p:cNvSpPr>
          <p:nvPr>
            <p:ph type="ftr" sz="quarter" idx="22"/>
          </p:nvPr>
        </p:nvSpPr>
        <p:spPr>
          <a:xfrm>
            <a:off x="1494789" y="6332220"/>
            <a:ext cx="2262201"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4134052A-D926-F1C6-ED73-95BE307650C2}"/>
              </a:ext>
            </a:extLst>
          </p:cNvPr>
          <p:cNvSpPr>
            <a:spLocks noGrp="1"/>
          </p:cNvSpPr>
          <p:nvPr>
            <p:ph type="sldNum" sz="quarter" idx="23"/>
          </p:nvPr>
        </p:nvSpPr>
        <p:spPr/>
        <p:txBody>
          <a:bodyPr/>
          <a:lstStyle/>
          <a:p>
            <a:fld id="{294A09A9-5501-47C1-A89A-A340965A2BE2}" type="slidenum">
              <a:rPr lang="en-US" smtClean="0"/>
              <a:pPr/>
              <a:t>5</a:t>
            </a:fld>
            <a:endParaRPr lang="en-US" dirty="0">
              <a:latin typeface="+mn-lt"/>
            </a:endParaRPr>
          </a:p>
        </p:txBody>
      </p:sp>
      <p:sp>
        <p:nvSpPr>
          <p:cNvPr id="15" name="Rectangle 14">
            <a:extLst>
              <a:ext uri="{FF2B5EF4-FFF2-40B4-BE49-F238E27FC236}">
                <a16:creationId xmlns:a16="http://schemas.microsoft.com/office/drawing/2014/main" id="{D3C505EA-B099-65CC-C8CB-596F03DCEF86}"/>
              </a:ext>
            </a:extLst>
          </p:cNvPr>
          <p:cNvSpPr/>
          <p:nvPr/>
        </p:nvSpPr>
        <p:spPr>
          <a:xfrm>
            <a:off x="597702" y="2426749"/>
            <a:ext cx="9977533" cy="2862322"/>
          </a:xfrm>
          <a:prstGeom prst="rect">
            <a:avLst/>
          </a:prstGeom>
          <a:noFill/>
        </p:spPr>
        <p:txBody>
          <a:bodyPr wrap="square" lIns="91440" tIns="45720" rIns="91440" bIns="45720">
            <a:spAutoFit/>
          </a:bodyPr>
          <a:lstStyle/>
          <a:p>
            <a:pPr algn="ctr"/>
            <a:r>
              <a:rPr lang="en-US" sz="6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is a precious thing and will last longer than the systems themselves”</a:t>
            </a:r>
          </a:p>
        </p:txBody>
      </p:sp>
      <p:sp>
        <p:nvSpPr>
          <p:cNvPr id="17" name="Rectangle 16">
            <a:extLst>
              <a:ext uri="{FF2B5EF4-FFF2-40B4-BE49-F238E27FC236}">
                <a16:creationId xmlns:a16="http://schemas.microsoft.com/office/drawing/2014/main" id="{CA560196-A055-4FEC-71D9-AFE393C4845B}"/>
              </a:ext>
            </a:extLst>
          </p:cNvPr>
          <p:cNvSpPr/>
          <p:nvPr/>
        </p:nvSpPr>
        <p:spPr>
          <a:xfrm>
            <a:off x="7146235" y="5518258"/>
            <a:ext cx="4119907" cy="584775"/>
          </a:xfrm>
          <a:prstGeom prst="rect">
            <a:avLst/>
          </a:prstGeom>
          <a:noFill/>
        </p:spPr>
        <p:txBody>
          <a:bodyPr wrap="square" lIns="91440" tIns="45720" rIns="91440" bIns="4572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Tim Berners-Lee</a:t>
            </a:r>
          </a:p>
        </p:txBody>
      </p:sp>
      <p:pic>
        <p:nvPicPr>
          <p:cNvPr id="19" name="Picture 18">
            <a:extLst>
              <a:ext uri="{FF2B5EF4-FFF2-40B4-BE49-F238E27FC236}">
                <a16:creationId xmlns:a16="http://schemas.microsoft.com/office/drawing/2014/main" id="{F4987B72-BFA7-FB28-0F46-296C6677EA8A}"/>
              </a:ext>
            </a:extLst>
          </p:cNvPr>
          <p:cNvPicPr>
            <a:picLocks noChangeAspect="1"/>
          </p:cNvPicPr>
          <p:nvPr/>
        </p:nvPicPr>
        <p:blipFill>
          <a:blip r:embed="rId2"/>
          <a:stretch>
            <a:fillRect/>
          </a:stretch>
        </p:blipFill>
        <p:spPr>
          <a:xfrm>
            <a:off x="658495" y="1676575"/>
            <a:ext cx="2800322" cy="457200"/>
          </a:xfrm>
          <a:prstGeom prst="rect">
            <a:avLst/>
          </a:prstGeom>
        </p:spPr>
      </p:pic>
      <p:sp>
        <p:nvSpPr>
          <p:cNvPr id="20" name="Rectangle 19">
            <a:extLst>
              <a:ext uri="{FF2B5EF4-FFF2-40B4-BE49-F238E27FC236}">
                <a16:creationId xmlns:a16="http://schemas.microsoft.com/office/drawing/2014/main" id="{5154EA6A-4061-0DAB-3487-3EFC993A2B6E}"/>
              </a:ext>
            </a:extLst>
          </p:cNvPr>
          <p:cNvSpPr/>
          <p:nvPr/>
        </p:nvSpPr>
        <p:spPr>
          <a:xfrm>
            <a:off x="700523" y="1206923"/>
            <a:ext cx="2410425" cy="646331"/>
          </a:xfrm>
          <a:prstGeom prst="rect">
            <a:avLst/>
          </a:prstGeom>
          <a:noFill/>
        </p:spPr>
        <p:txBody>
          <a:bodyPr wrap="square" lIns="91440" tIns="45720" rIns="91440" bIns="45720">
            <a:spAutoFit/>
          </a:bodyPr>
          <a:lstStyle/>
          <a:p>
            <a:pPr algn="ctr"/>
            <a:r>
              <a:rPr 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
            </a:r>
            <a:r>
              <a:rPr lang="en-US" sz="3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a:t>
            </a:r>
            <a:r>
              <a:rPr 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ta</a:t>
            </a:r>
            <a:r>
              <a:rPr lang="en-US" sz="3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Quote</a:t>
            </a:r>
          </a:p>
        </p:txBody>
      </p:sp>
    </p:spTree>
    <p:extLst>
      <p:ext uri="{BB962C8B-B14F-4D97-AF65-F5344CB8AC3E}">
        <p14:creationId xmlns:p14="http://schemas.microsoft.com/office/powerpoint/2010/main" val="261743940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lstStyle/>
          <a:p>
            <a:r>
              <a:rPr lang="en-US" dirty="0"/>
              <a:t>About the Data</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893407" y="3289960"/>
            <a:ext cx="9698394" cy="953975"/>
          </a:xfrm>
        </p:spPr>
        <p:txBody>
          <a:bodyPr/>
          <a:lstStyle/>
          <a:p>
            <a:r>
              <a:rPr lang="en-US" dirty="0"/>
              <a:t>The U.S. Department of Transportation's (DOT) Bureau of Transportation Statistics tracks the on-time performance of domestic flights operated by large air carriers. This summary information on the number of on-time, delayed, canceled, and diverted flights is published in DOT's monthly Air Travel Consumer Report and in this dataset of 2015 flight delays and cancellations.</a:t>
            </a:r>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893406" y="2113384"/>
            <a:ext cx="4916844" cy="351931"/>
          </a:xfrm>
        </p:spPr>
        <p:txBody>
          <a:bodyPr/>
          <a:lstStyle/>
          <a:p>
            <a:r>
              <a:rPr lang="en-US" dirty="0"/>
              <a:t>Source of Data</a:t>
            </a:r>
          </a:p>
        </p:txBody>
      </p:sp>
      <p:sp>
        <p:nvSpPr>
          <p:cNvPr id="5" name="Text Placeholder 4">
            <a:extLst>
              <a:ext uri="{FF2B5EF4-FFF2-40B4-BE49-F238E27FC236}">
                <a16:creationId xmlns:a16="http://schemas.microsoft.com/office/drawing/2014/main" id="{D75D1194-0708-7566-BFF7-77128464791B}"/>
              </a:ext>
            </a:extLst>
          </p:cNvPr>
          <p:cNvSpPr>
            <a:spLocks noGrp="1"/>
          </p:cNvSpPr>
          <p:nvPr>
            <p:ph type="body" sz="quarter" idx="13"/>
          </p:nvPr>
        </p:nvSpPr>
        <p:spPr>
          <a:xfrm>
            <a:off x="893406" y="4660493"/>
            <a:ext cx="9810946" cy="520059"/>
          </a:xfrm>
        </p:spPr>
        <p:txBody>
          <a:bodyPr/>
          <a:lstStyle/>
          <a:p>
            <a:r>
              <a:rPr lang="en-US" b="0" i="0" dirty="0">
                <a:solidFill>
                  <a:srgbClr val="3C4043"/>
                </a:solidFill>
                <a:effectLst/>
                <a:latin typeface="Arial" panose="020B0604020202020204" pitchFamily="34" charset="0"/>
                <a:cs typeface="Arial" panose="020B0604020202020204" pitchFamily="34" charset="0"/>
              </a:rPr>
              <a:t>Department of Transportation (DOT) Bureau of Transportation Statistics.</a:t>
            </a:r>
            <a:endParaRPr lang="en-US" dirty="0">
              <a:latin typeface="Arial" panose="020B0604020202020204" pitchFamily="34" charset="0"/>
              <a:cs typeface="Arial" panose="020B0604020202020204" pitchFamily="34" charset="0"/>
            </a:endParaRPr>
          </a:p>
          <a:p>
            <a:endParaRPr lang="en-US" dirty="0"/>
          </a:p>
        </p:txBody>
      </p:sp>
      <p:sp>
        <p:nvSpPr>
          <p:cNvPr id="6" name="Text Placeholder 5">
            <a:extLst>
              <a:ext uri="{FF2B5EF4-FFF2-40B4-BE49-F238E27FC236}">
                <a16:creationId xmlns:a16="http://schemas.microsoft.com/office/drawing/2014/main" id="{550A678E-CEB2-A244-149E-CC3CB7B56F89}"/>
              </a:ext>
            </a:extLst>
          </p:cNvPr>
          <p:cNvSpPr>
            <a:spLocks noGrp="1"/>
          </p:cNvSpPr>
          <p:nvPr>
            <p:ph type="body" sz="quarter" idx="14"/>
          </p:nvPr>
        </p:nvSpPr>
        <p:spPr>
          <a:xfrm>
            <a:off x="893406" y="4323066"/>
            <a:ext cx="4898949" cy="350575"/>
          </a:xfrm>
        </p:spPr>
        <p:txBody>
          <a:bodyPr/>
          <a:lstStyle/>
          <a:p>
            <a:r>
              <a:rPr lang="en-US" dirty="0"/>
              <a:t>Acknowledgements</a:t>
            </a:r>
          </a:p>
        </p:txBody>
      </p:sp>
      <p:sp>
        <p:nvSpPr>
          <p:cNvPr id="7" name="Text Placeholder 6">
            <a:extLst>
              <a:ext uri="{FF2B5EF4-FFF2-40B4-BE49-F238E27FC236}">
                <a16:creationId xmlns:a16="http://schemas.microsoft.com/office/drawing/2014/main" id="{02D11B08-566B-7C01-ADE1-F5957473A87F}"/>
              </a:ext>
            </a:extLst>
          </p:cNvPr>
          <p:cNvSpPr>
            <a:spLocks noGrp="1"/>
          </p:cNvSpPr>
          <p:nvPr>
            <p:ph type="body" sz="quarter" idx="15"/>
          </p:nvPr>
        </p:nvSpPr>
        <p:spPr>
          <a:xfrm>
            <a:off x="893406" y="5602449"/>
            <a:ext cx="9117368" cy="401743"/>
          </a:xfrm>
        </p:spPr>
        <p:txBody>
          <a:bodyPr/>
          <a:lstStyle/>
          <a:p>
            <a:r>
              <a:rPr lang="en-US" dirty="0">
                <a:latin typeface="Arial" panose="020B0604020202020204" pitchFamily="34" charset="0"/>
                <a:cs typeface="Arial" panose="020B0604020202020204" pitchFamily="34" charset="0"/>
              </a:rPr>
              <a:t>CC0: Public Domain</a:t>
            </a:r>
          </a:p>
        </p:txBody>
      </p:sp>
      <p:sp>
        <p:nvSpPr>
          <p:cNvPr id="8" name="Text Placeholder 7">
            <a:extLst>
              <a:ext uri="{FF2B5EF4-FFF2-40B4-BE49-F238E27FC236}">
                <a16:creationId xmlns:a16="http://schemas.microsoft.com/office/drawing/2014/main" id="{3CC1CB08-9F67-F443-0850-3AD0BAB31A5E}"/>
              </a:ext>
            </a:extLst>
          </p:cNvPr>
          <p:cNvSpPr>
            <a:spLocks noGrp="1"/>
          </p:cNvSpPr>
          <p:nvPr>
            <p:ph type="body" sz="quarter" idx="16"/>
          </p:nvPr>
        </p:nvSpPr>
        <p:spPr>
          <a:xfrm>
            <a:off x="893406" y="5247412"/>
            <a:ext cx="4897794" cy="272544"/>
          </a:xfrm>
        </p:spPr>
        <p:txBody>
          <a:bodyPr/>
          <a:lstStyle/>
          <a:p>
            <a:r>
              <a:rPr lang="en-US" dirty="0"/>
              <a:t>License</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1"/>
            <a:ext cx="1791335" cy="194576"/>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15" name="Text Placeholder 3">
            <a:extLst>
              <a:ext uri="{FF2B5EF4-FFF2-40B4-BE49-F238E27FC236}">
                <a16:creationId xmlns:a16="http://schemas.microsoft.com/office/drawing/2014/main" id="{1D609433-B3FF-E364-40E2-C7C3106DECE5}"/>
              </a:ext>
            </a:extLst>
          </p:cNvPr>
          <p:cNvSpPr txBox="1">
            <a:spLocks/>
          </p:cNvSpPr>
          <p:nvPr/>
        </p:nvSpPr>
        <p:spPr>
          <a:xfrm>
            <a:off x="893406" y="3028077"/>
            <a:ext cx="5050194" cy="3519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Context</a:t>
            </a:r>
          </a:p>
        </p:txBody>
      </p:sp>
      <p:sp>
        <p:nvSpPr>
          <p:cNvPr id="16" name="Text Placeholder 2">
            <a:extLst>
              <a:ext uri="{FF2B5EF4-FFF2-40B4-BE49-F238E27FC236}">
                <a16:creationId xmlns:a16="http://schemas.microsoft.com/office/drawing/2014/main" id="{A8324434-A330-7849-3751-7C3002A68398}"/>
              </a:ext>
            </a:extLst>
          </p:cNvPr>
          <p:cNvSpPr txBox="1">
            <a:spLocks/>
          </p:cNvSpPr>
          <p:nvPr/>
        </p:nvSpPr>
        <p:spPr>
          <a:xfrm>
            <a:off x="893406" y="2437276"/>
            <a:ext cx="9740328" cy="63413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 used in this project was obtained from the U.S. Department of Transportation’s Bureau of Transportation Statistics.</a:t>
            </a:r>
          </a:p>
        </p:txBody>
      </p:sp>
    </p:spTree>
    <p:extLst>
      <p:ext uri="{BB962C8B-B14F-4D97-AF65-F5344CB8AC3E}">
        <p14:creationId xmlns:p14="http://schemas.microsoft.com/office/powerpoint/2010/main" val="5033488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F487-13F1-8119-F498-DAEAA004A956}"/>
              </a:ext>
            </a:extLst>
          </p:cNvPr>
          <p:cNvSpPr>
            <a:spLocks noGrp="1"/>
          </p:cNvSpPr>
          <p:nvPr>
            <p:ph type="title"/>
          </p:nvPr>
        </p:nvSpPr>
        <p:spPr/>
        <p:txBody>
          <a:bodyPr>
            <a:normAutofit/>
          </a:bodyPr>
          <a:lstStyle/>
          <a:p>
            <a:r>
              <a:rPr lang="en-US" dirty="0"/>
              <a:t>Source Files</a:t>
            </a:r>
          </a:p>
        </p:txBody>
      </p:sp>
      <p:sp>
        <p:nvSpPr>
          <p:cNvPr id="3" name="Text Placeholder 2">
            <a:extLst>
              <a:ext uri="{FF2B5EF4-FFF2-40B4-BE49-F238E27FC236}">
                <a16:creationId xmlns:a16="http://schemas.microsoft.com/office/drawing/2014/main" id="{21DF8BDC-B9C4-CF18-F030-B814661A4FC4}"/>
              </a:ext>
            </a:extLst>
          </p:cNvPr>
          <p:cNvSpPr>
            <a:spLocks noGrp="1"/>
          </p:cNvSpPr>
          <p:nvPr>
            <p:ph type="body" idx="1"/>
          </p:nvPr>
        </p:nvSpPr>
        <p:spPr/>
        <p:txBody>
          <a:bodyPr/>
          <a:lstStyle/>
          <a:p>
            <a:r>
              <a:rPr lang="en-US" b="1" i="0" dirty="0">
                <a:effectLst/>
                <a:latin typeface="Inter"/>
              </a:rPr>
              <a:t>1. </a:t>
            </a:r>
            <a:r>
              <a:rPr lang="en-US" b="1" dirty="0">
                <a:latin typeface="Inter"/>
              </a:rPr>
              <a:t>A</a:t>
            </a:r>
            <a:r>
              <a:rPr lang="en-US" b="1" i="0" dirty="0">
                <a:effectLst/>
                <a:latin typeface="Inter"/>
              </a:rPr>
              <a:t>irlines.csv</a:t>
            </a:r>
          </a:p>
          <a:p>
            <a:endParaRPr lang="en-US" dirty="0"/>
          </a:p>
        </p:txBody>
      </p:sp>
      <p:sp>
        <p:nvSpPr>
          <p:cNvPr id="4" name="Content Placeholder 3">
            <a:extLst>
              <a:ext uri="{FF2B5EF4-FFF2-40B4-BE49-F238E27FC236}">
                <a16:creationId xmlns:a16="http://schemas.microsoft.com/office/drawing/2014/main" id="{46E58F60-72F4-41F3-C3C0-7F00B878154E}"/>
              </a:ext>
            </a:extLst>
          </p:cNvPr>
          <p:cNvSpPr>
            <a:spLocks noGrp="1"/>
          </p:cNvSpPr>
          <p:nvPr>
            <p:ph sz="half" idx="2"/>
          </p:nvPr>
        </p:nvSpPr>
        <p:spPr/>
        <p:txBody>
          <a:bodyPr/>
          <a:lstStyle/>
          <a:p>
            <a:pPr marL="0" indent="0">
              <a:buNone/>
            </a:pPr>
            <a:r>
              <a:rPr lang="en-US" dirty="0"/>
              <a:t>IATA airline codes and names</a:t>
            </a:r>
          </a:p>
        </p:txBody>
      </p:sp>
      <p:sp>
        <p:nvSpPr>
          <p:cNvPr id="5" name="Text Placeholder 4">
            <a:extLst>
              <a:ext uri="{FF2B5EF4-FFF2-40B4-BE49-F238E27FC236}">
                <a16:creationId xmlns:a16="http://schemas.microsoft.com/office/drawing/2014/main" id="{DC295214-81BF-9E95-546F-771F7CD8390F}"/>
              </a:ext>
            </a:extLst>
          </p:cNvPr>
          <p:cNvSpPr>
            <a:spLocks noGrp="1"/>
          </p:cNvSpPr>
          <p:nvPr>
            <p:ph type="body" idx="10"/>
          </p:nvPr>
        </p:nvSpPr>
        <p:spPr/>
        <p:txBody>
          <a:bodyPr/>
          <a:lstStyle/>
          <a:p>
            <a:r>
              <a:rPr lang="en-US" b="1" i="0" dirty="0">
                <a:effectLst/>
                <a:latin typeface="Inter"/>
              </a:rPr>
              <a:t>2. </a:t>
            </a:r>
            <a:r>
              <a:rPr lang="en-US" b="1" dirty="0">
                <a:latin typeface="Inter"/>
              </a:rPr>
              <a:t>A</a:t>
            </a:r>
            <a:r>
              <a:rPr lang="en-US" b="1" i="0" dirty="0">
                <a:effectLst/>
                <a:latin typeface="Inter"/>
              </a:rPr>
              <a:t>irports.csv</a:t>
            </a:r>
          </a:p>
          <a:p>
            <a:endParaRPr lang="en-US" dirty="0"/>
          </a:p>
        </p:txBody>
      </p:sp>
      <p:sp>
        <p:nvSpPr>
          <p:cNvPr id="6" name="Content Placeholder 5">
            <a:extLst>
              <a:ext uri="{FF2B5EF4-FFF2-40B4-BE49-F238E27FC236}">
                <a16:creationId xmlns:a16="http://schemas.microsoft.com/office/drawing/2014/main" id="{A30572E2-6644-608B-0408-DC4F99EF073F}"/>
              </a:ext>
            </a:extLst>
          </p:cNvPr>
          <p:cNvSpPr>
            <a:spLocks noGrp="1"/>
          </p:cNvSpPr>
          <p:nvPr>
            <p:ph sz="half" idx="11"/>
          </p:nvPr>
        </p:nvSpPr>
        <p:spPr/>
        <p:txBody>
          <a:bodyPr/>
          <a:lstStyle/>
          <a:p>
            <a:pPr marL="0" indent="0" fontAlgn="base">
              <a:buNone/>
            </a:pPr>
            <a:r>
              <a:rPr lang="en-US" b="0" dirty="0">
                <a:solidFill>
                  <a:srgbClr val="3C4043"/>
                </a:solidFill>
                <a:effectLst/>
                <a:latin typeface="inherit"/>
              </a:rPr>
              <a:t>IATA airport codes and names</a:t>
            </a:r>
            <a:br>
              <a:rPr lang="en-US" dirty="0">
                <a:solidFill>
                  <a:srgbClr val="5F6368"/>
                </a:solidFill>
                <a:effectLst/>
                <a:latin typeface="inherit"/>
              </a:rPr>
            </a:br>
            <a:endParaRPr lang="en-US" dirty="0"/>
          </a:p>
        </p:txBody>
      </p:sp>
      <p:sp>
        <p:nvSpPr>
          <p:cNvPr id="7" name="Text Placeholder 6">
            <a:extLst>
              <a:ext uri="{FF2B5EF4-FFF2-40B4-BE49-F238E27FC236}">
                <a16:creationId xmlns:a16="http://schemas.microsoft.com/office/drawing/2014/main" id="{4E87B85E-F53E-9A04-323A-0201678F7765}"/>
              </a:ext>
            </a:extLst>
          </p:cNvPr>
          <p:cNvSpPr>
            <a:spLocks noGrp="1"/>
          </p:cNvSpPr>
          <p:nvPr>
            <p:ph type="body" idx="12"/>
          </p:nvPr>
        </p:nvSpPr>
        <p:spPr/>
        <p:txBody>
          <a:bodyPr/>
          <a:lstStyle/>
          <a:p>
            <a:r>
              <a:rPr lang="en-US" dirty="0"/>
              <a:t>3. Flights.csv</a:t>
            </a:r>
          </a:p>
        </p:txBody>
      </p:sp>
      <p:sp>
        <p:nvSpPr>
          <p:cNvPr id="8" name="Content Placeholder 7">
            <a:extLst>
              <a:ext uri="{FF2B5EF4-FFF2-40B4-BE49-F238E27FC236}">
                <a16:creationId xmlns:a16="http://schemas.microsoft.com/office/drawing/2014/main" id="{49C9DD82-3DC3-E305-1222-250BC0932BA4}"/>
              </a:ext>
            </a:extLst>
          </p:cNvPr>
          <p:cNvSpPr>
            <a:spLocks noGrp="1"/>
          </p:cNvSpPr>
          <p:nvPr>
            <p:ph sz="half" idx="13"/>
          </p:nvPr>
        </p:nvSpPr>
        <p:spPr/>
        <p:txBody>
          <a:bodyPr/>
          <a:lstStyle/>
          <a:p>
            <a:pPr marL="0" indent="0">
              <a:buNone/>
            </a:pPr>
            <a:r>
              <a:rPr lang="en-US" dirty="0"/>
              <a:t>Contains a list of flights by each airline, departure and destination airports, and information on whether the flight was on time or delayed. If the flight was delayed, it also lists the reason for the delay</a:t>
            </a:r>
          </a:p>
        </p:txBody>
      </p:sp>
      <p:sp>
        <p:nvSpPr>
          <p:cNvPr id="9" name="Footer Placeholder 8">
            <a:extLst>
              <a:ext uri="{FF2B5EF4-FFF2-40B4-BE49-F238E27FC236}">
                <a16:creationId xmlns:a16="http://schemas.microsoft.com/office/drawing/2014/main" id="{CBF39BA9-3616-30F0-EEBD-641E4804904B}"/>
              </a:ext>
            </a:extLst>
          </p:cNvPr>
          <p:cNvSpPr>
            <a:spLocks noGrp="1"/>
          </p:cNvSpPr>
          <p:nvPr>
            <p:ph type="ftr" sz="quarter" idx="15"/>
          </p:nvPr>
        </p:nvSpPr>
        <p:spPr>
          <a:xfrm>
            <a:off x="2701254" y="6332221"/>
            <a:ext cx="1770077" cy="247650"/>
          </a:xfrm>
        </p:spPr>
        <p:txBody>
          <a:bodyPr/>
          <a:lstStyle/>
          <a:p>
            <a:r>
              <a:rPr lang="en-US" dirty="0"/>
              <a:t>Airline Flight Delay Study</a:t>
            </a:r>
          </a:p>
        </p:txBody>
      </p:sp>
      <p:sp>
        <p:nvSpPr>
          <p:cNvPr id="10" name="Slide Number Placeholder 9">
            <a:extLst>
              <a:ext uri="{FF2B5EF4-FFF2-40B4-BE49-F238E27FC236}">
                <a16:creationId xmlns:a16="http://schemas.microsoft.com/office/drawing/2014/main" id="{BAA070BE-7B2A-58E3-FD72-E5E1B980BAF1}"/>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sp>
        <p:nvSpPr>
          <p:cNvPr id="15" name="Content Placeholder 7">
            <a:extLst>
              <a:ext uri="{FF2B5EF4-FFF2-40B4-BE49-F238E27FC236}">
                <a16:creationId xmlns:a16="http://schemas.microsoft.com/office/drawing/2014/main" id="{35B29721-5C5F-B11A-F9BB-118E3EA1593A}"/>
              </a:ext>
            </a:extLst>
          </p:cNvPr>
          <p:cNvSpPr txBox="1">
            <a:spLocks/>
          </p:cNvSpPr>
          <p:nvPr/>
        </p:nvSpPr>
        <p:spPr>
          <a:xfrm>
            <a:off x="3434761" y="4714862"/>
            <a:ext cx="5716278" cy="924339"/>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b="1" dirty="0"/>
              <a:t>Acknowledgements</a:t>
            </a:r>
          </a:p>
          <a:p>
            <a:pPr marL="0" indent="0">
              <a:buFont typeface="Wingdings" pitchFamily="2" charset="2"/>
              <a:buNone/>
            </a:pPr>
            <a:r>
              <a:rPr lang="en-US" dirty="0"/>
              <a:t>The csv files noted above were downloaded from Kaggle.</a:t>
            </a:r>
          </a:p>
        </p:txBody>
      </p:sp>
      <p:pic>
        <p:nvPicPr>
          <p:cNvPr id="16" name="Picture 15">
            <a:extLst>
              <a:ext uri="{FF2B5EF4-FFF2-40B4-BE49-F238E27FC236}">
                <a16:creationId xmlns:a16="http://schemas.microsoft.com/office/drawing/2014/main" id="{700B25A2-35A3-598F-A433-83EFF98B2A9A}"/>
              </a:ext>
            </a:extLst>
          </p:cNvPr>
          <p:cNvPicPr>
            <a:picLocks noChangeAspect="1"/>
          </p:cNvPicPr>
          <p:nvPr/>
        </p:nvPicPr>
        <p:blipFill>
          <a:blip r:embed="rId2"/>
          <a:stretch>
            <a:fillRect/>
          </a:stretch>
        </p:blipFill>
        <p:spPr>
          <a:xfrm>
            <a:off x="1888435" y="4010594"/>
            <a:ext cx="1423710" cy="1423710"/>
          </a:xfrm>
          <a:prstGeom prst="rect">
            <a:avLst/>
          </a:prstGeom>
        </p:spPr>
      </p:pic>
    </p:spTree>
    <p:extLst>
      <p:ext uri="{BB962C8B-B14F-4D97-AF65-F5344CB8AC3E}">
        <p14:creationId xmlns:p14="http://schemas.microsoft.com/office/powerpoint/2010/main" val="208859454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lstStyle/>
          <a:p>
            <a:r>
              <a:rPr lang="en-US" dirty="0"/>
              <a:t>Data Clean Up</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606467"/>
            <a:ext cx="7422380" cy="2512463"/>
          </a:xfrm>
        </p:spPr>
        <p:txBody>
          <a:bodyPr/>
          <a:lstStyle/>
          <a:p>
            <a:r>
              <a:rPr lang="en-US" dirty="0"/>
              <a:t>This project’s primary dataset is the flights.csv file (which consists of the flight data). In order for our team to do the data analysis, the data had to be cleaned in the following ways</a:t>
            </a:r>
          </a:p>
          <a:p>
            <a:pPr marL="342900" indent="-342900">
              <a:buFont typeface="+mj-lt"/>
              <a:buAutoNum type="arabicPeriod"/>
            </a:pPr>
            <a:r>
              <a:rPr lang="en-US" dirty="0"/>
              <a:t>Rows containing null values for the arrival and departure times were removed</a:t>
            </a:r>
          </a:p>
          <a:p>
            <a:pPr marL="342900" indent="-342900">
              <a:buFont typeface="+mj-lt"/>
              <a:buAutoNum type="arabicPeriod"/>
            </a:pPr>
            <a:r>
              <a:rPr lang="en-US" dirty="0"/>
              <a:t>Some of the columns not needed for analyzing flight delays were removed.</a:t>
            </a:r>
          </a:p>
          <a:p>
            <a:pPr marL="342900" indent="-342900">
              <a:buFont typeface="+mj-lt"/>
              <a:buAutoNum type="arabicPeriod"/>
            </a:pPr>
            <a:r>
              <a:rPr lang="en-US" dirty="0"/>
              <a:t>The flight data was merged with data from the airlines.csv file. This enabled our reports to use the airline name and not the IATA airline code e.g. American Airlines instead of ‘AA’.</a:t>
            </a:r>
          </a:p>
          <a:p>
            <a:pPr marL="342900" indent="-342900">
              <a:buFont typeface="+mj-lt"/>
              <a:buAutoNum type="arabicPeriod"/>
            </a:pPr>
            <a:r>
              <a:rPr lang="en-US" dirty="0"/>
              <a:t>The flights were grouped by individual airlines and then summed up all the flight delays for both arrival and departure delays (for each airline) as well as cancelled and diverted flights.</a:t>
            </a:r>
          </a:p>
          <a:p>
            <a:pPr marL="342900" indent="-342900">
              <a:buFont typeface="+mj-lt"/>
              <a:buAutoNum type="arabicPeriod"/>
            </a:pPr>
            <a:r>
              <a:rPr lang="en-US" dirty="0"/>
              <a:t>The flights were also grouped by day of departure/arrival for all delayed flights.</a:t>
            </a:r>
          </a:p>
          <a:p>
            <a:endParaRPr lang="en-US" dirty="0"/>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we cleaned up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0"/>
            <a:ext cx="1924685"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266463026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a:xfrm>
            <a:off x="880217" y="879063"/>
            <a:ext cx="6301633" cy="610863"/>
          </a:xfrm>
        </p:spPr>
        <p:txBody>
          <a:bodyPr>
            <a:normAutofit fontScale="90000"/>
          </a:bodyPr>
          <a:lstStyle/>
          <a:p>
            <a:r>
              <a:rPr lang="en-US" dirty="0"/>
              <a:t>Data Exploration Process</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560117"/>
            <a:ext cx="9639301" cy="3139928"/>
          </a:xfrm>
        </p:spPr>
        <p:txBody>
          <a:bodyPr/>
          <a:lstStyle/>
          <a:p>
            <a:pPr marL="342900" indent="-342900">
              <a:buFont typeface="+mj-lt"/>
              <a:buAutoNum type="arabicPeriod"/>
            </a:pPr>
            <a:r>
              <a:rPr lang="en-US" dirty="0"/>
              <a:t>In order to better explore the data, the flight data was divided into 3 distinct quarters</a:t>
            </a:r>
          </a:p>
          <a:p>
            <a:pPr marL="1143000" lvl="1" indent="-457200">
              <a:buFont typeface="+mj-lt"/>
              <a:buAutoNum type="alphaLcParenR"/>
            </a:pPr>
            <a:r>
              <a:rPr lang="en-US" sz="1600" dirty="0"/>
              <a:t>Quarter 1: January to April 2015</a:t>
            </a:r>
          </a:p>
          <a:p>
            <a:pPr marL="1143000" lvl="1" indent="-457200">
              <a:buFont typeface="+mj-lt"/>
              <a:buAutoNum type="alphaLcParenR"/>
            </a:pPr>
            <a:r>
              <a:rPr lang="en-US" sz="1600" dirty="0"/>
              <a:t>Quarter 2: May to August 2015</a:t>
            </a:r>
          </a:p>
          <a:p>
            <a:pPr marL="1143000" lvl="1" indent="-457200">
              <a:buFont typeface="+mj-lt"/>
              <a:buAutoNum type="alphaLcParenR"/>
            </a:pPr>
            <a:r>
              <a:rPr lang="en-US" sz="1600" dirty="0"/>
              <a:t>Quarter 3: September to December 2015</a:t>
            </a:r>
          </a:p>
          <a:p>
            <a:pPr marL="342900" indent="-342900">
              <a:buFont typeface="+mj-lt"/>
              <a:buAutoNum type="arabicPeriod"/>
            </a:pPr>
            <a:r>
              <a:rPr lang="en-US" dirty="0"/>
              <a:t>We narrowed down the data to only include the top 9 airlines with the most delays instead of all the 15 airlines in the dataset. The reason being that the other airlines (not included in our reporting) had minimal delays.</a:t>
            </a:r>
            <a:endParaRPr lang="en-US" b="1" dirty="0"/>
          </a:p>
          <a:p>
            <a:pPr marL="342900" indent="-342900">
              <a:buFont typeface="+mj-lt"/>
              <a:buAutoNum type="arabicPeriod"/>
            </a:pPr>
            <a:r>
              <a:rPr lang="en-US" dirty="0"/>
              <a:t>Also, in order for us to properly do our analysis, we had to define what a ‘flight delay’ meant. </a:t>
            </a:r>
          </a:p>
          <a:p>
            <a:pPr marL="1143000" lvl="1" indent="-457200">
              <a:buFont typeface="+mj-lt"/>
              <a:buAutoNum type="alphaLcParenR"/>
            </a:pPr>
            <a:r>
              <a:rPr lang="en-US" sz="1600" dirty="0"/>
              <a:t>Based on our research, we found that the United States Federal Aviation Administration (FAA) considers a flight to be delayed when it </a:t>
            </a:r>
            <a:r>
              <a:rPr lang="en-US" sz="1600" u="sng" dirty="0"/>
              <a:t>arrives</a:t>
            </a:r>
            <a:r>
              <a:rPr lang="en-US" sz="1600" dirty="0"/>
              <a:t> (or </a:t>
            </a:r>
            <a:r>
              <a:rPr lang="en-US" sz="1600" u="sng" dirty="0"/>
              <a:t>departs</a:t>
            </a:r>
            <a:r>
              <a:rPr lang="en-US" sz="1600" dirty="0"/>
              <a:t>) 15 minutes later than its scheduled time. </a:t>
            </a:r>
          </a:p>
          <a:p>
            <a:pPr marL="1143000" lvl="1" indent="-457200">
              <a:buFont typeface="+mj-lt"/>
              <a:buAutoNum type="alphaLcParenR"/>
            </a:pPr>
            <a:r>
              <a:rPr lang="en-US" sz="1600" dirty="0"/>
              <a:t>As a result of our findings, we ended up adopting FAA’s definition of a flight delay for our analysis.</a:t>
            </a:r>
            <a:endParaRPr lang="en-US" dirty="0"/>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90" y="6332220"/>
            <a:ext cx="1705610" cy="247651"/>
          </a:xfrm>
        </p:spPr>
        <p:txBody>
          <a:bodyPr/>
          <a:lstStyle/>
          <a:p>
            <a:r>
              <a:rPr lang="en-US" dirty="0"/>
              <a:t>Airline Flight Delay Study</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spTree>
    <p:extLst>
      <p:ext uri="{BB962C8B-B14F-4D97-AF65-F5344CB8AC3E}">
        <p14:creationId xmlns:p14="http://schemas.microsoft.com/office/powerpoint/2010/main" val="322822275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6529</TotalTime>
  <Words>1431</Words>
  <Application>Microsoft Office PowerPoint</Application>
  <PresentationFormat>Widescreen</PresentationFormat>
  <Paragraphs>169</Paragraphs>
  <Slides>30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Franklin Gothic Book</vt:lpstr>
      <vt:lpstr>Franklin Gothic Demi</vt:lpstr>
      <vt:lpstr>inherit</vt:lpstr>
      <vt:lpstr>Inter</vt:lpstr>
      <vt:lpstr>Wingdings</vt:lpstr>
      <vt:lpstr>Theme1</vt:lpstr>
      <vt:lpstr>An Analysis of Airline Flight Delays</vt:lpstr>
      <vt:lpstr>Agenda</vt:lpstr>
      <vt:lpstr>1. Project Overview</vt:lpstr>
      <vt:lpstr>2. The Data</vt:lpstr>
      <vt:lpstr>PowerPoint Presentation</vt:lpstr>
      <vt:lpstr>About the Data</vt:lpstr>
      <vt:lpstr>Source Files</vt:lpstr>
      <vt:lpstr>Data Clean Up</vt:lpstr>
      <vt:lpstr>Data Exploration Process</vt:lpstr>
      <vt:lpstr>Flight Data Analysis</vt:lpstr>
      <vt:lpstr> Interesting Flight Delay Fact</vt:lpstr>
      <vt:lpstr>Answer</vt:lpstr>
      <vt:lpstr>3. First Quarter Data Analysis</vt:lpstr>
      <vt:lpstr>First Quarter Departure Delays by Airline</vt:lpstr>
      <vt:lpstr>First Quarter Departure Delays by Airline</vt:lpstr>
      <vt:lpstr>First Quarter Airline Flight Delays by Reason</vt:lpstr>
      <vt:lpstr>First Quarter Airline Flight Delays by Reason</vt:lpstr>
      <vt:lpstr>3. Second Quarter Data Analysis</vt:lpstr>
      <vt:lpstr>Second Quarter Total Delays by Airline</vt:lpstr>
      <vt:lpstr>Second Quarter Daily Departure Delays</vt:lpstr>
      <vt:lpstr>Second Quarter Daily Delayed Arrivals</vt:lpstr>
      <vt:lpstr>4. Third Quarter Data Analysis</vt:lpstr>
      <vt:lpstr>Arrival Delays by Airline by Day of the Week.</vt:lpstr>
      <vt:lpstr>Departure Delays by Airline and Day of Week.</vt:lpstr>
      <vt:lpstr>Cancellation Delays by Airline and Day of the Week</vt:lpstr>
      <vt:lpstr>Diverted Flights by Airline and Day of the Week</vt:lpstr>
      <vt:lpstr>Third Quarter Total Delays by Airline</vt:lpstr>
      <vt:lpstr>Third Quarter Total Delays by Airline</vt:lpstr>
      <vt:lpstr>5.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David Musili</dc:creator>
  <cp:lastModifiedBy>David Musili</cp:lastModifiedBy>
  <cp:revision>155</cp:revision>
  <dcterms:created xsi:type="dcterms:W3CDTF">2024-01-03T19:55:00Z</dcterms:created>
  <dcterms:modified xsi:type="dcterms:W3CDTF">2024-01-09T03:12:28Z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