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5"/>
  </p:notesMasterIdLst>
  <p:handoutMasterIdLst>
    <p:handoutMasterId r:id="rId26"/>
  </p:handoutMasterIdLst>
  <p:sldIdLst>
    <p:sldId id="350" r:id="rId5"/>
    <p:sldId id="352" r:id="rId6"/>
    <p:sldId id="361" r:id="rId7"/>
    <p:sldId id="401" r:id="rId8"/>
    <p:sldId id="334" r:id="rId9"/>
    <p:sldId id="368" r:id="rId10"/>
    <p:sldId id="374" r:id="rId11"/>
    <p:sldId id="402" r:id="rId12"/>
    <p:sldId id="375" r:id="rId13"/>
    <p:sldId id="365" r:id="rId14"/>
    <p:sldId id="373" r:id="rId15"/>
    <p:sldId id="403" r:id="rId16"/>
    <p:sldId id="369" r:id="rId17"/>
    <p:sldId id="366" r:id="rId18"/>
    <p:sldId id="384" r:id="rId19"/>
    <p:sldId id="371" r:id="rId20"/>
    <p:sldId id="377" r:id="rId21"/>
    <p:sldId id="376" r:id="rId22"/>
    <p:sldId id="364" r:id="rId23"/>
    <p:sldId id="34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112" d="100"/>
          <a:sy n="112" d="100"/>
        </p:scale>
        <p:origin x="552" y="9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2/28/2024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4285802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231267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168641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4214696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4185343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20</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D2060DA6-6E6F-47BF-9680-1B030F525DD2}"/>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FF8F140D-2B48-4E31-9E97-08B68ABBAC1E}"/>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79B87D-E8CF-49AE-9326-2FEED2392F09}"/>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BA139CE-3E4D-4224-B157-2D29EC10FE40}"/>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6" name="Footer Placeholder 5">
            <a:extLst>
              <a:ext uri="{FF2B5EF4-FFF2-40B4-BE49-F238E27FC236}">
                <a16:creationId xmlns:a16="http://schemas.microsoft.com/office/drawing/2014/main" id="{2DBF2453-9E16-47FE-A8ED-4661246DE597}"/>
              </a:ext>
            </a:extLst>
          </p:cNvPr>
          <p:cNvSpPr>
            <a:spLocks noGrp="1"/>
          </p:cNvSpPr>
          <p:nvPr>
            <p:ph type="ftr" sz="quarter" idx="22"/>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F636E9EA-D950-424A-BC92-F6794D6E5D67}"/>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5" name="Footer Placeholder 4">
            <a:extLst>
              <a:ext uri="{FF2B5EF4-FFF2-40B4-BE49-F238E27FC236}">
                <a16:creationId xmlns:a16="http://schemas.microsoft.com/office/drawing/2014/main" id="{FDE10C66-2FF2-41F8-98FA-BE4983369645}"/>
              </a:ext>
            </a:extLst>
          </p:cNvPr>
          <p:cNvSpPr>
            <a:spLocks noGrp="1"/>
          </p:cNvSpPr>
          <p:nvPr>
            <p:ph type="ftr" sz="quarter" idx="26"/>
          </p:nvPr>
        </p:nvSpPr>
        <p:spPr/>
        <p:txBody>
          <a:bodyPr/>
          <a:lstStyle/>
          <a:p>
            <a:r>
              <a:rPr lang="en-US"/>
              <a:t>Annual Review</a:t>
            </a:r>
            <a:endParaRPr lang="en-US" b="0" dirty="0"/>
          </a:p>
        </p:txBody>
      </p:sp>
      <p:sp>
        <p:nvSpPr>
          <p:cNvPr id="19" name="Slide Number Placeholder 18">
            <a:extLst>
              <a:ext uri="{FF2B5EF4-FFF2-40B4-BE49-F238E27FC236}">
                <a16:creationId xmlns:a16="http://schemas.microsoft.com/office/drawing/2014/main" id="{1851A3FD-B717-4588-9809-4FFAC5FF47A1}"/>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4" name="Footer Placeholder 3">
            <a:extLst>
              <a:ext uri="{FF2B5EF4-FFF2-40B4-BE49-F238E27FC236}">
                <a16:creationId xmlns:a16="http://schemas.microsoft.com/office/drawing/2014/main" id="{DB285929-1018-4370-A170-074C414B2281}"/>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6184536E-AD08-4371-85E9-A816C30B6AE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D1578EA5-216B-41F7-80D1-9ED07FFDB66F}"/>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C772CC63-C628-4456-9B92-DA4E670BAC0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4" name="Footer Placeholder 3">
            <a:extLst>
              <a:ext uri="{FF2B5EF4-FFF2-40B4-BE49-F238E27FC236}">
                <a16:creationId xmlns:a16="http://schemas.microsoft.com/office/drawing/2014/main" id="{DB42D896-6ACC-40D7-8D8B-F9AF3E7DE1A1}"/>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E69F7A1E-B7E2-4E9C-A66C-BCE08900C5F1}"/>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7DE0184F-2619-4333-B49F-C7ACE8B2C3A6}"/>
              </a:ext>
            </a:extLst>
          </p:cNvPr>
          <p:cNvSpPr>
            <a:spLocks noGrp="1"/>
          </p:cNvSpPr>
          <p:nvPr>
            <p:ph type="ftr" sz="quarter" idx="33"/>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05A1C65-B00C-4CA4-83B6-3DFA3DF96296}"/>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FF46DFD4-BF8C-4939-874D-85B7DF956768}"/>
              </a:ext>
            </a:extLst>
          </p:cNvPr>
          <p:cNvSpPr>
            <a:spLocks noGrp="1"/>
          </p:cNvSpPr>
          <p:nvPr>
            <p:ph type="ftr" sz="quarter" idx="37"/>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373856F-38E9-4BBF-93D8-0F8AC2E0E6C7}"/>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February 28, 2024</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3273040" y="2116182"/>
            <a:ext cx="8455550" cy="1514019"/>
          </a:xfrm>
        </p:spPr>
        <p:txBody>
          <a:bodyPr/>
          <a:lstStyle/>
          <a:p>
            <a:pPr algn="ctr"/>
            <a:r>
              <a:rPr lang="en-US" dirty="0"/>
              <a:t>Minimize Risk in Credit Card Transactions </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2070322"/>
          </a:xfrm>
        </p:spPr>
        <p:txBody>
          <a:bodyPr/>
          <a:lstStyle/>
          <a:p>
            <a:r>
              <a:rPr lang="en-US" sz="2000" b="1" dirty="0">
                <a:solidFill>
                  <a:schemeClr val="accent6">
                    <a:lumMod val="50000"/>
                  </a:schemeClr>
                </a:solidFill>
              </a:rPr>
              <a:t>Presented By: </a:t>
            </a:r>
          </a:p>
          <a:p>
            <a:pPr marL="285750" indent="-285750">
              <a:buFont typeface="Arial" panose="020B0604020202020204" pitchFamily="34" charset="0"/>
              <a:buChar char="•"/>
            </a:pPr>
            <a:r>
              <a:rPr lang="en-US" sz="2000" b="1" dirty="0">
                <a:solidFill>
                  <a:schemeClr val="accent6">
                    <a:lumMod val="50000"/>
                  </a:schemeClr>
                </a:solidFill>
              </a:rPr>
              <a:t>David Musili</a:t>
            </a:r>
          </a:p>
          <a:p>
            <a:pPr marL="285750" indent="-285750">
              <a:buFont typeface="Arial" panose="020B0604020202020204" pitchFamily="34" charset="0"/>
              <a:buChar char="•"/>
            </a:pPr>
            <a:r>
              <a:rPr lang="en-US" sz="2000" b="1" dirty="0">
                <a:solidFill>
                  <a:schemeClr val="accent6">
                    <a:lumMod val="50000"/>
                  </a:schemeClr>
                </a:solidFill>
              </a:rPr>
              <a:t>Griffin Roberts</a:t>
            </a:r>
          </a:p>
          <a:p>
            <a:pPr marL="285750" indent="-285750">
              <a:buFont typeface="Arial" panose="020B0604020202020204" pitchFamily="34" charset="0"/>
              <a:buChar char="•"/>
            </a:pPr>
            <a:r>
              <a:rPr lang="en-US" sz="2000" b="1" dirty="0">
                <a:solidFill>
                  <a:schemeClr val="accent6">
                    <a:lumMod val="50000"/>
                  </a:schemeClr>
                </a:solidFill>
              </a:rPr>
              <a:t>Michael Lima</a:t>
            </a:r>
          </a:p>
          <a:p>
            <a:endParaRPr lang="en-US" dirty="0">
              <a:solidFill>
                <a:schemeClr val="accent3"/>
              </a:solidFill>
            </a:endParaRPr>
          </a:p>
          <a:p>
            <a:pPr algn="r"/>
            <a:r>
              <a:rPr lang="en-US" sz="2000" b="1" dirty="0">
                <a:solidFill>
                  <a:schemeClr val="accent3"/>
                </a:solidFill>
              </a:rPr>
              <a:t>March 4</a:t>
            </a:r>
            <a:r>
              <a:rPr lang="en-US" sz="2000" b="1" baseline="30000" dirty="0">
                <a:solidFill>
                  <a:schemeClr val="accent3"/>
                </a:solidFill>
              </a:rPr>
              <a:t>th</a:t>
            </a:r>
            <a:r>
              <a:rPr lang="en-US" sz="2000" b="1" dirty="0">
                <a:solidFill>
                  <a:schemeClr val="accent3"/>
                </a:solidFill>
              </a:rPr>
              <a:t>, 2024 </a:t>
            </a:r>
          </a:p>
          <a:p>
            <a:endParaRPr lang="en-US" dirty="0"/>
          </a:p>
        </p:txBody>
      </p:sp>
    </p:spTree>
    <p:extLst>
      <p:ext uri="{BB962C8B-B14F-4D97-AF65-F5344CB8AC3E}">
        <p14:creationId xmlns:p14="http://schemas.microsoft.com/office/powerpoint/2010/main" val="296095071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F487-13F1-8119-F498-DAEAA004A956}"/>
              </a:ext>
            </a:extLst>
          </p:cNvPr>
          <p:cNvSpPr>
            <a:spLocks noGrp="1"/>
          </p:cNvSpPr>
          <p:nvPr>
            <p:ph type="title"/>
          </p:nvPr>
        </p:nvSpPr>
        <p:spPr/>
        <p:txBody>
          <a:bodyPr>
            <a:normAutofit/>
          </a:bodyPr>
          <a:lstStyle/>
          <a:p>
            <a:r>
              <a:rPr lang="en-US" dirty="0"/>
              <a:t>Source Files</a:t>
            </a:r>
          </a:p>
        </p:txBody>
      </p:sp>
      <p:sp>
        <p:nvSpPr>
          <p:cNvPr id="3" name="Text Placeholder 2">
            <a:extLst>
              <a:ext uri="{FF2B5EF4-FFF2-40B4-BE49-F238E27FC236}">
                <a16:creationId xmlns:a16="http://schemas.microsoft.com/office/drawing/2014/main" id="{21DF8BDC-B9C4-CF18-F030-B814661A4FC4}"/>
              </a:ext>
            </a:extLst>
          </p:cNvPr>
          <p:cNvSpPr>
            <a:spLocks noGrp="1"/>
          </p:cNvSpPr>
          <p:nvPr>
            <p:ph type="body" idx="1"/>
          </p:nvPr>
        </p:nvSpPr>
        <p:spPr/>
        <p:txBody>
          <a:bodyPr/>
          <a:lstStyle/>
          <a:p>
            <a:r>
              <a:rPr lang="en-US" b="1" i="0" dirty="0">
                <a:effectLst/>
                <a:latin typeface="Inter"/>
              </a:rPr>
              <a:t>1. </a:t>
            </a:r>
            <a:r>
              <a:rPr lang="en-US" b="1" dirty="0">
                <a:latin typeface="Inter"/>
              </a:rPr>
              <a:t>creditcard</a:t>
            </a:r>
            <a:r>
              <a:rPr lang="en-US" b="1" i="0" dirty="0">
                <a:effectLst/>
                <a:latin typeface="Inter"/>
              </a:rPr>
              <a:t>.csv</a:t>
            </a:r>
          </a:p>
          <a:p>
            <a:endParaRPr lang="en-US" dirty="0"/>
          </a:p>
        </p:txBody>
      </p:sp>
      <p:sp>
        <p:nvSpPr>
          <p:cNvPr id="4" name="Content Placeholder 3">
            <a:extLst>
              <a:ext uri="{FF2B5EF4-FFF2-40B4-BE49-F238E27FC236}">
                <a16:creationId xmlns:a16="http://schemas.microsoft.com/office/drawing/2014/main" id="{46E58F60-72F4-41F3-C3C0-7F00B878154E}"/>
              </a:ext>
            </a:extLst>
          </p:cNvPr>
          <p:cNvSpPr>
            <a:spLocks noGrp="1"/>
          </p:cNvSpPr>
          <p:nvPr>
            <p:ph sz="half" idx="2"/>
          </p:nvPr>
        </p:nvSpPr>
        <p:spPr/>
        <p:txBody>
          <a:bodyPr/>
          <a:lstStyle/>
          <a:p>
            <a:pPr marL="0" indent="0">
              <a:buNone/>
            </a:pPr>
            <a:r>
              <a:rPr lang="en-US" dirty="0"/>
              <a:t>Credit Card data</a:t>
            </a:r>
          </a:p>
        </p:txBody>
      </p:sp>
      <p:sp>
        <p:nvSpPr>
          <p:cNvPr id="9" name="Footer Placeholder 8">
            <a:extLst>
              <a:ext uri="{FF2B5EF4-FFF2-40B4-BE49-F238E27FC236}">
                <a16:creationId xmlns:a16="http://schemas.microsoft.com/office/drawing/2014/main" id="{CBF39BA9-3616-30F0-EEBD-641E4804904B}"/>
              </a:ext>
            </a:extLst>
          </p:cNvPr>
          <p:cNvSpPr>
            <a:spLocks noGrp="1"/>
          </p:cNvSpPr>
          <p:nvPr>
            <p:ph type="ftr" sz="quarter" idx="15"/>
          </p:nvPr>
        </p:nvSpPr>
        <p:spPr>
          <a:xfrm>
            <a:off x="2701254" y="6332221"/>
            <a:ext cx="1770077" cy="247650"/>
          </a:xfrm>
        </p:spPr>
        <p:txBody>
          <a:bodyPr/>
          <a:lstStyle/>
          <a:p>
            <a:r>
              <a:rPr lang="en-US" dirty="0"/>
              <a:t>Credit Card Fraud Detection</a:t>
            </a:r>
          </a:p>
        </p:txBody>
      </p:sp>
      <p:sp>
        <p:nvSpPr>
          <p:cNvPr id="10" name="Slide Number Placeholder 9">
            <a:extLst>
              <a:ext uri="{FF2B5EF4-FFF2-40B4-BE49-F238E27FC236}">
                <a16:creationId xmlns:a16="http://schemas.microsoft.com/office/drawing/2014/main" id="{BAA070BE-7B2A-58E3-FD72-E5E1B980BAF1}"/>
              </a:ext>
            </a:extLst>
          </p:cNvPr>
          <p:cNvSpPr>
            <a:spLocks noGrp="1"/>
          </p:cNvSpPr>
          <p:nvPr>
            <p:ph type="sldNum" sz="quarter" idx="16"/>
          </p:nvPr>
        </p:nvSpPr>
        <p:spPr/>
        <p:txBody>
          <a:bodyPr/>
          <a:lstStyle/>
          <a:p>
            <a:fld id="{294A09A9-5501-47C1-A89A-A340965A2BE2}" type="slidenum">
              <a:rPr lang="en-US" smtClean="0"/>
              <a:pPr/>
              <a:t>10</a:t>
            </a:fld>
            <a:endParaRPr lang="en-US" dirty="0">
              <a:latin typeface="+mn-lt"/>
            </a:endParaRPr>
          </a:p>
        </p:txBody>
      </p:sp>
      <p:sp>
        <p:nvSpPr>
          <p:cNvPr id="15" name="Content Placeholder 7">
            <a:extLst>
              <a:ext uri="{FF2B5EF4-FFF2-40B4-BE49-F238E27FC236}">
                <a16:creationId xmlns:a16="http://schemas.microsoft.com/office/drawing/2014/main" id="{35B29721-5C5F-B11A-F9BB-118E3EA1593A}"/>
              </a:ext>
            </a:extLst>
          </p:cNvPr>
          <p:cNvSpPr txBox="1">
            <a:spLocks/>
          </p:cNvSpPr>
          <p:nvPr/>
        </p:nvSpPr>
        <p:spPr>
          <a:xfrm>
            <a:off x="6096000" y="3816945"/>
            <a:ext cx="5716278" cy="924339"/>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b="1" dirty="0"/>
              <a:t>Acknowledgements</a:t>
            </a:r>
          </a:p>
          <a:p>
            <a:pPr marL="0" indent="0">
              <a:buFont typeface="Wingdings" pitchFamily="2" charset="2"/>
              <a:buNone/>
            </a:pPr>
            <a:r>
              <a:rPr lang="en-US" dirty="0"/>
              <a:t>The csv files noted above were downloaded from Kaggle.</a:t>
            </a:r>
          </a:p>
        </p:txBody>
      </p:sp>
      <p:pic>
        <p:nvPicPr>
          <p:cNvPr id="16" name="Picture 15">
            <a:extLst>
              <a:ext uri="{FF2B5EF4-FFF2-40B4-BE49-F238E27FC236}">
                <a16:creationId xmlns:a16="http://schemas.microsoft.com/office/drawing/2014/main" id="{700B25A2-35A3-598F-A433-83EFF98B2A9A}"/>
              </a:ext>
            </a:extLst>
          </p:cNvPr>
          <p:cNvPicPr>
            <a:picLocks noChangeAspect="1"/>
          </p:cNvPicPr>
          <p:nvPr/>
        </p:nvPicPr>
        <p:blipFill>
          <a:blip r:embed="rId2"/>
          <a:stretch>
            <a:fillRect/>
          </a:stretch>
        </p:blipFill>
        <p:spPr>
          <a:xfrm>
            <a:off x="4591878" y="2143138"/>
            <a:ext cx="1423710" cy="1423710"/>
          </a:xfrm>
          <a:prstGeom prst="rect">
            <a:avLst/>
          </a:prstGeom>
        </p:spPr>
      </p:pic>
    </p:spTree>
    <p:extLst>
      <p:ext uri="{BB962C8B-B14F-4D97-AF65-F5344CB8AC3E}">
        <p14:creationId xmlns:p14="http://schemas.microsoft.com/office/powerpoint/2010/main" val="208859454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8163-B9FC-FE67-5E94-1715F5BDA699}"/>
              </a:ext>
            </a:extLst>
          </p:cNvPr>
          <p:cNvSpPr>
            <a:spLocks noGrp="1"/>
          </p:cNvSpPr>
          <p:nvPr>
            <p:ph type="title"/>
          </p:nvPr>
        </p:nvSpPr>
        <p:spPr>
          <a:xfrm>
            <a:off x="880217" y="879063"/>
            <a:ext cx="6537533" cy="610863"/>
          </a:xfrm>
        </p:spPr>
        <p:txBody>
          <a:bodyPr>
            <a:normAutofit/>
          </a:bodyPr>
          <a:lstStyle/>
          <a:p>
            <a:r>
              <a:rPr lang="en-US" dirty="0"/>
              <a:t>Data Exploration Process</a:t>
            </a:r>
          </a:p>
        </p:txBody>
      </p:sp>
      <p:sp>
        <p:nvSpPr>
          <p:cNvPr id="3" name="Text Placeholder 2">
            <a:extLst>
              <a:ext uri="{FF2B5EF4-FFF2-40B4-BE49-F238E27FC236}">
                <a16:creationId xmlns:a16="http://schemas.microsoft.com/office/drawing/2014/main" id="{816D81E9-97B8-ACAB-7FE7-701AF2B9BA8F}"/>
              </a:ext>
            </a:extLst>
          </p:cNvPr>
          <p:cNvSpPr>
            <a:spLocks noGrp="1"/>
          </p:cNvSpPr>
          <p:nvPr>
            <p:ph type="body" sz="quarter" idx="10"/>
          </p:nvPr>
        </p:nvSpPr>
        <p:spPr>
          <a:xfrm>
            <a:off x="952499" y="2560117"/>
            <a:ext cx="9639301" cy="3139928"/>
          </a:xfrm>
        </p:spPr>
        <p:txBody>
          <a:bodyPr/>
          <a:lstStyle/>
          <a:p>
            <a:pPr marL="342900" indent="-342900">
              <a:buFont typeface="+mj-lt"/>
              <a:buAutoNum type="arabicPeriod"/>
            </a:pPr>
            <a:r>
              <a:rPr lang="en-US" dirty="0"/>
              <a:t>The data was already anonymized</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The data had more valid transactions than fraud transactions</a:t>
            </a:r>
          </a:p>
        </p:txBody>
      </p:sp>
      <p:sp>
        <p:nvSpPr>
          <p:cNvPr id="4" name="Text Placeholder 3">
            <a:extLst>
              <a:ext uri="{FF2B5EF4-FFF2-40B4-BE49-F238E27FC236}">
                <a16:creationId xmlns:a16="http://schemas.microsoft.com/office/drawing/2014/main" id="{FE5CC6EE-8D38-4C23-E52B-7177AEED6521}"/>
              </a:ext>
            </a:extLst>
          </p:cNvPr>
          <p:cNvSpPr>
            <a:spLocks noGrp="1"/>
          </p:cNvSpPr>
          <p:nvPr>
            <p:ph type="body" sz="quarter" idx="12"/>
          </p:nvPr>
        </p:nvSpPr>
        <p:spPr>
          <a:xfrm>
            <a:off x="952500" y="2095500"/>
            <a:ext cx="4838700" cy="351931"/>
          </a:xfrm>
        </p:spPr>
        <p:txBody>
          <a:bodyPr/>
          <a:lstStyle/>
          <a:p>
            <a:r>
              <a:rPr lang="en-US" dirty="0"/>
              <a:t>How did we explore the data?</a:t>
            </a:r>
          </a:p>
        </p:txBody>
      </p:sp>
      <p:sp>
        <p:nvSpPr>
          <p:cNvPr id="13" name="Footer Placeholder 12">
            <a:extLst>
              <a:ext uri="{FF2B5EF4-FFF2-40B4-BE49-F238E27FC236}">
                <a16:creationId xmlns:a16="http://schemas.microsoft.com/office/drawing/2014/main" id="{4E98E89E-A4FF-0291-4A3C-53D825E8A163}"/>
              </a:ext>
            </a:extLst>
          </p:cNvPr>
          <p:cNvSpPr>
            <a:spLocks noGrp="1"/>
          </p:cNvSpPr>
          <p:nvPr>
            <p:ph type="ftr" sz="quarter" idx="22"/>
          </p:nvPr>
        </p:nvSpPr>
        <p:spPr>
          <a:xfrm>
            <a:off x="1494790" y="6332220"/>
            <a:ext cx="1814940" cy="247651"/>
          </a:xfrm>
        </p:spPr>
        <p:txBody>
          <a:bodyPr/>
          <a:lstStyle/>
          <a:p>
            <a:r>
              <a:rPr lang="en-US" dirty="0"/>
              <a:t>Credit Card Fraud Detection</a:t>
            </a:r>
          </a:p>
          <a:p>
            <a:endParaRPr lang="en-US" dirty="0"/>
          </a:p>
        </p:txBody>
      </p:sp>
      <p:sp>
        <p:nvSpPr>
          <p:cNvPr id="14" name="Slide Number Placeholder 13">
            <a:extLst>
              <a:ext uri="{FF2B5EF4-FFF2-40B4-BE49-F238E27FC236}">
                <a16:creationId xmlns:a16="http://schemas.microsoft.com/office/drawing/2014/main" id="{1F14803E-D60F-33E7-3048-9D7042F9433B}"/>
              </a:ext>
            </a:extLst>
          </p:cNvPr>
          <p:cNvSpPr>
            <a:spLocks noGrp="1"/>
          </p:cNvSpPr>
          <p:nvPr>
            <p:ph type="sldNum" sz="quarter" idx="23"/>
          </p:nvPr>
        </p:nvSpPr>
        <p:spPr/>
        <p:txBody>
          <a:bodyPr/>
          <a:lstStyle/>
          <a:p>
            <a:fld id="{294A09A9-5501-47C1-A89A-A340965A2BE2}" type="slidenum">
              <a:rPr lang="en-US" smtClean="0"/>
              <a:pPr/>
              <a:t>11</a:t>
            </a:fld>
            <a:endParaRPr lang="en-US" dirty="0">
              <a:latin typeface="+mn-lt"/>
            </a:endParaRPr>
          </a:p>
        </p:txBody>
      </p:sp>
      <p:pic>
        <p:nvPicPr>
          <p:cNvPr id="8" name="Picture 7">
            <a:extLst>
              <a:ext uri="{FF2B5EF4-FFF2-40B4-BE49-F238E27FC236}">
                <a16:creationId xmlns:a16="http://schemas.microsoft.com/office/drawing/2014/main" id="{DC5207F9-64D0-D62C-44A5-D931BBA098A3}"/>
              </a:ext>
            </a:extLst>
          </p:cNvPr>
          <p:cNvPicPr>
            <a:picLocks noChangeAspect="1"/>
          </p:cNvPicPr>
          <p:nvPr/>
        </p:nvPicPr>
        <p:blipFill>
          <a:blip r:embed="rId2"/>
          <a:stretch>
            <a:fillRect/>
          </a:stretch>
        </p:blipFill>
        <p:spPr>
          <a:xfrm>
            <a:off x="1424759" y="4986847"/>
            <a:ext cx="3769942" cy="992090"/>
          </a:xfrm>
          <a:prstGeom prst="rect">
            <a:avLst/>
          </a:prstGeom>
        </p:spPr>
      </p:pic>
      <p:pic>
        <p:nvPicPr>
          <p:cNvPr id="9" name="Picture 8">
            <a:extLst>
              <a:ext uri="{FF2B5EF4-FFF2-40B4-BE49-F238E27FC236}">
                <a16:creationId xmlns:a16="http://schemas.microsoft.com/office/drawing/2014/main" id="{180BCE65-0465-F7C3-B91D-A8AF77A033C0}"/>
              </a:ext>
            </a:extLst>
          </p:cNvPr>
          <p:cNvPicPr>
            <a:picLocks noChangeAspect="1"/>
          </p:cNvPicPr>
          <p:nvPr/>
        </p:nvPicPr>
        <p:blipFill>
          <a:blip r:embed="rId3"/>
          <a:stretch>
            <a:fillRect/>
          </a:stretch>
        </p:blipFill>
        <p:spPr>
          <a:xfrm>
            <a:off x="1418602" y="2845594"/>
            <a:ext cx="7449084" cy="1284487"/>
          </a:xfrm>
          <a:prstGeom prst="rect">
            <a:avLst/>
          </a:prstGeom>
        </p:spPr>
      </p:pic>
    </p:spTree>
    <p:extLst>
      <p:ext uri="{BB962C8B-B14F-4D97-AF65-F5344CB8AC3E}">
        <p14:creationId xmlns:p14="http://schemas.microsoft.com/office/powerpoint/2010/main" val="322822275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4AD91-7348-AE1B-8664-11356FBF2A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BDF84D-2C0C-A04F-9C38-BE9491F9997B}"/>
              </a:ext>
            </a:extLst>
          </p:cNvPr>
          <p:cNvSpPr>
            <a:spLocks noGrp="1"/>
          </p:cNvSpPr>
          <p:nvPr>
            <p:ph type="title"/>
          </p:nvPr>
        </p:nvSpPr>
        <p:spPr>
          <a:xfrm>
            <a:off x="880217" y="879063"/>
            <a:ext cx="8024501" cy="610863"/>
          </a:xfrm>
        </p:spPr>
        <p:txBody>
          <a:bodyPr>
            <a:normAutofit fontScale="90000"/>
          </a:bodyPr>
          <a:lstStyle/>
          <a:p>
            <a:r>
              <a:rPr lang="en-US" dirty="0"/>
              <a:t>Data Exploration Process (</a:t>
            </a:r>
            <a:r>
              <a:rPr lang="en-US" dirty="0" err="1"/>
              <a:t>contnd</a:t>
            </a:r>
            <a:r>
              <a:rPr lang="en-US" dirty="0"/>
              <a:t>)</a:t>
            </a:r>
          </a:p>
        </p:txBody>
      </p:sp>
      <p:sp>
        <p:nvSpPr>
          <p:cNvPr id="3" name="Text Placeholder 2">
            <a:extLst>
              <a:ext uri="{FF2B5EF4-FFF2-40B4-BE49-F238E27FC236}">
                <a16:creationId xmlns:a16="http://schemas.microsoft.com/office/drawing/2014/main" id="{5176A635-58A7-4E12-0CF8-6749E1B82393}"/>
              </a:ext>
            </a:extLst>
          </p:cNvPr>
          <p:cNvSpPr>
            <a:spLocks noGrp="1"/>
          </p:cNvSpPr>
          <p:nvPr>
            <p:ph type="body" sz="quarter" idx="10"/>
          </p:nvPr>
        </p:nvSpPr>
        <p:spPr>
          <a:xfrm>
            <a:off x="952499" y="2560117"/>
            <a:ext cx="9639301" cy="3139928"/>
          </a:xfrm>
        </p:spPr>
        <p:txBody>
          <a:bodyPr/>
          <a:lstStyle/>
          <a:p>
            <a:r>
              <a:rPr lang="en-US" dirty="0"/>
              <a:t>3. There is minimal correlation</a:t>
            </a:r>
          </a:p>
          <a:p>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endParaRPr lang="en-US" dirty="0"/>
          </a:p>
        </p:txBody>
      </p:sp>
      <p:sp>
        <p:nvSpPr>
          <p:cNvPr id="4" name="Text Placeholder 3">
            <a:extLst>
              <a:ext uri="{FF2B5EF4-FFF2-40B4-BE49-F238E27FC236}">
                <a16:creationId xmlns:a16="http://schemas.microsoft.com/office/drawing/2014/main" id="{25C09587-E3B6-D23A-1810-C6006B9F4DE1}"/>
              </a:ext>
            </a:extLst>
          </p:cNvPr>
          <p:cNvSpPr>
            <a:spLocks noGrp="1"/>
          </p:cNvSpPr>
          <p:nvPr>
            <p:ph type="body" sz="quarter" idx="12"/>
          </p:nvPr>
        </p:nvSpPr>
        <p:spPr>
          <a:xfrm>
            <a:off x="952500" y="2095500"/>
            <a:ext cx="4838700" cy="351931"/>
          </a:xfrm>
        </p:spPr>
        <p:txBody>
          <a:bodyPr/>
          <a:lstStyle/>
          <a:p>
            <a:r>
              <a:rPr lang="en-US" dirty="0"/>
              <a:t>How did we explore the data?</a:t>
            </a:r>
          </a:p>
        </p:txBody>
      </p:sp>
      <p:sp>
        <p:nvSpPr>
          <p:cNvPr id="13" name="Footer Placeholder 12">
            <a:extLst>
              <a:ext uri="{FF2B5EF4-FFF2-40B4-BE49-F238E27FC236}">
                <a16:creationId xmlns:a16="http://schemas.microsoft.com/office/drawing/2014/main" id="{65E97715-C05E-56E1-8C9B-438B75C21089}"/>
              </a:ext>
            </a:extLst>
          </p:cNvPr>
          <p:cNvSpPr>
            <a:spLocks noGrp="1"/>
          </p:cNvSpPr>
          <p:nvPr>
            <p:ph type="ftr" sz="quarter" idx="22"/>
          </p:nvPr>
        </p:nvSpPr>
        <p:spPr>
          <a:xfrm>
            <a:off x="1494790" y="6332220"/>
            <a:ext cx="1814940" cy="247651"/>
          </a:xfrm>
        </p:spPr>
        <p:txBody>
          <a:bodyPr/>
          <a:lstStyle/>
          <a:p>
            <a:r>
              <a:rPr lang="en-US" dirty="0"/>
              <a:t>Credit Card Fraud Detection</a:t>
            </a:r>
          </a:p>
          <a:p>
            <a:endParaRPr lang="en-US" dirty="0"/>
          </a:p>
        </p:txBody>
      </p:sp>
      <p:sp>
        <p:nvSpPr>
          <p:cNvPr id="14" name="Slide Number Placeholder 13">
            <a:extLst>
              <a:ext uri="{FF2B5EF4-FFF2-40B4-BE49-F238E27FC236}">
                <a16:creationId xmlns:a16="http://schemas.microsoft.com/office/drawing/2014/main" id="{909C2AF8-39C9-31C8-EF15-58F98FA7E8A8}"/>
              </a:ext>
            </a:extLst>
          </p:cNvPr>
          <p:cNvSpPr>
            <a:spLocks noGrp="1"/>
          </p:cNvSpPr>
          <p:nvPr>
            <p:ph type="sldNum" sz="quarter" idx="23"/>
          </p:nvPr>
        </p:nvSpPr>
        <p:spPr/>
        <p:txBody>
          <a:bodyPr/>
          <a:lstStyle/>
          <a:p>
            <a:fld id="{294A09A9-5501-47C1-A89A-A340965A2BE2}" type="slidenum">
              <a:rPr lang="en-US" smtClean="0"/>
              <a:pPr/>
              <a:t>12</a:t>
            </a:fld>
            <a:endParaRPr lang="en-US" dirty="0">
              <a:latin typeface="+mn-lt"/>
            </a:endParaRPr>
          </a:p>
        </p:txBody>
      </p:sp>
      <p:pic>
        <p:nvPicPr>
          <p:cNvPr id="9" name="Picture 8">
            <a:extLst>
              <a:ext uri="{FF2B5EF4-FFF2-40B4-BE49-F238E27FC236}">
                <a16:creationId xmlns:a16="http://schemas.microsoft.com/office/drawing/2014/main" id="{3140A37F-D8DF-53CC-62B8-9319CA00FE25}"/>
              </a:ext>
            </a:extLst>
          </p:cNvPr>
          <p:cNvPicPr>
            <a:picLocks noChangeAspect="1"/>
          </p:cNvPicPr>
          <p:nvPr/>
        </p:nvPicPr>
        <p:blipFill>
          <a:blip r:embed="rId2"/>
          <a:stretch>
            <a:fillRect/>
          </a:stretch>
        </p:blipFill>
        <p:spPr>
          <a:xfrm>
            <a:off x="1153683" y="2939533"/>
            <a:ext cx="3306399" cy="2873198"/>
          </a:xfrm>
          <a:prstGeom prst="rect">
            <a:avLst/>
          </a:prstGeom>
        </p:spPr>
      </p:pic>
    </p:spTree>
    <p:extLst>
      <p:ext uri="{BB962C8B-B14F-4D97-AF65-F5344CB8AC3E}">
        <p14:creationId xmlns:p14="http://schemas.microsoft.com/office/powerpoint/2010/main" val="3712611554"/>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8163-B9FC-FE67-5E94-1715F5BDA699}"/>
              </a:ext>
            </a:extLst>
          </p:cNvPr>
          <p:cNvSpPr>
            <a:spLocks noGrp="1"/>
          </p:cNvSpPr>
          <p:nvPr>
            <p:ph type="title"/>
          </p:nvPr>
        </p:nvSpPr>
        <p:spPr/>
        <p:txBody>
          <a:bodyPr>
            <a:normAutofit fontScale="90000"/>
          </a:bodyPr>
          <a:lstStyle/>
          <a:p>
            <a:r>
              <a:rPr lang="en-US" dirty="0"/>
              <a:t>Data Preprocessing</a:t>
            </a:r>
          </a:p>
        </p:txBody>
      </p:sp>
      <p:sp>
        <p:nvSpPr>
          <p:cNvPr id="3" name="Text Placeholder 2">
            <a:extLst>
              <a:ext uri="{FF2B5EF4-FFF2-40B4-BE49-F238E27FC236}">
                <a16:creationId xmlns:a16="http://schemas.microsoft.com/office/drawing/2014/main" id="{816D81E9-97B8-ACAB-7FE7-701AF2B9BA8F}"/>
              </a:ext>
            </a:extLst>
          </p:cNvPr>
          <p:cNvSpPr>
            <a:spLocks noGrp="1"/>
          </p:cNvSpPr>
          <p:nvPr>
            <p:ph type="body" sz="quarter" idx="10"/>
          </p:nvPr>
        </p:nvSpPr>
        <p:spPr>
          <a:xfrm>
            <a:off x="952499" y="2606467"/>
            <a:ext cx="7422380" cy="2512463"/>
          </a:xfrm>
        </p:spPr>
        <p:txBody>
          <a:bodyPr/>
          <a:lstStyle/>
          <a:p>
            <a:pPr marL="342900" indent="-342900">
              <a:buAutoNum type="arabicParenR"/>
            </a:pPr>
            <a:r>
              <a:rPr lang="en-US" dirty="0"/>
              <a:t>We dropped the time from the X data and separated the target</a:t>
            </a:r>
          </a:p>
          <a:p>
            <a:pPr marL="342900" indent="-342900">
              <a:buAutoNum type="arabicParenR"/>
            </a:pPr>
            <a:r>
              <a:rPr lang="en-US" dirty="0"/>
              <a:t>We split the training and test data</a:t>
            </a:r>
          </a:p>
          <a:p>
            <a:pPr marL="342900" indent="-342900">
              <a:buAutoNum type="arabicParenR"/>
            </a:pPr>
            <a:r>
              <a:rPr lang="en-US" dirty="0"/>
              <a:t>We scaled the data </a:t>
            </a:r>
            <a:r>
              <a:rPr lang="en-US" dirty="0" err="1"/>
              <a:t>MinMaxScaler</a:t>
            </a:r>
            <a:endParaRPr lang="en-US" dirty="0"/>
          </a:p>
          <a:p>
            <a:pPr marL="342900" indent="-342900">
              <a:buAutoNum type="arabicParenR"/>
            </a:pPr>
            <a:r>
              <a:rPr lang="en-US" dirty="0"/>
              <a:t>Used oversampled data on the training data</a:t>
            </a:r>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p:txBody>
      </p:sp>
      <p:sp>
        <p:nvSpPr>
          <p:cNvPr id="4" name="Text Placeholder 3">
            <a:extLst>
              <a:ext uri="{FF2B5EF4-FFF2-40B4-BE49-F238E27FC236}">
                <a16:creationId xmlns:a16="http://schemas.microsoft.com/office/drawing/2014/main" id="{FE5CC6EE-8D38-4C23-E52B-7177AEED6521}"/>
              </a:ext>
            </a:extLst>
          </p:cNvPr>
          <p:cNvSpPr>
            <a:spLocks noGrp="1"/>
          </p:cNvSpPr>
          <p:nvPr>
            <p:ph type="body" sz="quarter" idx="12"/>
          </p:nvPr>
        </p:nvSpPr>
        <p:spPr>
          <a:xfrm>
            <a:off x="952500" y="2095500"/>
            <a:ext cx="4838700" cy="351931"/>
          </a:xfrm>
        </p:spPr>
        <p:txBody>
          <a:bodyPr/>
          <a:lstStyle/>
          <a:p>
            <a:r>
              <a:rPr lang="en-US" dirty="0"/>
              <a:t>How we cleaned up the data</a:t>
            </a:r>
          </a:p>
        </p:txBody>
      </p:sp>
      <p:sp>
        <p:nvSpPr>
          <p:cNvPr id="13" name="Footer Placeholder 12">
            <a:extLst>
              <a:ext uri="{FF2B5EF4-FFF2-40B4-BE49-F238E27FC236}">
                <a16:creationId xmlns:a16="http://schemas.microsoft.com/office/drawing/2014/main" id="{4E98E89E-A4FF-0291-4A3C-53D825E8A163}"/>
              </a:ext>
            </a:extLst>
          </p:cNvPr>
          <p:cNvSpPr>
            <a:spLocks noGrp="1"/>
          </p:cNvSpPr>
          <p:nvPr>
            <p:ph type="ftr" sz="quarter" idx="22"/>
          </p:nvPr>
        </p:nvSpPr>
        <p:spPr>
          <a:xfrm>
            <a:off x="1494789" y="6332220"/>
            <a:ext cx="1924685" cy="247651"/>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1F14803E-D60F-33E7-3048-9D7042F9433B}"/>
              </a:ext>
            </a:extLst>
          </p:cNvPr>
          <p:cNvSpPr>
            <a:spLocks noGrp="1"/>
          </p:cNvSpPr>
          <p:nvPr>
            <p:ph type="sldNum" sz="quarter" idx="23"/>
          </p:nvPr>
        </p:nvSpPr>
        <p:spPr/>
        <p:txBody>
          <a:bodyPr/>
          <a:lstStyle/>
          <a:p>
            <a:fld id="{294A09A9-5501-47C1-A89A-A340965A2BE2}" type="slidenum">
              <a:rPr lang="en-US" smtClean="0"/>
              <a:pPr/>
              <a:t>13</a:t>
            </a:fld>
            <a:endParaRPr lang="en-US" dirty="0">
              <a:latin typeface="+mn-lt"/>
            </a:endParaRPr>
          </a:p>
        </p:txBody>
      </p:sp>
    </p:spTree>
    <p:extLst>
      <p:ext uri="{BB962C8B-B14F-4D97-AF65-F5344CB8AC3E}">
        <p14:creationId xmlns:p14="http://schemas.microsoft.com/office/powerpoint/2010/main" val="266463026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Magnifying glass showing decling performance">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5221481" y="3045437"/>
            <a:ext cx="6913940" cy="610863"/>
          </a:xfrm>
        </p:spPr>
        <p:txBody>
          <a:bodyPr>
            <a:noAutofit/>
          </a:bodyPr>
          <a:lstStyle/>
          <a:p>
            <a:r>
              <a:rPr lang="en-US" sz="6000" dirty="0">
                <a:solidFill>
                  <a:schemeClr val="bg1"/>
                </a:solidFill>
              </a:rPr>
              <a:t>Model </a:t>
            </a:r>
            <a:r>
              <a:rPr lang="en-US" sz="6000" dirty="0" err="1">
                <a:solidFill>
                  <a:schemeClr val="bg1"/>
                </a:solidFill>
              </a:rPr>
              <a:t>Perfomance</a:t>
            </a:r>
            <a:endParaRPr lang="en-US" sz="6000" dirty="0">
              <a:solidFill>
                <a:schemeClr val="bg1"/>
              </a:solidFill>
            </a:endParaRP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5324030" y="4003877"/>
            <a:ext cx="6392254" cy="0"/>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5942535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2977-BC9A-7643-83A9-F6FD0427924E}"/>
              </a:ext>
            </a:extLst>
          </p:cNvPr>
          <p:cNvSpPr>
            <a:spLocks noGrp="1"/>
          </p:cNvSpPr>
          <p:nvPr>
            <p:ph type="title"/>
          </p:nvPr>
        </p:nvSpPr>
        <p:spPr>
          <a:xfrm>
            <a:off x="760577" y="879063"/>
            <a:ext cx="7284466" cy="610863"/>
          </a:xfrm>
        </p:spPr>
        <p:txBody>
          <a:bodyPr>
            <a:normAutofit/>
          </a:bodyPr>
          <a:lstStyle/>
          <a:p>
            <a:r>
              <a:rPr lang="en-US" dirty="0"/>
              <a:t>Models</a:t>
            </a:r>
          </a:p>
        </p:txBody>
      </p:sp>
      <p:sp>
        <p:nvSpPr>
          <p:cNvPr id="13" name="Footer Placeholder 12">
            <a:extLst>
              <a:ext uri="{FF2B5EF4-FFF2-40B4-BE49-F238E27FC236}">
                <a16:creationId xmlns:a16="http://schemas.microsoft.com/office/drawing/2014/main" id="{D8341DEF-7124-42BD-EC1C-95D4667FEA0F}"/>
              </a:ext>
            </a:extLst>
          </p:cNvPr>
          <p:cNvSpPr>
            <a:spLocks noGrp="1"/>
          </p:cNvSpPr>
          <p:nvPr>
            <p:ph type="ftr" sz="quarter" idx="22"/>
          </p:nvPr>
        </p:nvSpPr>
        <p:spPr>
          <a:xfrm>
            <a:off x="1494789" y="6332220"/>
            <a:ext cx="2073359" cy="326997"/>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F16C4E0E-DD80-2E61-3216-031B206F2D92}"/>
              </a:ext>
            </a:extLst>
          </p:cNvPr>
          <p:cNvSpPr>
            <a:spLocks noGrp="1"/>
          </p:cNvSpPr>
          <p:nvPr>
            <p:ph type="sldNum" sz="quarter" idx="23"/>
          </p:nvPr>
        </p:nvSpPr>
        <p:spPr/>
        <p:txBody>
          <a:bodyPr/>
          <a:lstStyle/>
          <a:p>
            <a:fld id="{294A09A9-5501-47C1-A89A-A340965A2BE2}" type="slidenum">
              <a:rPr lang="en-US" smtClean="0"/>
              <a:pPr/>
              <a:t>15</a:t>
            </a:fld>
            <a:endParaRPr lang="en-US" dirty="0">
              <a:latin typeface="+mn-lt"/>
            </a:endParaRPr>
          </a:p>
        </p:txBody>
      </p:sp>
      <p:graphicFrame>
        <p:nvGraphicFramePr>
          <p:cNvPr id="6" name="Table 5">
            <a:extLst>
              <a:ext uri="{FF2B5EF4-FFF2-40B4-BE49-F238E27FC236}">
                <a16:creationId xmlns:a16="http://schemas.microsoft.com/office/drawing/2014/main" id="{282BCDC8-B78C-A5A0-7DCE-A5B522B35FC8}"/>
              </a:ext>
            </a:extLst>
          </p:cNvPr>
          <p:cNvGraphicFramePr>
            <a:graphicFrameLocks noGrp="1"/>
          </p:cNvGraphicFramePr>
          <p:nvPr>
            <p:extLst>
              <p:ext uri="{D42A27DB-BD31-4B8C-83A1-F6EECF244321}">
                <p14:modId xmlns:p14="http://schemas.microsoft.com/office/powerpoint/2010/main" val="867340794"/>
              </p:ext>
            </p:extLst>
          </p:nvPr>
        </p:nvGraphicFramePr>
        <p:xfrm>
          <a:off x="971550" y="2052811"/>
          <a:ext cx="10248898" cy="3604184"/>
        </p:xfrm>
        <a:graphic>
          <a:graphicData uri="http://schemas.openxmlformats.org/drawingml/2006/table">
            <a:tbl>
              <a:tblPr firstRow="1" bandRow="1">
                <a:tableStyleId>{5C22544A-7EE6-4342-B048-85BDC9FD1C3A}</a:tableStyleId>
              </a:tblPr>
              <a:tblGrid>
                <a:gridCol w="2412585">
                  <a:extLst>
                    <a:ext uri="{9D8B030D-6E8A-4147-A177-3AD203B41FA5}">
                      <a16:colId xmlns:a16="http://schemas.microsoft.com/office/drawing/2014/main" val="2085539108"/>
                    </a:ext>
                  </a:extLst>
                </a:gridCol>
                <a:gridCol w="1247686">
                  <a:extLst>
                    <a:ext uri="{9D8B030D-6E8A-4147-A177-3AD203B41FA5}">
                      <a16:colId xmlns:a16="http://schemas.microsoft.com/office/drawing/2014/main" val="869305657"/>
                    </a:ext>
                  </a:extLst>
                </a:gridCol>
                <a:gridCol w="1076770">
                  <a:extLst>
                    <a:ext uri="{9D8B030D-6E8A-4147-A177-3AD203B41FA5}">
                      <a16:colId xmlns:a16="http://schemas.microsoft.com/office/drawing/2014/main" val="1488385409"/>
                    </a:ext>
                  </a:extLst>
                </a:gridCol>
                <a:gridCol w="1768979">
                  <a:extLst>
                    <a:ext uri="{9D8B030D-6E8A-4147-A177-3AD203B41FA5}">
                      <a16:colId xmlns:a16="http://schemas.microsoft.com/office/drawing/2014/main" val="3447193235"/>
                    </a:ext>
                  </a:extLst>
                </a:gridCol>
                <a:gridCol w="1991170">
                  <a:extLst>
                    <a:ext uri="{9D8B030D-6E8A-4147-A177-3AD203B41FA5}">
                      <a16:colId xmlns:a16="http://schemas.microsoft.com/office/drawing/2014/main" val="1991351190"/>
                    </a:ext>
                  </a:extLst>
                </a:gridCol>
                <a:gridCol w="1751708">
                  <a:extLst>
                    <a:ext uri="{9D8B030D-6E8A-4147-A177-3AD203B41FA5}">
                      <a16:colId xmlns:a16="http://schemas.microsoft.com/office/drawing/2014/main" val="692459741"/>
                    </a:ext>
                  </a:extLst>
                </a:gridCol>
              </a:tblGrid>
              <a:tr h="310271">
                <a:tc>
                  <a:txBody>
                    <a:bodyPr/>
                    <a:lstStyle/>
                    <a:p>
                      <a:r>
                        <a:rPr lang="en-US" sz="1400" dirty="0">
                          <a:solidFill>
                            <a:schemeClr val="bg1">
                              <a:lumMod val="95000"/>
                              <a:lumOff val="5000"/>
                            </a:schemeClr>
                          </a:solidFill>
                        </a:rPr>
                        <a:t>Model</a:t>
                      </a:r>
                    </a:p>
                  </a:txBody>
                  <a:tcPr/>
                </a:tc>
                <a:tc>
                  <a:txBody>
                    <a:bodyPr/>
                    <a:lstStyle/>
                    <a:p>
                      <a:r>
                        <a:rPr lang="en-US" sz="1400" dirty="0">
                          <a:solidFill>
                            <a:schemeClr val="bg1">
                              <a:lumMod val="95000"/>
                              <a:lumOff val="5000"/>
                            </a:schemeClr>
                          </a:solidFill>
                        </a:rPr>
                        <a:t>Training Score</a:t>
                      </a:r>
                    </a:p>
                  </a:txBody>
                  <a:tcPr/>
                </a:tc>
                <a:tc>
                  <a:txBody>
                    <a:bodyPr/>
                    <a:lstStyle/>
                    <a:p>
                      <a:r>
                        <a:rPr lang="en-US" sz="1400" dirty="0">
                          <a:solidFill>
                            <a:schemeClr val="bg1">
                              <a:lumMod val="95000"/>
                              <a:lumOff val="5000"/>
                            </a:schemeClr>
                          </a:solidFill>
                        </a:rPr>
                        <a:t>Test Score</a:t>
                      </a:r>
                    </a:p>
                  </a:txBody>
                  <a:tcPr/>
                </a:tc>
                <a:tc>
                  <a:txBody>
                    <a:bodyPr/>
                    <a:lstStyle/>
                    <a:p>
                      <a:r>
                        <a:rPr lang="en-US" sz="1400" dirty="0">
                          <a:solidFill>
                            <a:schemeClr val="bg1">
                              <a:lumMod val="95000"/>
                              <a:lumOff val="5000"/>
                            </a:schemeClr>
                          </a:solidFill>
                        </a:rPr>
                        <a:t>Recall (fraudulent)</a:t>
                      </a:r>
                    </a:p>
                  </a:txBody>
                  <a:tcPr/>
                </a:tc>
                <a:tc>
                  <a:txBody>
                    <a:bodyPr/>
                    <a:lstStyle/>
                    <a:p>
                      <a:r>
                        <a:rPr lang="en-US" sz="1400" dirty="0">
                          <a:solidFill>
                            <a:schemeClr val="bg1">
                              <a:lumMod val="95000"/>
                              <a:lumOff val="5000"/>
                            </a:schemeClr>
                          </a:solidFill>
                        </a:rPr>
                        <a:t>F1 (non Fraudulent)</a:t>
                      </a:r>
                    </a:p>
                  </a:txBody>
                  <a:tcPr/>
                </a:tc>
                <a:tc>
                  <a:txBody>
                    <a:bodyPr/>
                    <a:lstStyle/>
                    <a:p>
                      <a:r>
                        <a:rPr lang="en-US" sz="1400" b="1" dirty="0">
                          <a:solidFill>
                            <a:schemeClr val="bg1">
                              <a:lumMod val="95000"/>
                              <a:lumOff val="5000"/>
                            </a:schemeClr>
                          </a:solidFill>
                        </a:rPr>
                        <a:t>F1 Macro Average</a:t>
                      </a:r>
                    </a:p>
                  </a:txBody>
                  <a:tcPr/>
                </a:tc>
                <a:extLst>
                  <a:ext uri="{0D108BD9-81ED-4DB2-BD59-A6C34878D82A}">
                    <a16:rowId xmlns:a16="http://schemas.microsoft.com/office/drawing/2014/main" val="2649695009"/>
                  </a:ext>
                </a:extLst>
              </a:tr>
              <a:tr h="402515">
                <a:tc>
                  <a:txBody>
                    <a:bodyPr/>
                    <a:lstStyle/>
                    <a:p>
                      <a:r>
                        <a:rPr lang="en-US" sz="1400" dirty="0"/>
                        <a:t>Decision Tree Classifier</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32363256"/>
                  </a:ext>
                </a:extLst>
              </a:tr>
              <a:tr h="310271">
                <a:tc>
                  <a:txBody>
                    <a:bodyPr/>
                    <a:lstStyle/>
                    <a:p>
                      <a:r>
                        <a:rPr lang="en-US" sz="1400" dirty="0"/>
                        <a:t>Random Forest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77268362"/>
                  </a:ext>
                </a:extLst>
              </a:tr>
              <a:tr h="402515">
                <a:tc>
                  <a:txBody>
                    <a:bodyPr/>
                    <a:lstStyle/>
                    <a:p>
                      <a:r>
                        <a:rPr lang="en-US" sz="1400" dirty="0"/>
                        <a:t>K-Nearest Neighbor</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31450298"/>
                  </a:ext>
                </a:extLst>
              </a:tr>
              <a:tr h="377312">
                <a:tc>
                  <a:txBody>
                    <a:bodyPr/>
                    <a:lstStyle/>
                    <a:p>
                      <a:r>
                        <a:rPr lang="en-US" sz="1400" dirty="0"/>
                        <a:t>Support Vector Classifier</a:t>
                      </a:r>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3591910"/>
                  </a:ext>
                </a:extLst>
              </a:tr>
              <a:tr h="310271">
                <a:tc>
                  <a:txBody>
                    <a:bodyPr/>
                    <a:lstStyle/>
                    <a:p>
                      <a:r>
                        <a:rPr lang="en-US" sz="1400" dirty="0"/>
                        <a:t>XG Boost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8320250"/>
                  </a:ext>
                </a:extLst>
              </a:tr>
              <a:tr h="402515">
                <a:tc>
                  <a:txBody>
                    <a:bodyPr/>
                    <a:lstStyle/>
                    <a:p>
                      <a:r>
                        <a:rPr lang="en-US" sz="1400" dirty="0"/>
                        <a:t>ADA Boost Classifier</a:t>
                      </a:r>
                    </a:p>
                  </a:txBody>
                  <a:tcPr/>
                </a:tc>
                <a:tc>
                  <a:txBody>
                    <a:bodyPr/>
                    <a:lstStyle/>
                    <a:p>
                      <a:r>
                        <a:rPr lang="en-US" dirty="0"/>
                        <a:t>0.9993</a:t>
                      </a:r>
                    </a:p>
                  </a:txBody>
                  <a:tcPr/>
                </a:tc>
                <a:tc>
                  <a:txBody>
                    <a:bodyPr/>
                    <a:lstStyle/>
                    <a:p>
                      <a:r>
                        <a:rPr lang="en-US" dirty="0"/>
                        <a:t>0.9993</a:t>
                      </a:r>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039130802"/>
                  </a:ext>
                </a:extLst>
              </a:tr>
              <a:tr h="402515">
                <a:tc>
                  <a:txBody>
                    <a:bodyPr/>
                    <a:lstStyle/>
                    <a:p>
                      <a:r>
                        <a:rPr lang="en-US" sz="1400" dirty="0"/>
                        <a:t>Logistic Regression</a:t>
                      </a:r>
                    </a:p>
                  </a:txBody>
                  <a:tcPr/>
                </a:tc>
                <a:tc>
                  <a:txBody>
                    <a:bodyPr/>
                    <a:lstStyle/>
                    <a:p>
                      <a:r>
                        <a:rPr lang="en-US" dirty="0"/>
                        <a:t>0.9991</a:t>
                      </a:r>
                    </a:p>
                  </a:txBody>
                  <a:tcPr/>
                </a:tc>
                <a:tc>
                  <a:txBody>
                    <a:bodyPr/>
                    <a:lstStyle/>
                    <a:p>
                      <a:r>
                        <a:rPr lang="en-US" sz="1800" b="0" i="0" kern="1200" dirty="0">
                          <a:solidFill>
                            <a:schemeClr val="dk1"/>
                          </a:solidFill>
                          <a:effectLst/>
                          <a:latin typeface="+mn-lt"/>
                          <a:ea typeface="+mn-ea"/>
                          <a:cs typeface="+mn-cs"/>
                        </a:rPr>
                        <a:t>0.999</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86461312"/>
                  </a:ext>
                </a:extLst>
              </a:tr>
              <a:tr h="575021">
                <a:tc>
                  <a:txBody>
                    <a:bodyPr/>
                    <a:lstStyle/>
                    <a:p>
                      <a:r>
                        <a:rPr lang="en-US" sz="1400" dirty="0"/>
                        <a:t>Gradient Boosting Classifier</a:t>
                      </a:r>
                    </a:p>
                  </a:txBody>
                  <a:tcPr/>
                </a:tc>
                <a:tc>
                  <a:txBody>
                    <a:bodyPr/>
                    <a:lstStyle/>
                    <a:p>
                      <a:r>
                        <a:rPr lang="en-US" sz="1800" b="0" i="0" kern="1200" dirty="0">
                          <a:solidFill>
                            <a:schemeClr val="dk1"/>
                          </a:solidFill>
                          <a:effectLst/>
                          <a:latin typeface="+mn-lt"/>
                          <a:ea typeface="+mn-ea"/>
                          <a:cs typeface="+mn-cs"/>
                        </a:rPr>
                        <a:t>0.9992</a:t>
                      </a:r>
                      <a:endParaRPr lang="en-US" dirty="0"/>
                    </a:p>
                  </a:txBody>
                  <a:tcPr/>
                </a:tc>
                <a:tc>
                  <a:txBody>
                    <a:bodyPr/>
                    <a:lstStyle/>
                    <a:p>
                      <a:r>
                        <a:rPr lang="en-US" sz="1800" b="0" i="0" kern="1200" dirty="0">
                          <a:solidFill>
                            <a:schemeClr val="dk1"/>
                          </a:solidFill>
                          <a:effectLst/>
                          <a:latin typeface="+mn-lt"/>
                          <a:ea typeface="+mn-ea"/>
                          <a:cs typeface="+mn-cs"/>
                        </a:rPr>
                        <a:t>0.9989</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244094248"/>
                  </a:ext>
                </a:extLst>
              </a:tr>
            </a:tbl>
          </a:graphicData>
        </a:graphic>
      </p:graphicFrame>
    </p:spTree>
    <p:extLst>
      <p:ext uri="{BB962C8B-B14F-4D97-AF65-F5344CB8AC3E}">
        <p14:creationId xmlns:p14="http://schemas.microsoft.com/office/powerpoint/2010/main" val="63848293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F42A-64D1-F0E5-F032-521820A44CB3}"/>
              </a:ext>
            </a:extLst>
          </p:cNvPr>
          <p:cNvSpPr>
            <a:spLocks noGrp="1"/>
          </p:cNvSpPr>
          <p:nvPr>
            <p:ph type="title"/>
          </p:nvPr>
        </p:nvSpPr>
        <p:spPr>
          <a:xfrm>
            <a:off x="964023" y="879063"/>
            <a:ext cx="7789452" cy="610863"/>
          </a:xfrm>
        </p:spPr>
        <p:txBody>
          <a:bodyPr>
            <a:normAutofit/>
          </a:bodyPr>
          <a:lstStyle/>
          <a:p>
            <a:r>
              <a:rPr lang="en-US" dirty="0"/>
              <a:t>TBD</a:t>
            </a:r>
          </a:p>
        </p:txBody>
      </p:sp>
      <p:sp>
        <p:nvSpPr>
          <p:cNvPr id="13" name="Footer Placeholder 12">
            <a:extLst>
              <a:ext uri="{FF2B5EF4-FFF2-40B4-BE49-F238E27FC236}">
                <a16:creationId xmlns:a16="http://schemas.microsoft.com/office/drawing/2014/main" id="{4BA780B4-2C9A-E2FB-3BD7-4FBB677DE26A}"/>
              </a:ext>
            </a:extLst>
          </p:cNvPr>
          <p:cNvSpPr>
            <a:spLocks noGrp="1"/>
          </p:cNvSpPr>
          <p:nvPr>
            <p:ph type="ftr" sz="quarter" idx="22"/>
          </p:nvPr>
        </p:nvSpPr>
        <p:spPr>
          <a:xfrm>
            <a:off x="1494790" y="6332220"/>
            <a:ext cx="1724660" cy="247651"/>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3EB5C040-B4AC-7F50-571C-874D810FA327}"/>
              </a:ext>
            </a:extLst>
          </p:cNvPr>
          <p:cNvSpPr>
            <a:spLocks noGrp="1"/>
          </p:cNvSpPr>
          <p:nvPr>
            <p:ph type="sldNum" sz="quarter" idx="23"/>
          </p:nvPr>
        </p:nvSpPr>
        <p:spPr/>
        <p:txBody>
          <a:bodyPr/>
          <a:lstStyle/>
          <a:p>
            <a:fld id="{294A09A9-5501-47C1-A89A-A340965A2BE2}" type="slidenum">
              <a:rPr lang="en-US" smtClean="0"/>
              <a:pPr/>
              <a:t>16</a:t>
            </a:fld>
            <a:endParaRPr lang="en-US" dirty="0">
              <a:latin typeface="+mn-lt"/>
            </a:endParaRPr>
          </a:p>
        </p:txBody>
      </p:sp>
      <p:sp>
        <p:nvSpPr>
          <p:cNvPr id="16" name="Content Placeholder 7">
            <a:extLst>
              <a:ext uri="{FF2B5EF4-FFF2-40B4-BE49-F238E27FC236}">
                <a16:creationId xmlns:a16="http://schemas.microsoft.com/office/drawing/2014/main" id="{EC1F556C-FF79-2071-B2D9-7F20F25FDAE4}"/>
              </a:ext>
            </a:extLst>
          </p:cNvPr>
          <p:cNvSpPr txBox="1">
            <a:spLocks/>
          </p:cNvSpPr>
          <p:nvPr/>
        </p:nvSpPr>
        <p:spPr>
          <a:xfrm>
            <a:off x="6534151" y="2828924"/>
            <a:ext cx="4689344" cy="1912359"/>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dirty="0"/>
              <a:t>TBD</a:t>
            </a:r>
          </a:p>
        </p:txBody>
      </p:sp>
    </p:spTree>
    <p:extLst>
      <p:ext uri="{BB962C8B-B14F-4D97-AF65-F5344CB8AC3E}">
        <p14:creationId xmlns:p14="http://schemas.microsoft.com/office/powerpoint/2010/main" val="141009064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F42A-64D1-F0E5-F032-521820A44CB3}"/>
              </a:ext>
            </a:extLst>
          </p:cNvPr>
          <p:cNvSpPr>
            <a:spLocks noGrp="1"/>
          </p:cNvSpPr>
          <p:nvPr>
            <p:ph type="title"/>
          </p:nvPr>
        </p:nvSpPr>
        <p:spPr>
          <a:xfrm>
            <a:off x="964023" y="371476"/>
            <a:ext cx="7789452" cy="866510"/>
          </a:xfrm>
        </p:spPr>
        <p:txBody>
          <a:bodyPr>
            <a:normAutofit/>
          </a:bodyPr>
          <a:lstStyle/>
          <a:p>
            <a:r>
              <a:rPr lang="en-US" sz="3200" dirty="0"/>
              <a:t>TBD</a:t>
            </a:r>
          </a:p>
        </p:txBody>
      </p:sp>
      <p:sp>
        <p:nvSpPr>
          <p:cNvPr id="13" name="Footer Placeholder 12">
            <a:extLst>
              <a:ext uri="{FF2B5EF4-FFF2-40B4-BE49-F238E27FC236}">
                <a16:creationId xmlns:a16="http://schemas.microsoft.com/office/drawing/2014/main" id="{4BA780B4-2C9A-E2FB-3BD7-4FBB677DE26A}"/>
              </a:ext>
            </a:extLst>
          </p:cNvPr>
          <p:cNvSpPr>
            <a:spLocks noGrp="1"/>
          </p:cNvSpPr>
          <p:nvPr>
            <p:ph type="ftr" sz="quarter" idx="22"/>
          </p:nvPr>
        </p:nvSpPr>
        <p:spPr>
          <a:xfrm>
            <a:off x="1494790" y="6332220"/>
            <a:ext cx="1762760" cy="247651"/>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3EB5C040-B4AC-7F50-571C-874D810FA327}"/>
              </a:ext>
            </a:extLst>
          </p:cNvPr>
          <p:cNvSpPr>
            <a:spLocks noGrp="1"/>
          </p:cNvSpPr>
          <p:nvPr>
            <p:ph type="sldNum" sz="quarter" idx="23"/>
          </p:nvPr>
        </p:nvSpPr>
        <p:spPr/>
        <p:txBody>
          <a:bodyPr/>
          <a:lstStyle/>
          <a:p>
            <a:fld id="{294A09A9-5501-47C1-A89A-A340965A2BE2}" type="slidenum">
              <a:rPr lang="en-US" smtClean="0"/>
              <a:pPr/>
              <a:t>17</a:t>
            </a:fld>
            <a:endParaRPr lang="en-US" dirty="0">
              <a:latin typeface="+mn-lt"/>
            </a:endParaRPr>
          </a:p>
        </p:txBody>
      </p:sp>
      <p:sp>
        <p:nvSpPr>
          <p:cNvPr id="5" name="Content Placeholder 7">
            <a:extLst>
              <a:ext uri="{FF2B5EF4-FFF2-40B4-BE49-F238E27FC236}">
                <a16:creationId xmlns:a16="http://schemas.microsoft.com/office/drawing/2014/main" id="{BC3E3EF8-4571-22EB-7129-10B8D76805DE}"/>
              </a:ext>
            </a:extLst>
          </p:cNvPr>
          <p:cNvSpPr txBox="1">
            <a:spLocks/>
          </p:cNvSpPr>
          <p:nvPr/>
        </p:nvSpPr>
        <p:spPr>
          <a:xfrm rot="10800000" flipV="1">
            <a:off x="1494789" y="3250096"/>
            <a:ext cx="8434400" cy="3108721"/>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endParaRPr lang="en-US" dirty="0"/>
          </a:p>
        </p:txBody>
      </p:sp>
    </p:spTree>
    <p:extLst>
      <p:ext uri="{BB962C8B-B14F-4D97-AF65-F5344CB8AC3E}">
        <p14:creationId xmlns:p14="http://schemas.microsoft.com/office/powerpoint/2010/main" val="148852748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Abstract background of luminous dots">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5838739" y="3959837"/>
            <a:ext cx="5476962" cy="610863"/>
          </a:xfrm>
        </p:spPr>
        <p:txBody>
          <a:bodyPr>
            <a:noAutofit/>
          </a:bodyPr>
          <a:lstStyle/>
          <a:p>
            <a:r>
              <a:rPr lang="en-US" sz="6000" dirty="0"/>
              <a:t>4. Conclusion</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5981350" y="4899227"/>
            <a:ext cx="5334350" cy="0"/>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Content Placeholder 7">
            <a:extLst>
              <a:ext uri="{FF2B5EF4-FFF2-40B4-BE49-F238E27FC236}">
                <a16:creationId xmlns:a16="http://schemas.microsoft.com/office/drawing/2014/main" id="{FA37C83D-E109-823C-B200-89B0B1293D24}"/>
              </a:ext>
            </a:extLst>
          </p:cNvPr>
          <p:cNvSpPr txBox="1">
            <a:spLocks/>
          </p:cNvSpPr>
          <p:nvPr/>
        </p:nvSpPr>
        <p:spPr>
          <a:xfrm rot="10800000" flipV="1">
            <a:off x="6886954" y="5073276"/>
            <a:ext cx="4006332" cy="1282148"/>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en-US" sz="3200" b="1" dirty="0">
                <a:solidFill>
                  <a:schemeClr val="tx1"/>
                </a:solidFill>
              </a:rPr>
              <a:t>Presenter: Sam Farrow</a:t>
            </a:r>
          </a:p>
        </p:txBody>
      </p:sp>
    </p:spTree>
    <p:extLst>
      <p:ext uri="{BB962C8B-B14F-4D97-AF65-F5344CB8AC3E}">
        <p14:creationId xmlns:p14="http://schemas.microsoft.com/office/powerpoint/2010/main" val="64684472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dirty="0"/>
              <a:t>5. Conclusions</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572770" y="2885607"/>
            <a:ext cx="4838700" cy="315915"/>
          </a:xfrm>
        </p:spPr>
        <p:txBody>
          <a:bodyPr/>
          <a:lstStyle/>
          <a:p>
            <a:r>
              <a:rPr lang="en-US" dirty="0"/>
              <a:t>2. Southwest Airlines has the most delays</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801367" y="3153541"/>
            <a:ext cx="10081978" cy="574318"/>
          </a:xfrm>
        </p:spPr>
        <p:txBody>
          <a:bodyPr/>
          <a:lstStyle/>
          <a:p>
            <a:r>
              <a:rPr lang="en-US" dirty="0"/>
              <a:t>Based on the data, Southwest Airlines had 75% more delays than its closest competitor (Delta Airlines)</a:t>
            </a:r>
          </a:p>
        </p:txBody>
      </p:sp>
      <p:sp>
        <p:nvSpPr>
          <p:cNvPr id="47" name="Text Placeholder 46">
            <a:extLst>
              <a:ext uri="{FF2B5EF4-FFF2-40B4-BE49-F238E27FC236}">
                <a16:creationId xmlns:a16="http://schemas.microsoft.com/office/drawing/2014/main" id="{DDA232CE-EB44-41DD-920C-AEDD5C33D2A5}"/>
              </a:ext>
            </a:extLst>
          </p:cNvPr>
          <p:cNvSpPr>
            <a:spLocks noGrp="1"/>
          </p:cNvSpPr>
          <p:nvPr>
            <p:ph type="body" sz="quarter" idx="14"/>
          </p:nvPr>
        </p:nvSpPr>
        <p:spPr>
          <a:xfrm>
            <a:off x="562831" y="3420529"/>
            <a:ext cx="7448108" cy="145913"/>
          </a:xfrm>
        </p:spPr>
        <p:txBody>
          <a:bodyPr/>
          <a:lstStyle/>
          <a:p>
            <a:r>
              <a:rPr lang="en-US" dirty="0"/>
              <a:t>3. Most of Southwest delays are due to its fleet arriving late</a:t>
            </a:r>
          </a:p>
        </p:txBody>
      </p:sp>
      <p:sp>
        <p:nvSpPr>
          <p:cNvPr id="46" name="Text Placeholder 45">
            <a:extLst>
              <a:ext uri="{FF2B5EF4-FFF2-40B4-BE49-F238E27FC236}">
                <a16:creationId xmlns:a16="http://schemas.microsoft.com/office/drawing/2014/main" id="{A09D80D2-95FB-43C6-96F8-7EF7737C28BA}"/>
              </a:ext>
            </a:extLst>
          </p:cNvPr>
          <p:cNvSpPr>
            <a:spLocks noGrp="1"/>
          </p:cNvSpPr>
          <p:nvPr>
            <p:ph type="body" sz="quarter" idx="13"/>
          </p:nvPr>
        </p:nvSpPr>
        <p:spPr>
          <a:xfrm>
            <a:off x="791427" y="3727859"/>
            <a:ext cx="9517739" cy="415761"/>
          </a:xfrm>
        </p:spPr>
        <p:txBody>
          <a:bodyPr/>
          <a:lstStyle/>
          <a:p>
            <a:r>
              <a:rPr lang="en-US" dirty="0"/>
              <a:t>As compared to other airlines, Southwest delays are due to its flee arriving late. </a:t>
            </a:r>
          </a:p>
        </p:txBody>
      </p:sp>
      <p:sp>
        <p:nvSpPr>
          <p:cNvPr id="49" name="Text Placeholder 48">
            <a:extLst>
              <a:ext uri="{FF2B5EF4-FFF2-40B4-BE49-F238E27FC236}">
                <a16:creationId xmlns:a16="http://schemas.microsoft.com/office/drawing/2014/main" id="{ED796758-F31D-4250-A439-D6DE9523C88B}"/>
              </a:ext>
            </a:extLst>
          </p:cNvPr>
          <p:cNvSpPr>
            <a:spLocks noGrp="1"/>
          </p:cNvSpPr>
          <p:nvPr>
            <p:ph type="body" sz="quarter" idx="16"/>
          </p:nvPr>
        </p:nvSpPr>
        <p:spPr>
          <a:xfrm>
            <a:off x="500903" y="4036598"/>
            <a:ext cx="9517739" cy="415761"/>
          </a:xfrm>
        </p:spPr>
        <p:txBody>
          <a:bodyPr/>
          <a:lstStyle/>
          <a:p>
            <a:r>
              <a:rPr lang="en-US" dirty="0"/>
              <a:t> 4. Weather and Security delays are far fewer than is typically reported by the news media.</a:t>
            </a:r>
          </a:p>
        </p:txBody>
      </p:sp>
      <p:sp>
        <p:nvSpPr>
          <p:cNvPr id="50" name="Text Placeholder 49">
            <a:extLst>
              <a:ext uri="{FF2B5EF4-FFF2-40B4-BE49-F238E27FC236}">
                <a16:creationId xmlns:a16="http://schemas.microsoft.com/office/drawing/2014/main" id="{C60A09F8-DA84-487F-81AC-337BE4A9F35B}"/>
              </a:ext>
            </a:extLst>
          </p:cNvPr>
          <p:cNvSpPr>
            <a:spLocks noGrp="1"/>
          </p:cNvSpPr>
          <p:nvPr>
            <p:ph type="body" sz="quarter" idx="17"/>
          </p:nvPr>
        </p:nvSpPr>
        <p:spPr>
          <a:xfrm>
            <a:off x="835524" y="4346846"/>
            <a:ext cx="9749648" cy="445129"/>
          </a:xfrm>
        </p:spPr>
        <p:txBody>
          <a:bodyPr/>
          <a:lstStyle/>
          <a:p>
            <a:r>
              <a:rPr lang="en-US" dirty="0"/>
              <a:t>Compared to other types of delay, our data shows that weather and security delays are the least type of delays.</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19</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828801" y="6332220"/>
            <a:ext cx="1799424" cy="143127"/>
          </a:xfrm>
        </p:spPr>
        <p:txBody>
          <a:bodyPr/>
          <a:lstStyle/>
          <a:p>
            <a:r>
              <a:rPr lang="en-US" dirty="0"/>
              <a:t>Credit Card Fraud Detection</a:t>
            </a:r>
          </a:p>
        </p:txBody>
      </p:sp>
      <p:sp>
        <p:nvSpPr>
          <p:cNvPr id="6" name="TextBox 5">
            <a:extLst>
              <a:ext uri="{FF2B5EF4-FFF2-40B4-BE49-F238E27FC236}">
                <a16:creationId xmlns:a16="http://schemas.microsoft.com/office/drawing/2014/main" id="{9118C66F-C481-7AAE-F1CF-8603735FA4CC}"/>
              </a:ext>
            </a:extLst>
          </p:cNvPr>
          <p:cNvSpPr txBox="1"/>
          <p:nvPr/>
        </p:nvSpPr>
        <p:spPr>
          <a:xfrm>
            <a:off x="834887" y="2532824"/>
            <a:ext cx="10173913" cy="369332"/>
          </a:xfrm>
          <a:prstGeom prst="rect">
            <a:avLst/>
          </a:prstGeom>
          <a:noFill/>
        </p:spPr>
        <p:txBody>
          <a:bodyPr wrap="square">
            <a:spAutoFit/>
          </a:bodyPr>
          <a:lstStyle/>
          <a:p>
            <a:r>
              <a:rPr lang="en-US" sz="1600" dirty="0">
                <a:solidFill>
                  <a:schemeClr val="bg1"/>
                </a:solidFill>
              </a:rPr>
              <a:t>Delays are more likely to occur on Thursday, Friday or Monday flights</a:t>
            </a:r>
            <a:r>
              <a:rPr lang="en-US" dirty="0">
                <a:solidFill>
                  <a:schemeClr val="bg1"/>
                </a:solidFill>
              </a:rPr>
              <a:t>.</a:t>
            </a:r>
          </a:p>
        </p:txBody>
      </p:sp>
      <p:sp>
        <p:nvSpPr>
          <p:cNvPr id="7" name="Text Placeholder 44">
            <a:extLst>
              <a:ext uri="{FF2B5EF4-FFF2-40B4-BE49-F238E27FC236}">
                <a16:creationId xmlns:a16="http://schemas.microsoft.com/office/drawing/2014/main" id="{3F119E35-F8A0-D109-9004-94246E7AF9B5}"/>
              </a:ext>
            </a:extLst>
          </p:cNvPr>
          <p:cNvSpPr txBox="1">
            <a:spLocks/>
          </p:cNvSpPr>
          <p:nvPr/>
        </p:nvSpPr>
        <p:spPr>
          <a:xfrm>
            <a:off x="562831" y="2306015"/>
            <a:ext cx="5741503" cy="4157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 Days with the most flight delays.</a:t>
            </a:r>
          </a:p>
        </p:txBody>
      </p:sp>
      <p:sp>
        <p:nvSpPr>
          <p:cNvPr id="3" name="Text Placeholder 48">
            <a:extLst>
              <a:ext uri="{FF2B5EF4-FFF2-40B4-BE49-F238E27FC236}">
                <a16:creationId xmlns:a16="http://schemas.microsoft.com/office/drawing/2014/main" id="{7A8AEB48-166D-5628-195A-7DD2B3E469CA}"/>
              </a:ext>
            </a:extLst>
          </p:cNvPr>
          <p:cNvSpPr txBox="1">
            <a:spLocks/>
          </p:cNvSpPr>
          <p:nvPr/>
        </p:nvSpPr>
        <p:spPr>
          <a:xfrm>
            <a:off x="573789" y="5238722"/>
            <a:ext cx="9517739" cy="4157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6. Mondays and Tuesday tend have the most cancelled flights of the week.</a:t>
            </a:r>
          </a:p>
        </p:txBody>
      </p:sp>
      <p:sp>
        <p:nvSpPr>
          <p:cNvPr id="8" name="Text Placeholder 49">
            <a:extLst>
              <a:ext uri="{FF2B5EF4-FFF2-40B4-BE49-F238E27FC236}">
                <a16:creationId xmlns:a16="http://schemas.microsoft.com/office/drawing/2014/main" id="{769E56C6-7F20-83AA-0086-C99D9A0F36E5}"/>
              </a:ext>
            </a:extLst>
          </p:cNvPr>
          <p:cNvSpPr txBox="1">
            <a:spLocks/>
          </p:cNvSpPr>
          <p:nvPr/>
        </p:nvSpPr>
        <p:spPr>
          <a:xfrm>
            <a:off x="850746" y="4916679"/>
            <a:ext cx="9749648" cy="44512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If you are considering booking a flight, the best day to take the flight is on Saturday,.</a:t>
            </a:r>
          </a:p>
        </p:txBody>
      </p:sp>
      <p:sp>
        <p:nvSpPr>
          <p:cNvPr id="9" name="Text Placeholder 48">
            <a:extLst>
              <a:ext uri="{FF2B5EF4-FFF2-40B4-BE49-F238E27FC236}">
                <a16:creationId xmlns:a16="http://schemas.microsoft.com/office/drawing/2014/main" id="{606967C4-7A51-1322-4103-45B8B81AA6E7}"/>
              </a:ext>
            </a:extLst>
          </p:cNvPr>
          <p:cNvSpPr txBox="1">
            <a:spLocks/>
          </p:cNvSpPr>
          <p:nvPr/>
        </p:nvSpPr>
        <p:spPr>
          <a:xfrm>
            <a:off x="537350" y="4639569"/>
            <a:ext cx="9517739" cy="4157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5. Saturday’s are the best day to travel, due to the minimal amount of delays.</a:t>
            </a:r>
          </a:p>
        </p:txBody>
      </p:sp>
      <p:sp>
        <p:nvSpPr>
          <p:cNvPr id="10" name="Text Placeholder 49">
            <a:extLst>
              <a:ext uri="{FF2B5EF4-FFF2-40B4-BE49-F238E27FC236}">
                <a16:creationId xmlns:a16="http://schemas.microsoft.com/office/drawing/2014/main" id="{70568062-4222-440E-1C6F-F39C1E1D2AA1}"/>
              </a:ext>
            </a:extLst>
          </p:cNvPr>
          <p:cNvSpPr txBox="1">
            <a:spLocks/>
          </p:cNvSpPr>
          <p:nvPr/>
        </p:nvSpPr>
        <p:spPr>
          <a:xfrm>
            <a:off x="850746" y="5551728"/>
            <a:ext cx="9749648" cy="44512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Passengers intending to book flights on these days may prefer to book the flights on a different day in a bid to avoid the flight from being cancelled..</a:t>
            </a:r>
          </a:p>
        </p:txBody>
      </p:sp>
    </p:spTree>
    <p:extLst>
      <p:ext uri="{BB962C8B-B14F-4D97-AF65-F5344CB8AC3E}">
        <p14:creationId xmlns:p14="http://schemas.microsoft.com/office/powerpoint/2010/main" val="64384216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Agenda</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505075"/>
            <a:ext cx="2133600" cy="682553"/>
          </a:xfrm>
        </p:spPr>
        <p:txBody>
          <a:bodyPr/>
          <a:lstStyle/>
          <a:p>
            <a:r>
              <a:rPr lang="en-US" sz="1600" dirty="0">
                <a:latin typeface="Arial" panose="020B0604020202020204" pitchFamily="34" charset="0"/>
                <a:cs typeface="Arial" panose="020B0604020202020204" pitchFamily="34" charset="0"/>
              </a:rPr>
              <a:t>Provide an overview of our company</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499" y="2051141"/>
            <a:ext cx="2436743" cy="247651"/>
          </a:xfrm>
        </p:spPr>
        <p:txBody>
          <a:bodyPr/>
          <a:lstStyle/>
          <a:p>
            <a:r>
              <a:rPr lang="en-US" dirty="0"/>
              <a:t>01. About Us</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401369"/>
            <a:ext cx="2432958" cy="1427682"/>
          </a:xfrm>
        </p:spPr>
        <p:txBody>
          <a:bodyPr/>
          <a:lstStyle/>
          <a:p>
            <a:r>
              <a:rPr lang="en-US" sz="1600" dirty="0">
                <a:latin typeface="Arial" panose="020B0604020202020204" pitchFamily="34" charset="0"/>
                <a:cs typeface="Arial" panose="020B0604020202020204" pitchFamily="34" charset="0"/>
              </a:rPr>
              <a:t>Discuss the solutions that we provide</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038881"/>
            <a:ext cx="2128157" cy="205837"/>
          </a:xfrm>
        </p:spPr>
        <p:txBody>
          <a:bodyPr/>
          <a:lstStyle/>
          <a:p>
            <a:r>
              <a:rPr lang="en-US" dirty="0"/>
              <a:t>02. Our Clients</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874643" y="5131299"/>
            <a:ext cx="2211457" cy="932516"/>
          </a:xfrm>
        </p:spPr>
        <p:txBody>
          <a:bodyPr/>
          <a:lstStyle/>
          <a:p>
            <a:pPr algn="ctr"/>
            <a:r>
              <a:rPr lang="en-US" sz="1600" dirty="0">
                <a:latin typeface="Arial" panose="020B0604020202020204" pitchFamily="34" charset="0"/>
                <a:cs typeface="Arial" panose="020B0604020202020204" pitchFamily="34" charset="0"/>
              </a:rPr>
              <a:t>TBD</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874643" y="4386067"/>
            <a:ext cx="2285430" cy="247651"/>
          </a:xfrm>
        </p:spPr>
        <p:txBody>
          <a:bodyPr/>
          <a:lstStyle/>
          <a:p>
            <a:pPr algn="ctr"/>
            <a:r>
              <a:rPr lang="en-US" dirty="0"/>
              <a:t>03. Our Solutions</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579742" y="5169398"/>
            <a:ext cx="2211457" cy="698001"/>
          </a:xfrm>
        </p:spPr>
        <p:txBody>
          <a:bodyPr/>
          <a:lstStyle/>
          <a:p>
            <a:pPr algn="ctr"/>
            <a:r>
              <a:rPr lang="en-US" sz="1600" dirty="0">
                <a:latin typeface="Arial" panose="020B0604020202020204" pitchFamily="34" charset="0"/>
                <a:cs typeface="Arial" panose="020B0604020202020204" pitchFamily="34" charset="0"/>
              </a:rPr>
              <a:t>TBD</a:t>
            </a:r>
          </a:p>
          <a:p>
            <a:r>
              <a:rPr lang="en-US" dirty="0"/>
              <a:t>.</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3" y="4386067"/>
            <a:ext cx="2022140" cy="205837"/>
          </a:xfrm>
        </p:spPr>
        <p:txBody>
          <a:bodyPr/>
          <a:lstStyle/>
          <a:p>
            <a:r>
              <a:rPr lang="en-US" dirty="0"/>
              <a:t>04. Model Demo</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284842" y="5131299"/>
            <a:ext cx="2211458" cy="325284"/>
          </a:xfrm>
        </p:spPr>
        <p:txBody>
          <a:bodyPr/>
          <a:lstStyle/>
          <a:p>
            <a:pPr algn="ctr"/>
            <a:r>
              <a:rPr lang="en-US" sz="1600" dirty="0">
                <a:latin typeface="Arial" panose="020B0604020202020204" pitchFamily="34" charset="0"/>
                <a:cs typeface="Arial" panose="020B0604020202020204" pitchFamily="34" charset="0"/>
              </a:rPr>
              <a:t>TBD</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188152" y="4386067"/>
            <a:ext cx="2129245" cy="205837"/>
          </a:xfrm>
        </p:spPr>
        <p:txBody>
          <a:bodyPr/>
          <a:lstStyle/>
          <a:p>
            <a:pPr algn="ctr"/>
            <a:r>
              <a:rPr lang="en-US" dirty="0"/>
              <a:t>05. Data Analysis</a:t>
            </a:r>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238250" y="6332220"/>
            <a:ext cx="1753870" cy="247651"/>
          </a:xfrm>
        </p:spPr>
        <p:txBody>
          <a:bodyPr/>
          <a:lstStyle/>
          <a:p>
            <a:r>
              <a:rPr lang="en-US" dirty="0"/>
              <a:t>Credit Card Fraud Detection</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
        <p:nvSpPr>
          <p:cNvPr id="45" name="Date Placeholder 3">
            <a:extLst>
              <a:ext uri="{FF2B5EF4-FFF2-40B4-BE49-F238E27FC236}">
                <a16:creationId xmlns:a16="http://schemas.microsoft.com/office/drawing/2014/main" id="{3B4069FE-8724-4CE0-9B3C-6D59B9B5FD9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February 28, 2024</a:t>
            </a:fld>
            <a:endParaRPr lang="en-US" dirty="0"/>
          </a:p>
        </p:txBody>
      </p:sp>
      <p:sp>
        <p:nvSpPr>
          <p:cNvPr id="16" name="Text Placeholder 10">
            <a:extLst>
              <a:ext uri="{FF2B5EF4-FFF2-40B4-BE49-F238E27FC236}">
                <a16:creationId xmlns:a16="http://schemas.microsoft.com/office/drawing/2014/main" id="{CCE18201-995F-3A1D-BB66-B36F6F325FFD}"/>
              </a:ext>
            </a:extLst>
          </p:cNvPr>
          <p:cNvSpPr txBox="1">
            <a:spLocks/>
          </p:cNvSpPr>
          <p:nvPr/>
        </p:nvSpPr>
        <p:spPr>
          <a:xfrm>
            <a:off x="9091613" y="5121596"/>
            <a:ext cx="2009774" cy="396802"/>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600" dirty="0">
                <a:latin typeface="Arial" panose="020B0604020202020204" pitchFamily="34" charset="0"/>
                <a:cs typeface="Arial" panose="020B0604020202020204" pitchFamily="34" charset="0"/>
              </a:rPr>
              <a:t>TBD</a:t>
            </a:r>
          </a:p>
        </p:txBody>
      </p:sp>
      <p:pic>
        <p:nvPicPr>
          <p:cNvPr id="18" name="Picture 17">
            <a:extLst>
              <a:ext uri="{FF2B5EF4-FFF2-40B4-BE49-F238E27FC236}">
                <a16:creationId xmlns:a16="http://schemas.microsoft.com/office/drawing/2014/main" id="{71290A32-B335-B618-7A6D-6281D75359ED}"/>
              </a:ext>
            </a:extLst>
          </p:cNvPr>
          <p:cNvPicPr>
            <a:picLocks noChangeAspect="1"/>
          </p:cNvPicPr>
          <p:nvPr/>
        </p:nvPicPr>
        <p:blipFill>
          <a:blip r:embed="rId2"/>
          <a:stretch>
            <a:fillRect/>
          </a:stretch>
        </p:blipFill>
        <p:spPr>
          <a:xfrm>
            <a:off x="8934450" y="4120723"/>
            <a:ext cx="2324100" cy="342900"/>
          </a:xfrm>
          <a:prstGeom prst="rect">
            <a:avLst/>
          </a:prstGeom>
        </p:spPr>
      </p:pic>
      <p:sp>
        <p:nvSpPr>
          <p:cNvPr id="13" name="Text Placeholder 11">
            <a:extLst>
              <a:ext uri="{FF2B5EF4-FFF2-40B4-BE49-F238E27FC236}">
                <a16:creationId xmlns:a16="http://schemas.microsoft.com/office/drawing/2014/main" id="{621A43D9-599E-7097-BDC3-0F39ED108EDD}"/>
              </a:ext>
            </a:extLst>
          </p:cNvPr>
          <p:cNvSpPr txBox="1">
            <a:spLocks/>
          </p:cNvSpPr>
          <p:nvPr/>
        </p:nvSpPr>
        <p:spPr>
          <a:xfrm>
            <a:off x="9072154" y="4376128"/>
            <a:ext cx="1572655" cy="474168"/>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06. Conclusion</a:t>
            </a:r>
          </a:p>
        </p:txBody>
      </p:sp>
    </p:spTree>
    <p:extLst>
      <p:ext uri="{BB962C8B-B14F-4D97-AF65-F5344CB8AC3E}">
        <p14:creationId xmlns:p14="http://schemas.microsoft.com/office/powerpoint/2010/main" val="28986093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803473" y="2173658"/>
            <a:ext cx="5007528" cy="610863"/>
          </a:xfrm>
        </p:spPr>
        <p:txBody>
          <a:bodyPr/>
          <a:lstStyle/>
          <a:p>
            <a:r>
              <a:rPr lang="en-US" dirty="0"/>
              <a:t>Thank you</a:t>
            </a:r>
          </a:p>
        </p:txBody>
      </p:sp>
      <p:pic>
        <p:nvPicPr>
          <p:cNvPr id="13" name="Picture Placeholder 12" descr="Person running up stairs">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normAutofit/>
          </a:bodyPr>
          <a:lstStyle/>
          <a:p>
            <a:r>
              <a:rPr lang="en-US" dirty="0"/>
              <a:t>1. About Us</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71549" y="2105025"/>
            <a:ext cx="9872041" cy="3987662"/>
          </a:xfrm>
        </p:spPr>
        <p:txBody>
          <a:bodyPr/>
          <a:lstStyle/>
          <a:p>
            <a:r>
              <a:rPr lang="en-US" sz="1800" dirty="0" err="1">
                <a:latin typeface="Arial" panose="020B0604020202020204" pitchFamily="34" charset="0"/>
                <a:cs typeface="Arial" panose="020B0604020202020204" pitchFamily="34" charset="0"/>
              </a:rPr>
              <a:t>DataInsight</a:t>
            </a:r>
            <a:r>
              <a:rPr lang="en-US" sz="1800" dirty="0">
                <a:latin typeface="Arial" panose="020B0604020202020204" pitchFamily="34" charset="0"/>
                <a:cs typeface="Arial" panose="020B0604020202020204" pitchFamily="34" charset="0"/>
              </a:rPr>
              <a:t> Solutions is a dynamic startup at the forefront of harnessing the power of data science to drive innovation and informed decision-making. </a:t>
            </a:r>
          </a:p>
          <a:p>
            <a:r>
              <a:rPr lang="en-US" sz="1800" dirty="0">
                <a:latin typeface="Arial" panose="020B0604020202020204" pitchFamily="34" charset="0"/>
                <a:cs typeface="Arial" panose="020B0604020202020204" pitchFamily="34" charset="0"/>
              </a:rPr>
              <a:t>Founded by a team of experienced data scientists and industry experts, we offer cutting-edge solutions to unlock the full potential of data for businesses across various sectors. </a:t>
            </a:r>
          </a:p>
          <a:p>
            <a:r>
              <a:rPr lang="en-US" sz="1800" dirty="0">
                <a:latin typeface="Arial" panose="020B0604020202020204" pitchFamily="34" charset="0"/>
                <a:cs typeface="Arial" panose="020B0604020202020204" pitchFamily="34" charset="0"/>
              </a:rPr>
              <a:t>From predictive analytics to machine learning and AI-driven insights, we empower our clients to extract actionable intelligence from their data, enabling them to stay ahead in today's rapidly evolving digital landscape. </a:t>
            </a:r>
          </a:p>
          <a:p>
            <a:r>
              <a:rPr lang="en-US" sz="1800" dirty="0">
                <a:latin typeface="Arial" panose="020B0604020202020204" pitchFamily="34" charset="0"/>
                <a:cs typeface="Arial" panose="020B0604020202020204" pitchFamily="34" charset="0"/>
              </a:rPr>
              <a:t>Our commitment to excellence, coupled with a passion for solving complex challenges, sets us apart as the trusted partner for organizations seeking to leverage data as a strategic asset. At </a:t>
            </a:r>
            <a:r>
              <a:rPr lang="en-US" sz="1800" dirty="0" err="1">
                <a:latin typeface="Arial" panose="020B0604020202020204" pitchFamily="34" charset="0"/>
                <a:cs typeface="Arial" panose="020B0604020202020204" pitchFamily="34" charset="0"/>
              </a:rPr>
              <a:t>DataInsight</a:t>
            </a:r>
            <a:r>
              <a:rPr lang="en-US" sz="1800" dirty="0">
                <a:latin typeface="Arial" panose="020B0604020202020204" pitchFamily="34" charset="0"/>
                <a:cs typeface="Arial" panose="020B0604020202020204" pitchFamily="34" charset="0"/>
              </a:rPr>
              <a:t> Solutions, we turn data into value, transforming businesses and shaping the future of industries.</a:t>
            </a:r>
            <a:endParaRPr lang="en-US" dirty="0"/>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113790" y="6332219"/>
            <a:ext cx="1878330" cy="247651"/>
          </a:xfrm>
        </p:spPr>
        <p:txBody>
          <a:bodyPr/>
          <a:lstStyle/>
          <a:p>
            <a:r>
              <a:rPr lang="en-US" dirty="0"/>
              <a:t>Credit Card Fraud Detection</a:t>
            </a:r>
          </a:p>
        </p:txBody>
      </p:sp>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February 28, 2024</a:t>
            </a:fld>
            <a:endParaRPr lang="en-US" dirty="0"/>
          </a:p>
        </p:txBody>
      </p:sp>
    </p:spTree>
    <p:extLst>
      <p:ext uri="{BB962C8B-B14F-4D97-AF65-F5344CB8AC3E}">
        <p14:creationId xmlns:p14="http://schemas.microsoft.com/office/powerpoint/2010/main" val="39124609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05B9C-8815-7AEB-037A-A4CF9F4AFE4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05FD8CD-A66B-A3A0-7028-0651F004708F}"/>
              </a:ext>
            </a:extLst>
          </p:cNvPr>
          <p:cNvSpPr>
            <a:spLocks noGrp="1"/>
          </p:cNvSpPr>
          <p:nvPr>
            <p:ph type="title"/>
          </p:nvPr>
        </p:nvSpPr>
        <p:spPr/>
        <p:txBody>
          <a:bodyPr>
            <a:normAutofit/>
          </a:bodyPr>
          <a:lstStyle/>
          <a:p>
            <a:r>
              <a:rPr lang="en-US" dirty="0"/>
              <a:t>2. Our Clients</a:t>
            </a:r>
          </a:p>
        </p:txBody>
      </p:sp>
      <p:sp>
        <p:nvSpPr>
          <p:cNvPr id="7" name="Slide Number Placeholder 6">
            <a:extLst>
              <a:ext uri="{FF2B5EF4-FFF2-40B4-BE49-F238E27FC236}">
                <a16:creationId xmlns:a16="http://schemas.microsoft.com/office/drawing/2014/main" id="{ED0B5D3A-9EC1-D59B-C8F7-DA5F8290A421}"/>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4</a:t>
            </a:fld>
            <a:endParaRPr lang="en-US" dirty="0"/>
          </a:p>
        </p:txBody>
      </p:sp>
      <p:sp>
        <p:nvSpPr>
          <p:cNvPr id="6" name="Footer Placeholder 5">
            <a:extLst>
              <a:ext uri="{FF2B5EF4-FFF2-40B4-BE49-F238E27FC236}">
                <a16:creationId xmlns:a16="http://schemas.microsoft.com/office/drawing/2014/main" id="{299DF27D-9628-C003-2E84-1D44DD861A64}"/>
              </a:ext>
            </a:extLst>
          </p:cNvPr>
          <p:cNvSpPr>
            <a:spLocks noGrp="1"/>
          </p:cNvSpPr>
          <p:nvPr>
            <p:ph type="ftr" sz="quarter" idx="15"/>
          </p:nvPr>
        </p:nvSpPr>
        <p:spPr>
          <a:xfrm>
            <a:off x="1113790" y="6332219"/>
            <a:ext cx="1738740" cy="247651"/>
          </a:xfrm>
        </p:spPr>
        <p:txBody>
          <a:bodyPr/>
          <a:lstStyle/>
          <a:p>
            <a:r>
              <a:rPr lang="en-US" dirty="0"/>
              <a:t>Credit Card Fraud Detection</a:t>
            </a:r>
          </a:p>
        </p:txBody>
      </p:sp>
      <p:sp>
        <p:nvSpPr>
          <p:cNvPr id="8" name="Date Placeholder 3">
            <a:extLst>
              <a:ext uri="{FF2B5EF4-FFF2-40B4-BE49-F238E27FC236}">
                <a16:creationId xmlns:a16="http://schemas.microsoft.com/office/drawing/2014/main" id="{6CE6A19B-EB4A-E978-623B-9C3909377A64}"/>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February 28, 2024</a:t>
            </a:fld>
            <a:endParaRPr lang="en-US" dirty="0"/>
          </a:p>
        </p:txBody>
      </p:sp>
      <p:pic>
        <p:nvPicPr>
          <p:cNvPr id="12" name="Picture 11">
            <a:extLst>
              <a:ext uri="{FF2B5EF4-FFF2-40B4-BE49-F238E27FC236}">
                <a16:creationId xmlns:a16="http://schemas.microsoft.com/office/drawing/2014/main" id="{1A64A9BD-F8BF-B3A3-E8FC-F1F6D8C1A976}"/>
              </a:ext>
            </a:extLst>
          </p:cNvPr>
          <p:cNvPicPr>
            <a:picLocks noChangeAspect="1"/>
          </p:cNvPicPr>
          <p:nvPr/>
        </p:nvPicPr>
        <p:blipFill>
          <a:blip r:embed="rId2"/>
          <a:stretch>
            <a:fillRect/>
          </a:stretch>
        </p:blipFill>
        <p:spPr>
          <a:xfrm>
            <a:off x="1173977" y="2246300"/>
            <a:ext cx="2724150" cy="1485900"/>
          </a:xfrm>
          <a:prstGeom prst="rect">
            <a:avLst/>
          </a:prstGeom>
        </p:spPr>
      </p:pic>
      <p:pic>
        <p:nvPicPr>
          <p:cNvPr id="14" name="Picture 13">
            <a:extLst>
              <a:ext uri="{FF2B5EF4-FFF2-40B4-BE49-F238E27FC236}">
                <a16:creationId xmlns:a16="http://schemas.microsoft.com/office/drawing/2014/main" id="{09DF6CC1-AE3C-E54F-7687-3746BC4F88BD}"/>
              </a:ext>
            </a:extLst>
          </p:cNvPr>
          <p:cNvPicPr>
            <a:picLocks noChangeAspect="1"/>
          </p:cNvPicPr>
          <p:nvPr/>
        </p:nvPicPr>
        <p:blipFill>
          <a:blip r:embed="rId3"/>
          <a:stretch>
            <a:fillRect/>
          </a:stretch>
        </p:blipFill>
        <p:spPr>
          <a:xfrm>
            <a:off x="4807725" y="2243839"/>
            <a:ext cx="3486150" cy="1333500"/>
          </a:xfrm>
          <a:prstGeom prst="rect">
            <a:avLst/>
          </a:prstGeom>
        </p:spPr>
      </p:pic>
      <p:pic>
        <p:nvPicPr>
          <p:cNvPr id="16" name="Picture 15">
            <a:extLst>
              <a:ext uri="{FF2B5EF4-FFF2-40B4-BE49-F238E27FC236}">
                <a16:creationId xmlns:a16="http://schemas.microsoft.com/office/drawing/2014/main" id="{78A8B99B-3055-58D5-E545-320B00452C56}"/>
              </a:ext>
            </a:extLst>
          </p:cNvPr>
          <p:cNvPicPr>
            <a:picLocks noChangeAspect="1"/>
          </p:cNvPicPr>
          <p:nvPr/>
        </p:nvPicPr>
        <p:blipFill>
          <a:blip r:embed="rId4"/>
          <a:stretch>
            <a:fillRect/>
          </a:stretch>
        </p:blipFill>
        <p:spPr>
          <a:xfrm>
            <a:off x="2536052" y="3627977"/>
            <a:ext cx="4607617" cy="1169847"/>
          </a:xfrm>
          <a:prstGeom prst="rect">
            <a:avLst/>
          </a:prstGeom>
        </p:spPr>
      </p:pic>
      <p:pic>
        <p:nvPicPr>
          <p:cNvPr id="18" name="Picture 17">
            <a:extLst>
              <a:ext uri="{FF2B5EF4-FFF2-40B4-BE49-F238E27FC236}">
                <a16:creationId xmlns:a16="http://schemas.microsoft.com/office/drawing/2014/main" id="{2D546418-88B9-AFE5-D72C-ED4E4698A0C5}"/>
              </a:ext>
            </a:extLst>
          </p:cNvPr>
          <p:cNvPicPr>
            <a:picLocks noChangeAspect="1"/>
          </p:cNvPicPr>
          <p:nvPr/>
        </p:nvPicPr>
        <p:blipFill>
          <a:blip r:embed="rId5"/>
          <a:stretch>
            <a:fillRect/>
          </a:stretch>
        </p:blipFill>
        <p:spPr>
          <a:xfrm>
            <a:off x="5013670" y="4872808"/>
            <a:ext cx="6219825" cy="914400"/>
          </a:xfrm>
          <a:prstGeom prst="rect">
            <a:avLst/>
          </a:prstGeom>
        </p:spPr>
      </p:pic>
      <p:pic>
        <p:nvPicPr>
          <p:cNvPr id="20" name="Picture 19">
            <a:extLst>
              <a:ext uri="{FF2B5EF4-FFF2-40B4-BE49-F238E27FC236}">
                <a16:creationId xmlns:a16="http://schemas.microsoft.com/office/drawing/2014/main" id="{390CD58B-0F22-8C50-636B-2B5CD4FBC251}"/>
              </a:ext>
            </a:extLst>
          </p:cNvPr>
          <p:cNvPicPr>
            <a:picLocks noChangeAspect="1"/>
          </p:cNvPicPr>
          <p:nvPr/>
        </p:nvPicPr>
        <p:blipFill>
          <a:blip r:embed="rId6"/>
          <a:stretch>
            <a:fillRect/>
          </a:stretch>
        </p:blipFill>
        <p:spPr>
          <a:xfrm>
            <a:off x="8052145" y="3429000"/>
            <a:ext cx="3181350" cy="1181100"/>
          </a:xfrm>
          <a:prstGeom prst="rect">
            <a:avLst/>
          </a:prstGeom>
        </p:spPr>
      </p:pic>
    </p:spTree>
    <p:extLst>
      <p:ext uri="{BB962C8B-B14F-4D97-AF65-F5344CB8AC3E}">
        <p14:creationId xmlns:p14="http://schemas.microsoft.com/office/powerpoint/2010/main" val="101849577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Abstract background of node and mesh">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5705061" y="3045437"/>
            <a:ext cx="6430359" cy="610863"/>
          </a:xfrm>
        </p:spPr>
        <p:txBody>
          <a:bodyPr>
            <a:noAutofit/>
          </a:bodyPr>
          <a:lstStyle/>
          <a:p>
            <a:r>
              <a:rPr lang="en-US" sz="6000" dirty="0"/>
              <a:t>2. The Problem</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5705061" y="4003877"/>
            <a:ext cx="5496339" cy="0"/>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D782FB2C-AD16-FD8C-C153-CCCC72B1A103}"/>
              </a:ext>
            </a:extLst>
          </p:cNvPr>
          <p:cNvSpPr txBox="1"/>
          <p:nvPr/>
        </p:nvSpPr>
        <p:spPr>
          <a:xfrm>
            <a:off x="6957392" y="4351455"/>
            <a:ext cx="3955774" cy="584775"/>
          </a:xfrm>
          <a:prstGeom prst="rect">
            <a:avLst/>
          </a:prstGeom>
          <a:noFill/>
        </p:spPr>
        <p:txBody>
          <a:bodyPr wrap="square" rtlCol="0">
            <a:spAutoFit/>
          </a:bodyPr>
          <a:lstStyle/>
          <a:p>
            <a:r>
              <a:rPr lang="en-US" sz="3200" b="1" dirty="0"/>
              <a:t>Presenter: TBD</a:t>
            </a:r>
          </a:p>
        </p:txBody>
      </p:sp>
    </p:spTree>
    <p:extLst>
      <p:ext uri="{BB962C8B-B14F-4D97-AF65-F5344CB8AC3E}">
        <p14:creationId xmlns:p14="http://schemas.microsoft.com/office/powerpoint/2010/main" val="210546579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8163-B9FC-FE67-5E94-1715F5BDA699}"/>
              </a:ext>
            </a:extLst>
          </p:cNvPr>
          <p:cNvSpPr>
            <a:spLocks noGrp="1"/>
          </p:cNvSpPr>
          <p:nvPr>
            <p:ph type="title"/>
          </p:nvPr>
        </p:nvSpPr>
        <p:spPr/>
        <p:txBody>
          <a:bodyPr>
            <a:normAutofit fontScale="90000"/>
          </a:bodyPr>
          <a:lstStyle/>
          <a:p>
            <a:r>
              <a:rPr lang="en-US" dirty="0"/>
              <a:t>Problem Statement</a:t>
            </a:r>
          </a:p>
        </p:txBody>
      </p:sp>
      <p:sp>
        <p:nvSpPr>
          <p:cNvPr id="13" name="Footer Placeholder 12">
            <a:extLst>
              <a:ext uri="{FF2B5EF4-FFF2-40B4-BE49-F238E27FC236}">
                <a16:creationId xmlns:a16="http://schemas.microsoft.com/office/drawing/2014/main" id="{4E98E89E-A4FF-0291-4A3C-53D825E8A163}"/>
              </a:ext>
            </a:extLst>
          </p:cNvPr>
          <p:cNvSpPr>
            <a:spLocks noGrp="1"/>
          </p:cNvSpPr>
          <p:nvPr>
            <p:ph type="ftr" sz="quarter" idx="22"/>
          </p:nvPr>
        </p:nvSpPr>
        <p:spPr>
          <a:xfrm>
            <a:off x="1494789" y="6332221"/>
            <a:ext cx="1791335" cy="194576"/>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1F14803E-D60F-33E7-3048-9D7042F9433B}"/>
              </a:ext>
            </a:extLst>
          </p:cNvPr>
          <p:cNvSpPr>
            <a:spLocks noGrp="1"/>
          </p:cNvSpPr>
          <p:nvPr>
            <p:ph type="sldNum" sz="quarter" idx="23"/>
          </p:nvPr>
        </p:nvSpPr>
        <p:spPr/>
        <p:txBody>
          <a:bodyPr/>
          <a:lstStyle/>
          <a:p>
            <a:fld id="{294A09A9-5501-47C1-A89A-A340965A2BE2}" type="slidenum">
              <a:rPr lang="en-US" smtClean="0"/>
              <a:pPr/>
              <a:t>6</a:t>
            </a:fld>
            <a:endParaRPr lang="en-US" dirty="0">
              <a:latin typeface="+mn-lt"/>
            </a:endParaRPr>
          </a:p>
        </p:txBody>
      </p:sp>
      <p:sp>
        <p:nvSpPr>
          <p:cNvPr id="16" name="Text Placeholder 2">
            <a:extLst>
              <a:ext uri="{FF2B5EF4-FFF2-40B4-BE49-F238E27FC236}">
                <a16:creationId xmlns:a16="http://schemas.microsoft.com/office/drawing/2014/main" id="{A8324434-A330-7849-3751-7C3002A68398}"/>
              </a:ext>
            </a:extLst>
          </p:cNvPr>
          <p:cNvSpPr txBox="1">
            <a:spLocks/>
          </p:cNvSpPr>
          <p:nvPr/>
        </p:nvSpPr>
        <p:spPr>
          <a:xfrm>
            <a:off x="893406" y="2437276"/>
            <a:ext cx="9740328" cy="275095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The challenge is to recognize fraudulent credit card transactions so that the customers of credit card companies are not charged for items that they did not purchase. Main challenges involved in credit card fraud detection are:</a:t>
            </a:r>
          </a:p>
          <a:p>
            <a:pPr marL="342900" indent="-342900">
              <a:buFont typeface="+mj-lt"/>
              <a:buAutoNum type="arabicPeriod"/>
            </a:pPr>
            <a:r>
              <a:rPr lang="en-US" sz="1800" dirty="0"/>
              <a:t>Enormous Data is processed every day and the model build must be fast enough to respond to the scam in time.</a:t>
            </a:r>
          </a:p>
          <a:p>
            <a:pPr marL="342900" indent="-342900">
              <a:buFont typeface="+mj-lt"/>
              <a:buAutoNum type="arabicPeriod"/>
            </a:pPr>
            <a:r>
              <a:rPr lang="en-US" sz="1800" dirty="0"/>
              <a:t>Imbalanced Data i.e. most of the transactions (99.8%) are not fraudulent which makes it really hard for detecting the fraudulent ones</a:t>
            </a:r>
          </a:p>
          <a:p>
            <a:pPr marL="342900" indent="-342900">
              <a:buFont typeface="+mj-lt"/>
              <a:buAutoNum type="arabicPeriod"/>
            </a:pPr>
            <a:r>
              <a:rPr lang="en-US" sz="1800" dirty="0"/>
              <a:t>Data availability as the data is mostly private.</a:t>
            </a:r>
          </a:p>
          <a:p>
            <a:pPr marL="342900" indent="-342900">
              <a:buFont typeface="+mj-lt"/>
              <a:buAutoNum type="arabicPeriod"/>
            </a:pPr>
            <a:r>
              <a:rPr lang="en-US" sz="1800" dirty="0"/>
              <a:t>Misclassified Data can be another major issue, as not every fraudulent transaction is caught and reported</a:t>
            </a:r>
            <a:r>
              <a:rPr lang="en-US" dirty="0"/>
              <a:t>.</a:t>
            </a:r>
          </a:p>
        </p:txBody>
      </p:sp>
    </p:spTree>
    <p:extLst>
      <p:ext uri="{BB962C8B-B14F-4D97-AF65-F5344CB8AC3E}">
        <p14:creationId xmlns:p14="http://schemas.microsoft.com/office/powerpoint/2010/main" val="5033488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Abstract blue and black geometric background">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2693505" y="3959837"/>
            <a:ext cx="8622196" cy="610863"/>
          </a:xfrm>
        </p:spPr>
        <p:txBody>
          <a:bodyPr>
            <a:noAutofit/>
          </a:bodyPr>
          <a:lstStyle/>
          <a:p>
            <a:r>
              <a:rPr lang="en-US" sz="6000" dirty="0"/>
              <a:t>3. </a:t>
            </a:r>
            <a:r>
              <a:rPr lang="en-US" sz="6000" dirty="0" err="1"/>
              <a:t>DataInsight’s</a:t>
            </a:r>
            <a:r>
              <a:rPr lang="en-US" sz="6000" dirty="0"/>
              <a:t> Solution</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2862470" y="4899227"/>
            <a:ext cx="8453230" cy="0"/>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Content Placeholder 7">
            <a:extLst>
              <a:ext uri="{FF2B5EF4-FFF2-40B4-BE49-F238E27FC236}">
                <a16:creationId xmlns:a16="http://schemas.microsoft.com/office/drawing/2014/main" id="{99964D10-A82E-CBCF-174A-4400C39F7C7E}"/>
              </a:ext>
            </a:extLst>
          </p:cNvPr>
          <p:cNvSpPr txBox="1">
            <a:spLocks/>
          </p:cNvSpPr>
          <p:nvPr/>
        </p:nvSpPr>
        <p:spPr>
          <a:xfrm rot="10800000" flipV="1">
            <a:off x="6886953" y="5073276"/>
            <a:ext cx="4572863" cy="1282148"/>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itchFamily="2" charset="2"/>
              <a:buNone/>
            </a:pPr>
            <a:r>
              <a:rPr lang="en-US" sz="3200" b="1" dirty="0">
                <a:solidFill>
                  <a:schemeClr val="tx1"/>
                </a:solidFill>
              </a:rPr>
              <a:t>Presenter: TBD</a:t>
            </a:r>
          </a:p>
        </p:txBody>
      </p:sp>
    </p:spTree>
    <p:extLst>
      <p:ext uri="{BB962C8B-B14F-4D97-AF65-F5344CB8AC3E}">
        <p14:creationId xmlns:p14="http://schemas.microsoft.com/office/powerpoint/2010/main" val="120598934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9F561C-DAF8-CE1D-6282-6A730C4B92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81AE03-F044-54C3-973D-A041FC2C3724}"/>
              </a:ext>
            </a:extLst>
          </p:cNvPr>
          <p:cNvSpPr>
            <a:spLocks noGrp="1"/>
          </p:cNvSpPr>
          <p:nvPr>
            <p:ph type="title"/>
          </p:nvPr>
        </p:nvSpPr>
        <p:spPr>
          <a:xfrm>
            <a:off x="964022" y="879063"/>
            <a:ext cx="7633325" cy="610863"/>
          </a:xfrm>
        </p:spPr>
        <p:txBody>
          <a:bodyPr>
            <a:normAutofit/>
          </a:bodyPr>
          <a:lstStyle/>
          <a:p>
            <a:r>
              <a:rPr lang="en-US" dirty="0"/>
              <a:t>Data Insight’s Solution</a:t>
            </a:r>
          </a:p>
        </p:txBody>
      </p:sp>
      <p:sp>
        <p:nvSpPr>
          <p:cNvPr id="13" name="Footer Placeholder 12">
            <a:extLst>
              <a:ext uri="{FF2B5EF4-FFF2-40B4-BE49-F238E27FC236}">
                <a16:creationId xmlns:a16="http://schemas.microsoft.com/office/drawing/2014/main" id="{74946841-5EBE-CC5A-721D-59E8AA595B4D}"/>
              </a:ext>
            </a:extLst>
          </p:cNvPr>
          <p:cNvSpPr>
            <a:spLocks noGrp="1"/>
          </p:cNvSpPr>
          <p:nvPr>
            <p:ph type="ftr" sz="quarter" idx="22"/>
          </p:nvPr>
        </p:nvSpPr>
        <p:spPr>
          <a:xfrm>
            <a:off x="1494789" y="6332221"/>
            <a:ext cx="1791335" cy="194576"/>
          </a:xfrm>
        </p:spPr>
        <p:txBody>
          <a:bodyPr/>
          <a:lstStyle/>
          <a:p>
            <a:r>
              <a:rPr lang="en-US" dirty="0"/>
              <a:t>Credit Card Fraud Detection</a:t>
            </a:r>
          </a:p>
        </p:txBody>
      </p:sp>
      <p:sp>
        <p:nvSpPr>
          <p:cNvPr id="14" name="Slide Number Placeholder 13">
            <a:extLst>
              <a:ext uri="{FF2B5EF4-FFF2-40B4-BE49-F238E27FC236}">
                <a16:creationId xmlns:a16="http://schemas.microsoft.com/office/drawing/2014/main" id="{BFD4A5DC-0F48-DA09-C54A-67FF51F8D543}"/>
              </a:ext>
            </a:extLst>
          </p:cNvPr>
          <p:cNvSpPr>
            <a:spLocks noGrp="1"/>
          </p:cNvSpPr>
          <p:nvPr>
            <p:ph type="sldNum" sz="quarter" idx="23"/>
          </p:nvPr>
        </p:nvSpPr>
        <p:spPr/>
        <p:txBody>
          <a:bodyPr/>
          <a:lstStyle/>
          <a:p>
            <a:fld id="{294A09A9-5501-47C1-A89A-A340965A2BE2}" type="slidenum">
              <a:rPr lang="en-US" smtClean="0"/>
              <a:pPr/>
              <a:t>8</a:t>
            </a:fld>
            <a:endParaRPr lang="en-US" dirty="0">
              <a:latin typeface="+mn-lt"/>
            </a:endParaRPr>
          </a:p>
        </p:txBody>
      </p:sp>
      <p:sp>
        <p:nvSpPr>
          <p:cNvPr id="16" name="Text Placeholder 2">
            <a:extLst>
              <a:ext uri="{FF2B5EF4-FFF2-40B4-BE49-F238E27FC236}">
                <a16:creationId xmlns:a16="http://schemas.microsoft.com/office/drawing/2014/main" id="{3FC184D6-2E33-56A8-F4AC-28C1849FBBB0}"/>
              </a:ext>
            </a:extLst>
          </p:cNvPr>
          <p:cNvSpPr txBox="1">
            <a:spLocks/>
          </p:cNvSpPr>
          <p:nvPr/>
        </p:nvSpPr>
        <p:spPr>
          <a:xfrm>
            <a:off x="893406" y="2266122"/>
            <a:ext cx="9740328" cy="285280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Font typeface="+mj-lt"/>
              <a:buAutoNum type="arabicPeriod"/>
            </a:pPr>
            <a:r>
              <a:rPr lang="en-US" sz="2000" dirty="0">
                <a:solidFill>
                  <a:srgbClr val="273239"/>
                </a:solidFill>
                <a:latin typeface="Nunito" pitchFamily="2" charset="0"/>
              </a:rPr>
              <a:t> Data Insight’s solution has created simple </a:t>
            </a:r>
            <a:r>
              <a:rPr lang="en-US" sz="2000" i="0" dirty="0">
                <a:solidFill>
                  <a:srgbClr val="273239"/>
                </a:solidFill>
                <a:effectLst/>
                <a:latin typeface="Nunito" pitchFamily="2" charset="0"/>
              </a:rPr>
              <a:t>and fast enough model to detect the anomaly and classify it as a fraudulent transaction as quickly as possible.</a:t>
            </a:r>
          </a:p>
          <a:p>
            <a:pPr algn="l" fontAlgn="base">
              <a:buFont typeface="+mj-lt"/>
              <a:buAutoNum type="arabicPeriod"/>
            </a:pPr>
            <a:r>
              <a:rPr lang="en-US" sz="2000" b="0" i="0" dirty="0">
                <a:solidFill>
                  <a:srgbClr val="273239"/>
                </a:solidFill>
                <a:effectLst/>
                <a:latin typeface="Nunito" pitchFamily="2" charset="0"/>
              </a:rPr>
              <a:t>Imbalance is dealt with by properly using appropriate methods.</a:t>
            </a:r>
          </a:p>
          <a:p>
            <a:pPr algn="l" fontAlgn="base">
              <a:buFont typeface="+mj-lt"/>
              <a:buAutoNum type="arabicPeriod"/>
            </a:pPr>
            <a:r>
              <a:rPr lang="en-US" sz="2000" b="0" i="0" dirty="0">
                <a:solidFill>
                  <a:srgbClr val="273239"/>
                </a:solidFill>
                <a:effectLst/>
                <a:latin typeface="Nunito" pitchFamily="2" charset="0"/>
              </a:rPr>
              <a:t>For protecting the privacy of the user the dimensionality is reduced.</a:t>
            </a:r>
          </a:p>
          <a:p>
            <a:pPr algn="l" fontAlgn="base"/>
            <a:r>
              <a:rPr lang="en-US" sz="2000" b="0" i="0" dirty="0">
                <a:solidFill>
                  <a:srgbClr val="273239"/>
                </a:solidFill>
                <a:effectLst/>
                <a:latin typeface="Nunito" pitchFamily="2" charset="0"/>
              </a:rPr>
              <a:t>4. The model is simple and interpretable so that when the scammer adapts to it with just some tweaks we can have a new model up and running to deploy.</a:t>
            </a:r>
          </a:p>
        </p:txBody>
      </p:sp>
    </p:spTree>
    <p:extLst>
      <p:ext uri="{BB962C8B-B14F-4D97-AF65-F5344CB8AC3E}">
        <p14:creationId xmlns:p14="http://schemas.microsoft.com/office/powerpoint/2010/main" val="101954171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Blue abstract showing data flow">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5285065" y="3959837"/>
            <a:ext cx="6373536" cy="610863"/>
          </a:xfrm>
        </p:spPr>
        <p:txBody>
          <a:bodyPr>
            <a:noAutofit/>
          </a:bodyPr>
          <a:lstStyle/>
          <a:p>
            <a:r>
              <a:rPr lang="en-US" sz="6000" dirty="0"/>
              <a:t>3. Our Solution</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5416826" y="4899227"/>
            <a:ext cx="5898874" cy="0"/>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Content Placeholder 7">
            <a:extLst>
              <a:ext uri="{FF2B5EF4-FFF2-40B4-BE49-F238E27FC236}">
                <a16:creationId xmlns:a16="http://schemas.microsoft.com/office/drawing/2014/main" id="{D030F190-2F07-0523-6027-77C3E14A53A6}"/>
              </a:ext>
            </a:extLst>
          </p:cNvPr>
          <p:cNvSpPr txBox="1">
            <a:spLocks/>
          </p:cNvSpPr>
          <p:nvPr/>
        </p:nvSpPr>
        <p:spPr>
          <a:xfrm rot="10800000" flipV="1">
            <a:off x="6708913" y="5073276"/>
            <a:ext cx="4184373" cy="1282148"/>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a:solidFill>
                  <a:schemeClr val="tx1"/>
                </a:solidFill>
              </a:rPr>
              <a:t>Presenter: TBD</a:t>
            </a:r>
            <a:endParaRPr lang="en-US" sz="3200" dirty="0">
              <a:solidFill>
                <a:schemeClr val="tx1"/>
              </a:solidFill>
            </a:endParaRPr>
          </a:p>
          <a:p>
            <a:pPr marL="0" indent="0" algn="ctr">
              <a:buFont typeface="Wingdings" pitchFamily="2" charset="2"/>
              <a:buNone/>
            </a:pPr>
            <a:endParaRPr lang="en-US" sz="3200" b="1" dirty="0">
              <a:solidFill>
                <a:schemeClr val="tx1"/>
              </a:solidFill>
            </a:endParaRPr>
          </a:p>
        </p:txBody>
      </p:sp>
    </p:spTree>
    <p:extLst>
      <p:ext uri="{BB962C8B-B14F-4D97-AF65-F5344CB8AC3E}">
        <p14:creationId xmlns:p14="http://schemas.microsoft.com/office/powerpoint/2010/main" val="147122640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annual presentation" id="{C1063DDD-BD45-4B17-8F67-69F4620CFA80}" vid="{EE925AA1-D437-4402-9126-83C3949115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A6EBEE06-2B28-4E77-9CB6-A74873B392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446DA3-37A7-4516-A4F6-8B99D0D312BF}">
  <ds:schemaRefs>
    <ds:schemaRef ds:uri="http://schemas.microsoft.com/sharepoint/v3/contenttype/forms"/>
  </ds:schemaRefs>
</ds:datastoreItem>
</file>

<file path=customXml/itemProps3.xml><?xml version="1.0" encoding="utf-8"?>
<ds:datastoreItem xmlns:ds="http://schemas.openxmlformats.org/officeDocument/2006/customXml" ds:itemID="{6CC8E66C-AC30-44BA-8882-3290DF968F1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10514</TotalTime>
  <Words>867</Words>
  <Application>Microsoft Office PowerPoint</Application>
  <PresentationFormat>Widescreen</PresentationFormat>
  <Paragraphs>147</Paragraphs>
  <Slides>20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Franklin Gothic Book</vt:lpstr>
      <vt:lpstr>Franklin Gothic Demi</vt:lpstr>
      <vt:lpstr>Inter</vt:lpstr>
      <vt:lpstr>Nunito</vt:lpstr>
      <vt:lpstr>Wingdings</vt:lpstr>
      <vt:lpstr>Theme1</vt:lpstr>
      <vt:lpstr>Minimize Risk in Credit Card Transactions </vt:lpstr>
      <vt:lpstr>Agenda</vt:lpstr>
      <vt:lpstr>1. About Us</vt:lpstr>
      <vt:lpstr>2. Our Clients</vt:lpstr>
      <vt:lpstr>2. The Problem</vt:lpstr>
      <vt:lpstr>Problem Statement</vt:lpstr>
      <vt:lpstr>3. DataInsight’s Solution</vt:lpstr>
      <vt:lpstr>Data Insight’s Solution</vt:lpstr>
      <vt:lpstr>3. Our Solution</vt:lpstr>
      <vt:lpstr>Source Files</vt:lpstr>
      <vt:lpstr>Data Exploration Process</vt:lpstr>
      <vt:lpstr>Data Exploration Process (contnd)</vt:lpstr>
      <vt:lpstr>Data Preprocessing</vt:lpstr>
      <vt:lpstr>Model Perfomance</vt:lpstr>
      <vt:lpstr>Models</vt:lpstr>
      <vt:lpstr>TBD</vt:lpstr>
      <vt:lpstr>TBD</vt:lpstr>
      <vt:lpstr>4. Conclusion</vt:lpstr>
      <vt:lpstr>5. 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David Musili</dc:creator>
  <cp:lastModifiedBy>David Musili</cp:lastModifiedBy>
  <cp:revision>185</cp:revision>
  <dcterms:created xsi:type="dcterms:W3CDTF">2024-01-03T19:55:00Z</dcterms:created>
  <dcterms:modified xsi:type="dcterms:W3CDTF">2024-02-29T03:27:37Z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