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4"/>
  </p:notesMasterIdLst>
  <p:handoutMasterIdLst>
    <p:handoutMasterId r:id="rId25"/>
  </p:handoutMasterIdLst>
  <p:sldIdLst>
    <p:sldId id="350" r:id="rId5"/>
    <p:sldId id="352" r:id="rId6"/>
    <p:sldId id="361" r:id="rId7"/>
    <p:sldId id="401" r:id="rId8"/>
    <p:sldId id="334" r:id="rId9"/>
    <p:sldId id="368" r:id="rId10"/>
    <p:sldId id="402" r:id="rId11"/>
    <p:sldId id="375" r:id="rId12"/>
    <p:sldId id="373" r:id="rId13"/>
    <p:sldId id="403" r:id="rId14"/>
    <p:sldId id="369" r:id="rId15"/>
    <p:sldId id="366" r:id="rId16"/>
    <p:sldId id="384" r:id="rId17"/>
    <p:sldId id="371" r:id="rId18"/>
    <p:sldId id="377" r:id="rId19"/>
    <p:sldId id="406" r:id="rId20"/>
    <p:sldId id="404" r:id="rId21"/>
    <p:sldId id="405" r:id="rId22"/>
    <p:sldId id="34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112" d="100"/>
          <a:sy n="112" d="100"/>
        </p:scale>
        <p:origin x="552" y="96"/>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3/3/2024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4285802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168641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4214696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19</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D2060DA6-6E6F-47BF-9680-1B030F525DD2}"/>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FF8F140D-2B48-4E31-9E97-08B68ABBAC1E}"/>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9A79B87D-E8CF-49AE-9326-2FEED2392F09}"/>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BA139CE-3E4D-4224-B157-2D29EC10FE40}"/>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6" name="Footer Placeholder 5">
            <a:extLst>
              <a:ext uri="{FF2B5EF4-FFF2-40B4-BE49-F238E27FC236}">
                <a16:creationId xmlns:a16="http://schemas.microsoft.com/office/drawing/2014/main" id="{2DBF2453-9E16-47FE-A8ED-4661246DE597}"/>
              </a:ext>
            </a:extLst>
          </p:cNvPr>
          <p:cNvSpPr>
            <a:spLocks noGrp="1"/>
          </p:cNvSpPr>
          <p:nvPr>
            <p:ph type="ftr" sz="quarter" idx="22"/>
          </p:nvPr>
        </p:nvSpPr>
        <p:spPr/>
        <p:txBody>
          <a:bodyPr/>
          <a:lstStyle/>
          <a:p>
            <a:r>
              <a:rPr lang="en-US"/>
              <a:t>Annual Review</a:t>
            </a:r>
            <a:endParaRPr lang="en-US" b="0" dirty="0"/>
          </a:p>
        </p:txBody>
      </p:sp>
      <p:sp>
        <p:nvSpPr>
          <p:cNvPr id="7" name="Slide Number Placeholder 6">
            <a:extLst>
              <a:ext uri="{FF2B5EF4-FFF2-40B4-BE49-F238E27FC236}">
                <a16:creationId xmlns:a16="http://schemas.microsoft.com/office/drawing/2014/main" id="{F636E9EA-D950-424A-BC92-F6794D6E5D67}"/>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5" name="Footer Placeholder 4">
            <a:extLst>
              <a:ext uri="{FF2B5EF4-FFF2-40B4-BE49-F238E27FC236}">
                <a16:creationId xmlns:a16="http://schemas.microsoft.com/office/drawing/2014/main" id="{FDE10C66-2FF2-41F8-98FA-BE4983369645}"/>
              </a:ext>
            </a:extLst>
          </p:cNvPr>
          <p:cNvSpPr>
            <a:spLocks noGrp="1"/>
          </p:cNvSpPr>
          <p:nvPr>
            <p:ph type="ftr" sz="quarter" idx="26"/>
          </p:nvPr>
        </p:nvSpPr>
        <p:spPr/>
        <p:txBody>
          <a:bodyPr/>
          <a:lstStyle/>
          <a:p>
            <a:r>
              <a:rPr lang="en-US"/>
              <a:t>Annual Review</a:t>
            </a:r>
            <a:endParaRPr lang="en-US" b="0" dirty="0"/>
          </a:p>
        </p:txBody>
      </p:sp>
      <p:sp>
        <p:nvSpPr>
          <p:cNvPr id="19" name="Slide Number Placeholder 18">
            <a:extLst>
              <a:ext uri="{FF2B5EF4-FFF2-40B4-BE49-F238E27FC236}">
                <a16:creationId xmlns:a16="http://schemas.microsoft.com/office/drawing/2014/main" id="{1851A3FD-B717-4588-9809-4FFAC5FF47A1}"/>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4" name="Footer Placeholder 3">
            <a:extLst>
              <a:ext uri="{FF2B5EF4-FFF2-40B4-BE49-F238E27FC236}">
                <a16:creationId xmlns:a16="http://schemas.microsoft.com/office/drawing/2014/main" id="{DB285929-1018-4370-A170-074C414B2281}"/>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6184536E-AD08-4371-85E9-A816C30B6AE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D1578EA5-216B-41F7-80D1-9ED07FFDB66F}"/>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C772CC63-C628-4456-9B92-DA4E670BAC0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4" name="Footer Placeholder 3">
            <a:extLst>
              <a:ext uri="{FF2B5EF4-FFF2-40B4-BE49-F238E27FC236}">
                <a16:creationId xmlns:a16="http://schemas.microsoft.com/office/drawing/2014/main" id="{DB42D896-6ACC-40D7-8D8B-F9AF3E7DE1A1}"/>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E69F7A1E-B7E2-4E9C-A66C-BCE08900C5F1}"/>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4" name="Footer Placeholder 3">
            <a:extLst>
              <a:ext uri="{FF2B5EF4-FFF2-40B4-BE49-F238E27FC236}">
                <a16:creationId xmlns:a16="http://schemas.microsoft.com/office/drawing/2014/main" id="{7DE0184F-2619-4333-B49F-C7ACE8B2C3A6}"/>
              </a:ext>
            </a:extLst>
          </p:cNvPr>
          <p:cNvSpPr>
            <a:spLocks noGrp="1"/>
          </p:cNvSpPr>
          <p:nvPr>
            <p:ph type="ftr" sz="quarter" idx="33"/>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05A1C65-B00C-4CA4-83B6-3DFA3DF96296}"/>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3">
            <a:extLst>
              <a:ext uri="{FF2B5EF4-FFF2-40B4-BE49-F238E27FC236}">
                <a16:creationId xmlns:a16="http://schemas.microsoft.com/office/drawing/2014/main" id="{FF46DFD4-BF8C-4939-874D-85B7DF956768}"/>
              </a:ext>
            </a:extLst>
          </p:cNvPr>
          <p:cNvSpPr>
            <a:spLocks noGrp="1"/>
          </p:cNvSpPr>
          <p:nvPr>
            <p:ph type="ftr" sz="quarter" idx="37"/>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373856F-38E9-4BBF-93D8-0F8AC2E0E6C7}"/>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March 3, 2024</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s://www.kaggle.com/datasets/mlg-ulb/creditcardfraud?resource=download" TargetMode="External"/><Relationship Id="rId2" Type="http://schemas.openxmlformats.org/officeDocument/2006/relationships/hyperlink" Target="https://statinfer.com/204-6-8-svm-advantages-disadvantages-applications/" TargetMode="Externa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1239140" y="2116182"/>
            <a:ext cx="10489450" cy="1514019"/>
          </a:xfrm>
        </p:spPr>
        <p:txBody>
          <a:bodyPr/>
          <a:lstStyle/>
          <a:p>
            <a:pPr algn="ctr"/>
            <a:r>
              <a:rPr lang="en-US" sz="4400" dirty="0"/>
              <a:t>Credit Card Fraud Detection Model</a:t>
            </a:r>
            <a:br>
              <a:rPr lang="en-US" sz="4400" dirty="0"/>
            </a:br>
            <a:r>
              <a:rPr lang="en-US" sz="4400" i="1" dirty="0"/>
              <a:t>presented to</a:t>
            </a:r>
            <a:br>
              <a:rPr lang="en-US" sz="4400" dirty="0"/>
            </a:br>
            <a:r>
              <a:rPr lang="en-US" sz="4400" dirty="0"/>
              <a:t>Capital One Bank</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2070322"/>
          </a:xfrm>
        </p:spPr>
        <p:txBody>
          <a:bodyPr/>
          <a:lstStyle/>
          <a:p>
            <a:r>
              <a:rPr lang="en-US" sz="2000" b="1" dirty="0">
                <a:solidFill>
                  <a:schemeClr val="accent6">
                    <a:lumMod val="50000"/>
                  </a:schemeClr>
                </a:solidFill>
              </a:rPr>
              <a:t>Presented By: </a:t>
            </a:r>
          </a:p>
          <a:p>
            <a:pPr marL="285750" indent="-285750">
              <a:buFont typeface="Arial" panose="020B0604020202020204" pitchFamily="34" charset="0"/>
              <a:buChar char="•"/>
            </a:pPr>
            <a:r>
              <a:rPr lang="en-US" sz="2000" b="1" dirty="0">
                <a:solidFill>
                  <a:schemeClr val="accent6">
                    <a:lumMod val="50000"/>
                  </a:schemeClr>
                </a:solidFill>
              </a:rPr>
              <a:t>David Musili</a:t>
            </a:r>
          </a:p>
          <a:p>
            <a:pPr marL="285750" indent="-285750">
              <a:buFont typeface="Arial" panose="020B0604020202020204" pitchFamily="34" charset="0"/>
              <a:buChar char="•"/>
            </a:pPr>
            <a:r>
              <a:rPr lang="en-US" sz="2000" b="1" dirty="0">
                <a:solidFill>
                  <a:schemeClr val="accent6">
                    <a:lumMod val="50000"/>
                  </a:schemeClr>
                </a:solidFill>
              </a:rPr>
              <a:t>Griffin Roberts</a:t>
            </a:r>
          </a:p>
          <a:p>
            <a:pPr marL="285750" indent="-285750">
              <a:buFont typeface="Arial" panose="020B0604020202020204" pitchFamily="34" charset="0"/>
              <a:buChar char="•"/>
            </a:pPr>
            <a:r>
              <a:rPr lang="en-US" sz="2000" b="1" dirty="0">
                <a:solidFill>
                  <a:schemeClr val="accent6">
                    <a:lumMod val="50000"/>
                  </a:schemeClr>
                </a:solidFill>
              </a:rPr>
              <a:t>Michael Lima</a:t>
            </a:r>
          </a:p>
          <a:p>
            <a:endParaRPr lang="en-US" dirty="0">
              <a:solidFill>
                <a:schemeClr val="accent3"/>
              </a:solidFill>
            </a:endParaRPr>
          </a:p>
          <a:p>
            <a:pPr algn="r"/>
            <a:r>
              <a:rPr lang="en-US" sz="2000" b="1" dirty="0">
                <a:solidFill>
                  <a:schemeClr val="accent3"/>
                </a:solidFill>
              </a:rPr>
              <a:t>March 4</a:t>
            </a:r>
            <a:r>
              <a:rPr lang="en-US" sz="2000" b="1" baseline="30000" dirty="0">
                <a:solidFill>
                  <a:schemeClr val="accent3"/>
                </a:solidFill>
              </a:rPr>
              <a:t>th</a:t>
            </a:r>
            <a:r>
              <a:rPr lang="en-US" sz="2000" b="1" dirty="0">
                <a:solidFill>
                  <a:schemeClr val="accent3"/>
                </a:solidFill>
              </a:rPr>
              <a:t>, 2024 </a:t>
            </a:r>
          </a:p>
          <a:p>
            <a:endParaRPr lang="en-US" dirty="0"/>
          </a:p>
        </p:txBody>
      </p:sp>
    </p:spTree>
    <p:extLst>
      <p:ext uri="{BB962C8B-B14F-4D97-AF65-F5344CB8AC3E}">
        <p14:creationId xmlns:p14="http://schemas.microsoft.com/office/powerpoint/2010/main" val="296095071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E4AD91-7348-AE1B-8664-11356FBF2A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BDF84D-2C0C-A04F-9C38-BE9491F9997B}"/>
              </a:ext>
            </a:extLst>
          </p:cNvPr>
          <p:cNvSpPr>
            <a:spLocks noGrp="1"/>
          </p:cNvSpPr>
          <p:nvPr>
            <p:ph type="title"/>
          </p:nvPr>
        </p:nvSpPr>
        <p:spPr>
          <a:xfrm>
            <a:off x="880217" y="879063"/>
            <a:ext cx="8024501" cy="610863"/>
          </a:xfrm>
        </p:spPr>
        <p:txBody>
          <a:bodyPr>
            <a:normAutofit/>
          </a:bodyPr>
          <a:lstStyle/>
          <a:p>
            <a:r>
              <a:rPr lang="en-US" sz="3600" dirty="0"/>
              <a:t>Data Exploration Process (continued)</a:t>
            </a:r>
          </a:p>
        </p:txBody>
      </p:sp>
      <p:sp>
        <p:nvSpPr>
          <p:cNvPr id="3" name="Text Placeholder 2">
            <a:extLst>
              <a:ext uri="{FF2B5EF4-FFF2-40B4-BE49-F238E27FC236}">
                <a16:creationId xmlns:a16="http://schemas.microsoft.com/office/drawing/2014/main" id="{5176A635-58A7-4E12-0CF8-6749E1B82393}"/>
              </a:ext>
            </a:extLst>
          </p:cNvPr>
          <p:cNvSpPr>
            <a:spLocks noGrp="1"/>
          </p:cNvSpPr>
          <p:nvPr>
            <p:ph type="body" sz="quarter" idx="10"/>
          </p:nvPr>
        </p:nvSpPr>
        <p:spPr>
          <a:xfrm>
            <a:off x="952499" y="2560117"/>
            <a:ext cx="9639301" cy="3139928"/>
          </a:xfrm>
        </p:spPr>
        <p:txBody>
          <a:bodyPr/>
          <a:lstStyle/>
          <a:p>
            <a:r>
              <a:rPr lang="en-US" dirty="0"/>
              <a:t>3. There is minimal correlation</a:t>
            </a:r>
          </a:p>
          <a:p>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endParaRPr lang="en-US" dirty="0"/>
          </a:p>
        </p:txBody>
      </p:sp>
      <p:sp>
        <p:nvSpPr>
          <p:cNvPr id="4" name="Text Placeholder 3">
            <a:extLst>
              <a:ext uri="{FF2B5EF4-FFF2-40B4-BE49-F238E27FC236}">
                <a16:creationId xmlns:a16="http://schemas.microsoft.com/office/drawing/2014/main" id="{25C09587-E3B6-D23A-1810-C6006B9F4DE1}"/>
              </a:ext>
            </a:extLst>
          </p:cNvPr>
          <p:cNvSpPr>
            <a:spLocks noGrp="1"/>
          </p:cNvSpPr>
          <p:nvPr>
            <p:ph type="body" sz="quarter" idx="12"/>
          </p:nvPr>
        </p:nvSpPr>
        <p:spPr>
          <a:xfrm>
            <a:off x="952500" y="2095500"/>
            <a:ext cx="4838700" cy="351931"/>
          </a:xfrm>
        </p:spPr>
        <p:txBody>
          <a:bodyPr/>
          <a:lstStyle/>
          <a:p>
            <a:r>
              <a:rPr lang="en-US" dirty="0"/>
              <a:t>How did we explore the data?</a:t>
            </a:r>
          </a:p>
        </p:txBody>
      </p:sp>
      <p:sp>
        <p:nvSpPr>
          <p:cNvPr id="13" name="Footer Placeholder 12">
            <a:extLst>
              <a:ext uri="{FF2B5EF4-FFF2-40B4-BE49-F238E27FC236}">
                <a16:creationId xmlns:a16="http://schemas.microsoft.com/office/drawing/2014/main" id="{65E97715-C05E-56E1-8C9B-438B75C21089}"/>
              </a:ext>
            </a:extLst>
          </p:cNvPr>
          <p:cNvSpPr>
            <a:spLocks noGrp="1"/>
          </p:cNvSpPr>
          <p:nvPr>
            <p:ph type="ftr" sz="quarter" idx="22"/>
          </p:nvPr>
        </p:nvSpPr>
        <p:spPr>
          <a:xfrm>
            <a:off x="1494790" y="6332220"/>
            <a:ext cx="1814940" cy="247651"/>
          </a:xfrm>
        </p:spPr>
        <p:txBody>
          <a:bodyPr/>
          <a:lstStyle/>
          <a:p>
            <a:r>
              <a:rPr lang="en-US" dirty="0"/>
              <a:t>Credit Card Fraud Detection</a:t>
            </a:r>
          </a:p>
          <a:p>
            <a:endParaRPr lang="en-US" dirty="0"/>
          </a:p>
        </p:txBody>
      </p:sp>
      <p:sp>
        <p:nvSpPr>
          <p:cNvPr id="14" name="Slide Number Placeholder 13">
            <a:extLst>
              <a:ext uri="{FF2B5EF4-FFF2-40B4-BE49-F238E27FC236}">
                <a16:creationId xmlns:a16="http://schemas.microsoft.com/office/drawing/2014/main" id="{909C2AF8-39C9-31C8-EF15-58F98FA7E8A8}"/>
              </a:ext>
            </a:extLst>
          </p:cNvPr>
          <p:cNvSpPr>
            <a:spLocks noGrp="1"/>
          </p:cNvSpPr>
          <p:nvPr>
            <p:ph type="sldNum" sz="quarter" idx="23"/>
          </p:nvPr>
        </p:nvSpPr>
        <p:spPr/>
        <p:txBody>
          <a:bodyPr/>
          <a:lstStyle/>
          <a:p>
            <a:fld id="{294A09A9-5501-47C1-A89A-A340965A2BE2}" type="slidenum">
              <a:rPr lang="en-US" smtClean="0"/>
              <a:pPr/>
              <a:t>10</a:t>
            </a:fld>
            <a:endParaRPr lang="en-US" dirty="0">
              <a:latin typeface="+mn-lt"/>
            </a:endParaRPr>
          </a:p>
        </p:txBody>
      </p:sp>
      <p:pic>
        <p:nvPicPr>
          <p:cNvPr id="9" name="Picture 8">
            <a:extLst>
              <a:ext uri="{FF2B5EF4-FFF2-40B4-BE49-F238E27FC236}">
                <a16:creationId xmlns:a16="http://schemas.microsoft.com/office/drawing/2014/main" id="{3140A37F-D8DF-53CC-62B8-9319CA00FE25}"/>
              </a:ext>
            </a:extLst>
          </p:cNvPr>
          <p:cNvPicPr>
            <a:picLocks noChangeAspect="1"/>
          </p:cNvPicPr>
          <p:nvPr/>
        </p:nvPicPr>
        <p:blipFill>
          <a:blip r:embed="rId2"/>
          <a:stretch>
            <a:fillRect/>
          </a:stretch>
        </p:blipFill>
        <p:spPr>
          <a:xfrm>
            <a:off x="1153683" y="2939533"/>
            <a:ext cx="3306399" cy="2873198"/>
          </a:xfrm>
          <a:prstGeom prst="rect">
            <a:avLst/>
          </a:prstGeom>
        </p:spPr>
      </p:pic>
    </p:spTree>
    <p:extLst>
      <p:ext uri="{BB962C8B-B14F-4D97-AF65-F5344CB8AC3E}">
        <p14:creationId xmlns:p14="http://schemas.microsoft.com/office/powerpoint/2010/main" val="371261155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8163-B9FC-FE67-5E94-1715F5BDA699}"/>
              </a:ext>
            </a:extLst>
          </p:cNvPr>
          <p:cNvSpPr>
            <a:spLocks noGrp="1"/>
          </p:cNvSpPr>
          <p:nvPr>
            <p:ph type="title"/>
          </p:nvPr>
        </p:nvSpPr>
        <p:spPr/>
        <p:txBody>
          <a:bodyPr>
            <a:normAutofit fontScale="90000"/>
          </a:bodyPr>
          <a:lstStyle/>
          <a:p>
            <a:r>
              <a:rPr lang="en-US" dirty="0"/>
              <a:t>Data Preprocessing</a:t>
            </a:r>
          </a:p>
        </p:txBody>
      </p:sp>
      <p:sp>
        <p:nvSpPr>
          <p:cNvPr id="3" name="Text Placeholder 2">
            <a:extLst>
              <a:ext uri="{FF2B5EF4-FFF2-40B4-BE49-F238E27FC236}">
                <a16:creationId xmlns:a16="http://schemas.microsoft.com/office/drawing/2014/main" id="{816D81E9-97B8-ACAB-7FE7-701AF2B9BA8F}"/>
              </a:ext>
            </a:extLst>
          </p:cNvPr>
          <p:cNvSpPr>
            <a:spLocks noGrp="1"/>
          </p:cNvSpPr>
          <p:nvPr>
            <p:ph type="body" sz="quarter" idx="10"/>
          </p:nvPr>
        </p:nvSpPr>
        <p:spPr>
          <a:xfrm>
            <a:off x="952499" y="2606467"/>
            <a:ext cx="7422380" cy="2512463"/>
          </a:xfrm>
        </p:spPr>
        <p:txBody>
          <a:bodyPr/>
          <a:lstStyle/>
          <a:p>
            <a:pPr marL="342900" indent="-342900">
              <a:buAutoNum type="arabicParenR"/>
            </a:pPr>
            <a:r>
              <a:rPr lang="en-US" dirty="0"/>
              <a:t>We dropped the time from the X data and separated the target</a:t>
            </a:r>
          </a:p>
          <a:p>
            <a:pPr marL="342900" indent="-342900">
              <a:buAutoNum type="arabicParenR"/>
            </a:pPr>
            <a:r>
              <a:rPr lang="en-US" dirty="0"/>
              <a:t>We split the training and test data</a:t>
            </a:r>
          </a:p>
          <a:p>
            <a:pPr marL="342900" indent="-342900">
              <a:buAutoNum type="arabicParenR"/>
            </a:pPr>
            <a:r>
              <a:rPr lang="en-US" dirty="0"/>
              <a:t>We scaled the x data using </a:t>
            </a:r>
            <a:r>
              <a:rPr lang="en-US" dirty="0" err="1"/>
              <a:t>MinMaxScaler</a:t>
            </a:r>
            <a:endParaRPr lang="en-US" dirty="0"/>
          </a:p>
          <a:p>
            <a:pPr marL="342900" indent="-342900">
              <a:buAutoNum type="arabicParenR"/>
            </a:pPr>
            <a:r>
              <a:rPr lang="en-US" dirty="0"/>
              <a:t>We oversampled the training data</a:t>
            </a:r>
          </a:p>
          <a:p>
            <a:pPr marL="342900" indent="-342900">
              <a:buAutoNum type="arabicParenR"/>
            </a:pPr>
            <a:r>
              <a:rPr lang="en-US" dirty="0"/>
              <a:t>We undersampled the testing data</a:t>
            </a:r>
          </a:p>
          <a:p>
            <a:endParaRPr lang="en-US" dirty="0"/>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p:txBody>
      </p:sp>
      <p:sp>
        <p:nvSpPr>
          <p:cNvPr id="4" name="Text Placeholder 3">
            <a:extLst>
              <a:ext uri="{FF2B5EF4-FFF2-40B4-BE49-F238E27FC236}">
                <a16:creationId xmlns:a16="http://schemas.microsoft.com/office/drawing/2014/main" id="{FE5CC6EE-8D38-4C23-E52B-7177AEED6521}"/>
              </a:ext>
            </a:extLst>
          </p:cNvPr>
          <p:cNvSpPr>
            <a:spLocks noGrp="1"/>
          </p:cNvSpPr>
          <p:nvPr>
            <p:ph type="body" sz="quarter" idx="12"/>
          </p:nvPr>
        </p:nvSpPr>
        <p:spPr>
          <a:xfrm>
            <a:off x="952500" y="2095500"/>
            <a:ext cx="4838700" cy="351931"/>
          </a:xfrm>
        </p:spPr>
        <p:txBody>
          <a:bodyPr/>
          <a:lstStyle/>
          <a:p>
            <a:r>
              <a:rPr lang="en-US" dirty="0"/>
              <a:t>How we cleaned up the data</a:t>
            </a:r>
          </a:p>
        </p:txBody>
      </p:sp>
      <p:sp>
        <p:nvSpPr>
          <p:cNvPr id="13" name="Footer Placeholder 12">
            <a:extLst>
              <a:ext uri="{FF2B5EF4-FFF2-40B4-BE49-F238E27FC236}">
                <a16:creationId xmlns:a16="http://schemas.microsoft.com/office/drawing/2014/main" id="{4E98E89E-A4FF-0291-4A3C-53D825E8A163}"/>
              </a:ext>
            </a:extLst>
          </p:cNvPr>
          <p:cNvSpPr>
            <a:spLocks noGrp="1"/>
          </p:cNvSpPr>
          <p:nvPr>
            <p:ph type="ftr" sz="quarter" idx="22"/>
          </p:nvPr>
        </p:nvSpPr>
        <p:spPr>
          <a:xfrm>
            <a:off x="1494789" y="6332220"/>
            <a:ext cx="1924685" cy="247651"/>
          </a:xfrm>
        </p:spPr>
        <p:txBody>
          <a:bodyPr/>
          <a:lstStyle/>
          <a:p>
            <a:r>
              <a:rPr lang="en-US" dirty="0"/>
              <a:t>Credit Card Fraud Detection</a:t>
            </a:r>
          </a:p>
        </p:txBody>
      </p:sp>
      <p:sp>
        <p:nvSpPr>
          <p:cNvPr id="14" name="Slide Number Placeholder 13">
            <a:extLst>
              <a:ext uri="{FF2B5EF4-FFF2-40B4-BE49-F238E27FC236}">
                <a16:creationId xmlns:a16="http://schemas.microsoft.com/office/drawing/2014/main" id="{1F14803E-D60F-33E7-3048-9D7042F9433B}"/>
              </a:ext>
            </a:extLst>
          </p:cNvPr>
          <p:cNvSpPr>
            <a:spLocks noGrp="1"/>
          </p:cNvSpPr>
          <p:nvPr>
            <p:ph type="sldNum" sz="quarter" idx="23"/>
          </p:nvPr>
        </p:nvSpPr>
        <p:spPr/>
        <p:txBody>
          <a:bodyPr/>
          <a:lstStyle/>
          <a:p>
            <a:fld id="{294A09A9-5501-47C1-A89A-A340965A2BE2}" type="slidenum">
              <a:rPr lang="en-US" smtClean="0"/>
              <a:pPr/>
              <a:t>11</a:t>
            </a:fld>
            <a:endParaRPr lang="en-US" dirty="0">
              <a:latin typeface="+mn-lt"/>
            </a:endParaRPr>
          </a:p>
        </p:txBody>
      </p:sp>
    </p:spTree>
    <p:extLst>
      <p:ext uri="{BB962C8B-B14F-4D97-AF65-F5344CB8AC3E}">
        <p14:creationId xmlns:p14="http://schemas.microsoft.com/office/powerpoint/2010/main" val="266463026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descr="Magnifying glass showing decling performance">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4572000" y="3045437"/>
            <a:ext cx="7563421" cy="610863"/>
          </a:xfrm>
        </p:spPr>
        <p:txBody>
          <a:bodyPr>
            <a:noAutofit/>
          </a:bodyPr>
          <a:lstStyle/>
          <a:p>
            <a:r>
              <a:rPr lang="en-US" sz="6000" dirty="0">
                <a:solidFill>
                  <a:schemeClr val="bg1"/>
                </a:solidFill>
              </a:rPr>
              <a:t>5. Model </a:t>
            </a:r>
            <a:r>
              <a:rPr lang="en-US" sz="6000" dirty="0" err="1">
                <a:solidFill>
                  <a:schemeClr val="bg1"/>
                </a:solidFill>
              </a:rPr>
              <a:t>Perfomance</a:t>
            </a:r>
            <a:endParaRPr lang="en-US" sz="6000" dirty="0">
              <a:solidFill>
                <a:schemeClr val="bg1"/>
              </a:solidFill>
            </a:endParaRP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4572000" y="4003877"/>
            <a:ext cx="7144284" cy="0"/>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5942535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F2977-BC9A-7643-83A9-F6FD0427924E}"/>
              </a:ext>
            </a:extLst>
          </p:cNvPr>
          <p:cNvSpPr>
            <a:spLocks noGrp="1"/>
          </p:cNvSpPr>
          <p:nvPr>
            <p:ph type="title"/>
          </p:nvPr>
        </p:nvSpPr>
        <p:spPr>
          <a:xfrm>
            <a:off x="760577" y="879063"/>
            <a:ext cx="7284466" cy="610863"/>
          </a:xfrm>
        </p:spPr>
        <p:txBody>
          <a:bodyPr>
            <a:normAutofit/>
          </a:bodyPr>
          <a:lstStyle/>
          <a:p>
            <a:r>
              <a:rPr lang="en-US" dirty="0"/>
              <a:t>Models</a:t>
            </a:r>
          </a:p>
        </p:txBody>
      </p:sp>
      <p:sp>
        <p:nvSpPr>
          <p:cNvPr id="13" name="Footer Placeholder 12">
            <a:extLst>
              <a:ext uri="{FF2B5EF4-FFF2-40B4-BE49-F238E27FC236}">
                <a16:creationId xmlns:a16="http://schemas.microsoft.com/office/drawing/2014/main" id="{D8341DEF-7124-42BD-EC1C-95D4667FEA0F}"/>
              </a:ext>
            </a:extLst>
          </p:cNvPr>
          <p:cNvSpPr>
            <a:spLocks noGrp="1"/>
          </p:cNvSpPr>
          <p:nvPr>
            <p:ph type="ftr" sz="quarter" idx="22"/>
          </p:nvPr>
        </p:nvSpPr>
        <p:spPr>
          <a:xfrm>
            <a:off x="1494789" y="6332220"/>
            <a:ext cx="2073359" cy="326997"/>
          </a:xfrm>
        </p:spPr>
        <p:txBody>
          <a:bodyPr/>
          <a:lstStyle/>
          <a:p>
            <a:r>
              <a:rPr lang="en-US" dirty="0"/>
              <a:t>Credit Card Fraud Detection</a:t>
            </a:r>
          </a:p>
        </p:txBody>
      </p:sp>
      <p:sp>
        <p:nvSpPr>
          <p:cNvPr id="14" name="Slide Number Placeholder 13">
            <a:extLst>
              <a:ext uri="{FF2B5EF4-FFF2-40B4-BE49-F238E27FC236}">
                <a16:creationId xmlns:a16="http://schemas.microsoft.com/office/drawing/2014/main" id="{F16C4E0E-DD80-2E61-3216-031B206F2D92}"/>
              </a:ext>
            </a:extLst>
          </p:cNvPr>
          <p:cNvSpPr>
            <a:spLocks noGrp="1"/>
          </p:cNvSpPr>
          <p:nvPr>
            <p:ph type="sldNum" sz="quarter" idx="23"/>
          </p:nvPr>
        </p:nvSpPr>
        <p:spPr/>
        <p:txBody>
          <a:bodyPr/>
          <a:lstStyle/>
          <a:p>
            <a:fld id="{294A09A9-5501-47C1-A89A-A340965A2BE2}" type="slidenum">
              <a:rPr lang="en-US" smtClean="0"/>
              <a:pPr/>
              <a:t>13</a:t>
            </a:fld>
            <a:endParaRPr lang="en-US" dirty="0">
              <a:latin typeface="+mn-lt"/>
            </a:endParaRPr>
          </a:p>
        </p:txBody>
      </p:sp>
      <p:graphicFrame>
        <p:nvGraphicFramePr>
          <p:cNvPr id="6" name="Table 5">
            <a:extLst>
              <a:ext uri="{FF2B5EF4-FFF2-40B4-BE49-F238E27FC236}">
                <a16:creationId xmlns:a16="http://schemas.microsoft.com/office/drawing/2014/main" id="{282BCDC8-B78C-A5A0-7DCE-A5B522B35FC8}"/>
              </a:ext>
            </a:extLst>
          </p:cNvPr>
          <p:cNvGraphicFramePr>
            <a:graphicFrameLocks noGrp="1"/>
          </p:cNvGraphicFramePr>
          <p:nvPr>
            <p:extLst>
              <p:ext uri="{D42A27DB-BD31-4B8C-83A1-F6EECF244321}">
                <p14:modId xmlns:p14="http://schemas.microsoft.com/office/powerpoint/2010/main" val="3329488353"/>
              </p:ext>
            </p:extLst>
          </p:nvPr>
        </p:nvGraphicFramePr>
        <p:xfrm>
          <a:off x="971550" y="2052811"/>
          <a:ext cx="10248898" cy="3493206"/>
        </p:xfrm>
        <a:graphic>
          <a:graphicData uri="http://schemas.openxmlformats.org/drawingml/2006/table">
            <a:tbl>
              <a:tblPr firstRow="1" bandRow="1">
                <a:tableStyleId>{5C22544A-7EE6-4342-B048-85BDC9FD1C3A}</a:tableStyleId>
              </a:tblPr>
              <a:tblGrid>
                <a:gridCol w="2412585">
                  <a:extLst>
                    <a:ext uri="{9D8B030D-6E8A-4147-A177-3AD203B41FA5}">
                      <a16:colId xmlns:a16="http://schemas.microsoft.com/office/drawing/2014/main" val="2085539108"/>
                    </a:ext>
                  </a:extLst>
                </a:gridCol>
                <a:gridCol w="1247686">
                  <a:extLst>
                    <a:ext uri="{9D8B030D-6E8A-4147-A177-3AD203B41FA5}">
                      <a16:colId xmlns:a16="http://schemas.microsoft.com/office/drawing/2014/main" val="869305657"/>
                    </a:ext>
                  </a:extLst>
                </a:gridCol>
                <a:gridCol w="1076770">
                  <a:extLst>
                    <a:ext uri="{9D8B030D-6E8A-4147-A177-3AD203B41FA5}">
                      <a16:colId xmlns:a16="http://schemas.microsoft.com/office/drawing/2014/main" val="1488385409"/>
                    </a:ext>
                  </a:extLst>
                </a:gridCol>
                <a:gridCol w="1768979">
                  <a:extLst>
                    <a:ext uri="{9D8B030D-6E8A-4147-A177-3AD203B41FA5}">
                      <a16:colId xmlns:a16="http://schemas.microsoft.com/office/drawing/2014/main" val="3447193235"/>
                    </a:ext>
                  </a:extLst>
                </a:gridCol>
                <a:gridCol w="1991170">
                  <a:extLst>
                    <a:ext uri="{9D8B030D-6E8A-4147-A177-3AD203B41FA5}">
                      <a16:colId xmlns:a16="http://schemas.microsoft.com/office/drawing/2014/main" val="1991351190"/>
                    </a:ext>
                  </a:extLst>
                </a:gridCol>
                <a:gridCol w="1751708">
                  <a:extLst>
                    <a:ext uri="{9D8B030D-6E8A-4147-A177-3AD203B41FA5}">
                      <a16:colId xmlns:a16="http://schemas.microsoft.com/office/drawing/2014/main" val="692459741"/>
                    </a:ext>
                  </a:extLst>
                </a:gridCol>
              </a:tblGrid>
              <a:tr h="310271">
                <a:tc>
                  <a:txBody>
                    <a:bodyPr/>
                    <a:lstStyle/>
                    <a:p>
                      <a:r>
                        <a:rPr lang="en-US" sz="1400" dirty="0">
                          <a:solidFill>
                            <a:schemeClr val="bg1">
                              <a:lumMod val="95000"/>
                              <a:lumOff val="5000"/>
                            </a:schemeClr>
                          </a:solidFill>
                        </a:rPr>
                        <a:t>Model</a:t>
                      </a:r>
                    </a:p>
                  </a:txBody>
                  <a:tcPr/>
                </a:tc>
                <a:tc>
                  <a:txBody>
                    <a:bodyPr/>
                    <a:lstStyle/>
                    <a:p>
                      <a:r>
                        <a:rPr lang="en-US" sz="1400" dirty="0">
                          <a:solidFill>
                            <a:schemeClr val="bg1">
                              <a:lumMod val="95000"/>
                              <a:lumOff val="5000"/>
                            </a:schemeClr>
                          </a:solidFill>
                        </a:rPr>
                        <a:t>Training Score</a:t>
                      </a:r>
                    </a:p>
                  </a:txBody>
                  <a:tcPr/>
                </a:tc>
                <a:tc>
                  <a:txBody>
                    <a:bodyPr/>
                    <a:lstStyle/>
                    <a:p>
                      <a:r>
                        <a:rPr lang="en-US" sz="1400" dirty="0">
                          <a:solidFill>
                            <a:schemeClr val="bg1">
                              <a:lumMod val="95000"/>
                              <a:lumOff val="5000"/>
                            </a:schemeClr>
                          </a:solidFill>
                        </a:rPr>
                        <a:t>Test Score</a:t>
                      </a:r>
                    </a:p>
                  </a:txBody>
                  <a:tcPr/>
                </a:tc>
                <a:tc>
                  <a:txBody>
                    <a:bodyPr/>
                    <a:lstStyle/>
                    <a:p>
                      <a:r>
                        <a:rPr lang="en-US" sz="1400" dirty="0">
                          <a:solidFill>
                            <a:schemeClr val="bg1">
                              <a:lumMod val="95000"/>
                              <a:lumOff val="5000"/>
                            </a:schemeClr>
                          </a:solidFill>
                        </a:rPr>
                        <a:t>Recall (fraudulent)</a:t>
                      </a:r>
                    </a:p>
                  </a:txBody>
                  <a:tcPr/>
                </a:tc>
                <a:tc>
                  <a:txBody>
                    <a:bodyPr/>
                    <a:lstStyle/>
                    <a:p>
                      <a:r>
                        <a:rPr lang="en-US" sz="1400" dirty="0">
                          <a:solidFill>
                            <a:schemeClr val="bg1">
                              <a:lumMod val="95000"/>
                              <a:lumOff val="5000"/>
                            </a:schemeClr>
                          </a:solidFill>
                        </a:rPr>
                        <a:t>F1 (non Fraudulent)</a:t>
                      </a:r>
                    </a:p>
                  </a:txBody>
                  <a:tcPr/>
                </a:tc>
                <a:tc>
                  <a:txBody>
                    <a:bodyPr/>
                    <a:lstStyle/>
                    <a:p>
                      <a:r>
                        <a:rPr lang="en-US" sz="1400" b="1" dirty="0">
                          <a:solidFill>
                            <a:schemeClr val="bg1">
                              <a:lumMod val="95000"/>
                              <a:lumOff val="5000"/>
                            </a:schemeClr>
                          </a:solidFill>
                        </a:rPr>
                        <a:t>F1 Macro Average</a:t>
                      </a:r>
                    </a:p>
                  </a:txBody>
                  <a:tcPr/>
                </a:tc>
                <a:extLst>
                  <a:ext uri="{0D108BD9-81ED-4DB2-BD59-A6C34878D82A}">
                    <a16:rowId xmlns:a16="http://schemas.microsoft.com/office/drawing/2014/main" val="2649695009"/>
                  </a:ext>
                </a:extLst>
              </a:tr>
              <a:tr h="402515">
                <a:tc>
                  <a:txBody>
                    <a:bodyPr/>
                    <a:lstStyle/>
                    <a:p>
                      <a:r>
                        <a:rPr lang="en-US" sz="1400" dirty="0"/>
                        <a:t>Decision Tree Classifier</a:t>
                      </a:r>
                    </a:p>
                  </a:txBody>
                  <a:tcPr/>
                </a:tc>
                <a:tc>
                  <a:txBody>
                    <a:bodyPr/>
                    <a:lstStyle/>
                    <a:p>
                      <a:r>
                        <a:rPr lang="en-US" sz="1400" dirty="0"/>
                        <a:t>0.93</a:t>
                      </a:r>
                    </a:p>
                  </a:txBody>
                  <a:tcPr/>
                </a:tc>
                <a:tc>
                  <a:txBody>
                    <a:bodyPr/>
                    <a:lstStyle/>
                    <a:p>
                      <a:r>
                        <a:rPr lang="en-US" sz="1400" dirty="0"/>
                        <a:t>0.99919</a:t>
                      </a:r>
                    </a:p>
                  </a:txBody>
                  <a:tcPr/>
                </a:tc>
                <a:tc>
                  <a:txBody>
                    <a:bodyPr/>
                    <a:lstStyle/>
                    <a:p>
                      <a:r>
                        <a:rPr lang="en-US" sz="1400" dirty="0"/>
                        <a:t>0.85</a:t>
                      </a:r>
                    </a:p>
                  </a:txBody>
                  <a:tcPr/>
                </a:tc>
                <a:tc>
                  <a:txBody>
                    <a:bodyPr/>
                    <a:lstStyle/>
                    <a:p>
                      <a:r>
                        <a:rPr lang="en-US" sz="1400" dirty="0"/>
                        <a:t>0.69</a:t>
                      </a:r>
                    </a:p>
                  </a:txBody>
                  <a:tcPr/>
                </a:tc>
                <a:tc>
                  <a:txBody>
                    <a:bodyPr/>
                    <a:lstStyle/>
                    <a:p>
                      <a:r>
                        <a:rPr lang="en-US" sz="1400" dirty="0"/>
                        <a:t>1.0</a:t>
                      </a:r>
                    </a:p>
                  </a:txBody>
                  <a:tcPr/>
                </a:tc>
                <a:extLst>
                  <a:ext uri="{0D108BD9-81ED-4DB2-BD59-A6C34878D82A}">
                    <a16:rowId xmlns:a16="http://schemas.microsoft.com/office/drawing/2014/main" val="2632363256"/>
                  </a:ext>
                </a:extLst>
              </a:tr>
              <a:tr h="310271">
                <a:tc>
                  <a:txBody>
                    <a:bodyPr/>
                    <a:lstStyle/>
                    <a:p>
                      <a:r>
                        <a:rPr lang="en-US" sz="1400" dirty="0"/>
                        <a:t>Random Forest</a:t>
                      </a:r>
                    </a:p>
                  </a:txBody>
                  <a:tcPr/>
                </a:tc>
                <a:tc>
                  <a:txBody>
                    <a:bodyPr/>
                    <a:lstStyle/>
                    <a:p>
                      <a:r>
                        <a:rPr lang="en-US" sz="1400" dirty="0"/>
                        <a:t>0.94510</a:t>
                      </a:r>
                    </a:p>
                  </a:txBody>
                  <a:tcPr/>
                </a:tc>
                <a:tc>
                  <a:txBody>
                    <a:bodyPr/>
                    <a:lstStyle/>
                    <a:p>
                      <a:r>
                        <a:rPr lang="en-US" sz="1400" dirty="0"/>
                        <a:t>0.93878</a:t>
                      </a:r>
                    </a:p>
                  </a:txBody>
                  <a:tcPr/>
                </a:tc>
                <a:tc>
                  <a:txBody>
                    <a:bodyPr/>
                    <a:lstStyle/>
                    <a:p>
                      <a:r>
                        <a:rPr lang="en-US" sz="1400" dirty="0"/>
                        <a:t>0.89</a:t>
                      </a:r>
                    </a:p>
                  </a:txBody>
                  <a:tcPr/>
                </a:tc>
                <a:tc>
                  <a:txBody>
                    <a:bodyPr/>
                    <a:lstStyle/>
                    <a:p>
                      <a:r>
                        <a:rPr lang="en-US" sz="1400" dirty="0"/>
                        <a:t>0.94</a:t>
                      </a:r>
                    </a:p>
                  </a:txBody>
                  <a:tcPr/>
                </a:tc>
                <a:tc>
                  <a:txBody>
                    <a:bodyPr/>
                    <a:lstStyle/>
                    <a:p>
                      <a:r>
                        <a:rPr lang="en-US" sz="1400" dirty="0"/>
                        <a:t>0.94</a:t>
                      </a:r>
                    </a:p>
                  </a:txBody>
                  <a:tcPr/>
                </a:tc>
                <a:extLst>
                  <a:ext uri="{0D108BD9-81ED-4DB2-BD59-A6C34878D82A}">
                    <a16:rowId xmlns:a16="http://schemas.microsoft.com/office/drawing/2014/main" val="1277268362"/>
                  </a:ext>
                </a:extLst>
              </a:tr>
              <a:tr h="402515">
                <a:tc>
                  <a:txBody>
                    <a:bodyPr/>
                    <a:lstStyle/>
                    <a:p>
                      <a:r>
                        <a:rPr lang="en-US" sz="1400" dirty="0"/>
                        <a:t>K-Nearest Neighbor</a:t>
                      </a:r>
                    </a:p>
                  </a:txBody>
                  <a:tcPr/>
                </a:tc>
                <a:tc>
                  <a:txBody>
                    <a:bodyPr/>
                    <a:lstStyle/>
                    <a:p>
                      <a:r>
                        <a:rPr lang="en-US" sz="1400" b="0" i="0" kern="1200" dirty="0">
                          <a:solidFill>
                            <a:schemeClr val="dk1"/>
                          </a:solidFill>
                          <a:effectLst/>
                          <a:latin typeface="+mn-lt"/>
                          <a:ea typeface="+mn-ea"/>
                          <a:cs typeface="+mn-cs"/>
                        </a:rPr>
                        <a:t>0.99954</a:t>
                      </a:r>
                      <a:endParaRPr lang="en-US" sz="1400" dirty="0"/>
                    </a:p>
                  </a:txBody>
                  <a:tcPr/>
                </a:tc>
                <a:tc>
                  <a:txBody>
                    <a:bodyPr/>
                    <a:lstStyle/>
                    <a:p>
                      <a:r>
                        <a:rPr lang="en-US" sz="1400" b="0" i="0" kern="1200" dirty="0">
                          <a:solidFill>
                            <a:schemeClr val="dk1"/>
                          </a:solidFill>
                          <a:effectLst/>
                          <a:latin typeface="+mn-lt"/>
                          <a:ea typeface="+mn-ea"/>
                          <a:cs typeface="+mn-cs"/>
                        </a:rPr>
                        <a:t>0.92857</a:t>
                      </a:r>
                      <a:endParaRPr lang="en-US" sz="1400" dirty="0"/>
                    </a:p>
                  </a:txBody>
                  <a:tcPr/>
                </a:tc>
                <a:tc>
                  <a:txBody>
                    <a:bodyPr/>
                    <a:lstStyle/>
                    <a:p>
                      <a:r>
                        <a:rPr lang="en-US" sz="1400" dirty="0"/>
                        <a:t>0.86</a:t>
                      </a:r>
                    </a:p>
                  </a:txBody>
                  <a:tcPr/>
                </a:tc>
                <a:tc>
                  <a:txBody>
                    <a:bodyPr/>
                    <a:lstStyle/>
                    <a:p>
                      <a:r>
                        <a:rPr lang="en-US" sz="1400" dirty="0"/>
                        <a:t>0.93</a:t>
                      </a:r>
                    </a:p>
                  </a:txBody>
                  <a:tcPr/>
                </a:tc>
                <a:tc>
                  <a:txBody>
                    <a:bodyPr/>
                    <a:lstStyle/>
                    <a:p>
                      <a:r>
                        <a:rPr lang="en-US" sz="1400" dirty="0"/>
                        <a:t>0.93</a:t>
                      </a:r>
                    </a:p>
                  </a:txBody>
                  <a:tcPr/>
                </a:tc>
                <a:extLst>
                  <a:ext uri="{0D108BD9-81ED-4DB2-BD59-A6C34878D82A}">
                    <a16:rowId xmlns:a16="http://schemas.microsoft.com/office/drawing/2014/main" val="3031450298"/>
                  </a:ext>
                </a:extLst>
              </a:tr>
              <a:tr h="377312">
                <a:tc>
                  <a:txBody>
                    <a:bodyPr/>
                    <a:lstStyle/>
                    <a:p>
                      <a:r>
                        <a:rPr lang="en-US" sz="1400" dirty="0"/>
                        <a:t>Support Vector Classifier</a:t>
                      </a:r>
                    </a:p>
                  </a:txBody>
                  <a:tcPr/>
                </a:tc>
                <a:tc>
                  <a:txBody>
                    <a:bodyPr/>
                    <a:lstStyle/>
                    <a:p>
                      <a:r>
                        <a:rPr lang="en-US" sz="1400" dirty="0"/>
                        <a:t>0.9609</a:t>
                      </a:r>
                    </a:p>
                  </a:txBody>
                  <a:tcPr/>
                </a:tc>
                <a:tc>
                  <a:txBody>
                    <a:bodyPr/>
                    <a:lstStyle/>
                    <a:p>
                      <a:r>
                        <a:rPr lang="en-US" sz="1400" dirty="0"/>
                        <a:t>0.9490</a:t>
                      </a:r>
                    </a:p>
                  </a:txBody>
                  <a:tcPr/>
                </a:tc>
                <a:tc>
                  <a:txBody>
                    <a:bodyPr/>
                    <a:lstStyle/>
                    <a:p>
                      <a:r>
                        <a:rPr lang="en-US" sz="1400" dirty="0"/>
                        <a:t>0.92</a:t>
                      </a:r>
                    </a:p>
                  </a:txBody>
                  <a:tcPr/>
                </a:tc>
                <a:tc>
                  <a:txBody>
                    <a:bodyPr/>
                    <a:lstStyle/>
                    <a:p>
                      <a:r>
                        <a:rPr lang="en-US" sz="1400" dirty="0"/>
                        <a:t>0.95</a:t>
                      </a:r>
                    </a:p>
                  </a:txBody>
                  <a:tcPr/>
                </a:tc>
                <a:tc>
                  <a:txBody>
                    <a:bodyPr/>
                    <a:lstStyle/>
                    <a:p>
                      <a:r>
                        <a:rPr lang="en-US" sz="1400" dirty="0"/>
                        <a:t>0.95</a:t>
                      </a:r>
                    </a:p>
                  </a:txBody>
                  <a:tcPr/>
                </a:tc>
                <a:extLst>
                  <a:ext uri="{0D108BD9-81ED-4DB2-BD59-A6C34878D82A}">
                    <a16:rowId xmlns:a16="http://schemas.microsoft.com/office/drawing/2014/main" val="13591910"/>
                  </a:ext>
                </a:extLst>
              </a:tr>
              <a:tr h="310271">
                <a:tc>
                  <a:txBody>
                    <a:bodyPr/>
                    <a:lstStyle/>
                    <a:p>
                      <a:r>
                        <a:rPr lang="en-US" sz="1400" dirty="0"/>
                        <a:t>XG Boost</a:t>
                      </a:r>
                    </a:p>
                  </a:txBody>
                  <a:tcPr/>
                </a:tc>
                <a:tc>
                  <a:txBody>
                    <a:bodyPr/>
                    <a:lstStyle/>
                    <a:p>
                      <a:r>
                        <a:rPr lang="en-US" sz="1400" dirty="0"/>
                        <a:t>1.0</a:t>
                      </a:r>
                    </a:p>
                  </a:txBody>
                  <a:tcPr/>
                </a:tc>
                <a:tc>
                  <a:txBody>
                    <a:bodyPr/>
                    <a:lstStyle/>
                    <a:p>
                      <a:r>
                        <a:rPr lang="en-US" sz="1400" dirty="0"/>
                        <a:t>0.87833</a:t>
                      </a:r>
                    </a:p>
                  </a:txBody>
                  <a:tcPr/>
                </a:tc>
                <a:tc>
                  <a:txBody>
                    <a:bodyPr/>
                    <a:lstStyle/>
                    <a:p>
                      <a:r>
                        <a:rPr lang="en-US" sz="1400" dirty="0"/>
                        <a:t>0.76</a:t>
                      </a:r>
                    </a:p>
                  </a:txBody>
                  <a:tcPr/>
                </a:tc>
                <a:tc>
                  <a:txBody>
                    <a:bodyPr/>
                    <a:lstStyle/>
                    <a:p>
                      <a:r>
                        <a:rPr lang="en-US" sz="1400" dirty="0"/>
                        <a:t>1.00</a:t>
                      </a:r>
                    </a:p>
                  </a:txBody>
                  <a:tcPr/>
                </a:tc>
                <a:tc>
                  <a:txBody>
                    <a:bodyPr/>
                    <a:lstStyle/>
                    <a:p>
                      <a:r>
                        <a:rPr lang="en-US" sz="1400" dirty="0"/>
                        <a:t>0.92</a:t>
                      </a:r>
                    </a:p>
                  </a:txBody>
                  <a:tcPr/>
                </a:tc>
                <a:extLst>
                  <a:ext uri="{0D108BD9-81ED-4DB2-BD59-A6C34878D82A}">
                    <a16:rowId xmlns:a16="http://schemas.microsoft.com/office/drawing/2014/main" val="68320250"/>
                  </a:ext>
                </a:extLst>
              </a:tr>
              <a:tr h="402515">
                <a:tc>
                  <a:txBody>
                    <a:bodyPr/>
                    <a:lstStyle/>
                    <a:p>
                      <a:r>
                        <a:rPr lang="en-US" sz="1400" dirty="0"/>
                        <a:t>ADA Boost Classifier</a:t>
                      </a:r>
                    </a:p>
                  </a:txBody>
                  <a:tcPr/>
                </a:tc>
                <a:tc>
                  <a:txBody>
                    <a:bodyPr/>
                    <a:lstStyle/>
                    <a:p>
                      <a:r>
                        <a:rPr lang="en-US" sz="1400" b="0" i="0" kern="1200" dirty="0">
                          <a:solidFill>
                            <a:schemeClr val="dk1"/>
                          </a:solidFill>
                          <a:effectLst/>
                          <a:latin typeface="+mn-lt"/>
                          <a:ea typeface="+mn-ea"/>
                          <a:cs typeface="+mn-cs"/>
                        </a:rPr>
                        <a:t>0.97383</a:t>
                      </a:r>
                      <a:endParaRPr lang="en-US" sz="1400" dirty="0"/>
                    </a:p>
                  </a:txBody>
                  <a:tcPr/>
                </a:tc>
                <a:tc>
                  <a:txBody>
                    <a:bodyPr/>
                    <a:lstStyle/>
                    <a:p>
                      <a:r>
                        <a:rPr lang="en-US" sz="1400" b="0" i="0" kern="1200" dirty="0">
                          <a:solidFill>
                            <a:schemeClr val="dk1"/>
                          </a:solidFill>
                          <a:effectLst/>
                          <a:latin typeface="+mn-lt"/>
                          <a:ea typeface="+mn-ea"/>
                          <a:cs typeface="+mn-cs"/>
                        </a:rPr>
                        <a:t>0.95408</a:t>
                      </a:r>
                      <a:endParaRPr lang="en-US" sz="1400" dirty="0"/>
                    </a:p>
                  </a:txBody>
                  <a:tcPr/>
                </a:tc>
                <a:tc>
                  <a:txBody>
                    <a:bodyPr/>
                    <a:lstStyle/>
                    <a:p>
                      <a:r>
                        <a:rPr lang="en-US" sz="1400" dirty="0"/>
                        <a:t>0.92</a:t>
                      </a:r>
                    </a:p>
                  </a:txBody>
                  <a:tcPr/>
                </a:tc>
                <a:tc>
                  <a:txBody>
                    <a:bodyPr/>
                    <a:lstStyle/>
                    <a:p>
                      <a:r>
                        <a:rPr lang="en-US" sz="1400" dirty="0"/>
                        <a:t>0.96</a:t>
                      </a:r>
                    </a:p>
                  </a:txBody>
                  <a:tcPr/>
                </a:tc>
                <a:tc>
                  <a:txBody>
                    <a:bodyPr/>
                    <a:lstStyle/>
                    <a:p>
                      <a:r>
                        <a:rPr lang="en-US" sz="1400" dirty="0"/>
                        <a:t>0.95</a:t>
                      </a:r>
                    </a:p>
                  </a:txBody>
                  <a:tcPr/>
                </a:tc>
                <a:extLst>
                  <a:ext uri="{0D108BD9-81ED-4DB2-BD59-A6C34878D82A}">
                    <a16:rowId xmlns:a16="http://schemas.microsoft.com/office/drawing/2014/main" val="4039130802"/>
                  </a:ext>
                </a:extLst>
              </a:tr>
              <a:tr h="402515">
                <a:tc>
                  <a:txBody>
                    <a:bodyPr/>
                    <a:lstStyle/>
                    <a:p>
                      <a:r>
                        <a:rPr lang="en-US" sz="1400" dirty="0"/>
                        <a:t>Logistic Regression</a:t>
                      </a:r>
                    </a:p>
                  </a:txBody>
                  <a:tcPr/>
                </a:tc>
                <a:tc>
                  <a:txBody>
                    <a:bodyPr/>
                    <a:lstStyle/>
                    <a:p>
                      <a:r>
                        <a:rPr lang="en-US" sz="1400" dirty="0"/>
                        <a:t>0.9991</a:t>
                      </a:r>
                    </a:p>
                  </a:txBody>
                  <a:tcPr/>
                </a:tc>
                <a:tc>
                  <a:txBody>
                    <a:bodyPr/>
                    <a:lstStyle/>
                    <a:p>
                      <a:r>
                        <a:rPr lang="en-US" sz="1400" b="0" i="0" kern="1200" dirty="0">
                          <a:solidFill>
                            <a:schemeClr val="dk1"/>
                          </a:solidFill>
                          <a:effectLst/>
                          <a:latin typeface="+mn-lt"/>
                          <a:ea typeface="+mn-ea"/>
                          <a:cs typeface="+mn-cs"/>
                        </a:rPr>
                        <a:t>0.999</a:t>
                      </a:r>
                      <a:endParaRPr lang="en-US" sz="1400" dirty="0"/>
                    </a:p>
                  </a:txBody>
                  <a:tcPr/>
                </a:tc>
                <a:tc>
                  <a:txBody>
                    <a:bodyPr/>
                    <a:lstStyle/>
                    <a:p>
                      <a:r>
                        <a:rPr lang="en-US" sz="1400" dirty="0"/>
                        <a:t>0.86</a:t>
                      </a:r>
                    </a:p>
                  </a:txBody>
                  <a:tcPr/>
                </a:tc>
                <a:tc>
                  <a:txBody>
                    <a:bodyPr/>
                    <a:lstStyle/>
                    <a:p>
                      <a:r>
                        <a:rPr lang="en-US" sz="1400" dirty="0"/>
                        <a:t>1.00</a:t>
                      </a:r>
                    </a:p>
                  </a:txBody>
                  <a:tcPr/>
                </a:tc>
                <a:tc>
                  <a:txBody>
                    <a:bodyPr/>
                    <a:lstStyle/>
                    <a:p>
                      <a:r>
                        <a:rPr lang="en-US" sz="1400" dirty="0"/>
                        <a:t>0.77</a:t>
                      </a:r>
                    </a:p>
                  </a:txBody>
                  <a:tcPr/>
                </a:tc>
                <a:extLst>
                  <a:ext uri="{0D108BD9-81ED-4DB2-BD59-A6C34878D82A}">
                    <a16:rowId xmlns:a16="http://schemas.microsoft.com/office/drawing/2014/main" val="2686461312"/>
                  </a:ext>
                </a:extLst>
              </a:tr>
              <a:tr h="575021">
                <a:tc>
                  <a:txBody>
                    <a:bodyPr/>
                    <a:lstStyle/>
                    <a:p>
                      <a:r>
                        <a:rPr lang="en-US" sz="1400" dirty="0"/>
                        <a:t>Gradient Boosting Classifier</a:t>
                      </a:r>
                    </a:p>
                  </a:txBody>
                  <a:tcPr/>
                </a:tc>
                <a:tc>
                  <a:txBody>
                    <a:bodyPr/>
                    <a:lstStyle/>
                    <a:p>
                      <a:r>
                        <a:rPr lang="en-US" sz="1400" b="0" i="0" kern="1200" dirty="0">
                          <a:solidFill>
                            <a:schemeClr val="dk1"/>
                          </a:solidFill>
                          <a:effectLst/>
                          <a:latin typeface="+mn-lt"/>
                          <a:ea typeface="+mn-ea"/>
                          <a:cs typeface="+mn-cs"/>
                        </a:rPr>
                        <a:t>0.99524</a:t>
                      </a:r>
                      <a:endParaRPr lang="en-US" sz="1400" dirty="0"/>
                    </a:p>
                  </a:txBody>
                  <a:tcPr/>
                </a:tc>
                <a:tc>
                  <a:txBody>
                    <a:bodyPr/>
                    <a:lstStyle/>
                    <a:p>
                      <a:r>
                        <a:rPr lang="en-US" sz="1400" b="0" i="0" kern="1200" dirty="0">
                          <a:solidFill>
                            <a:schemeClr val="dk1"/>
                          </a:solidFill>
                          <a:effectLst/>
                          <a:latin typeface="+mn-lt"/>
                          <a:ea typeface="+mn-ea"/>
                          <a:cs typeface="+mn-cs"/>
                        </a:rPr>
                        <a:t>0.95408</a:t>
                      </a:r>
                      <a:endParaRPr lang="en-US" sz="1400" dirty="0"/>
                    </a:p>
                  </a:txBody>
                  <a:tcPr/>
                </a:tc>
                <a:tc>
                  <a:txBody>
                    <a:bodyPr/>
                    <a:lstStyle/>
                    <a:p>
                      <a:r>
                        <a:rPr lang="en-US" sz="1400" dirty="0"/>
                        <a:t>0.92</a:t>
                      </a:r>
                    </a:p>
                  </a:txBody>
                  <a:tcPr/>
                </a:tc>
                <a:tc>
                  <a:txBody>
                    <a:bodyPr/>
                    <a:lstStyle/>
                    <a:p>
                      <a:r>
                        <a:rPr lang="en-US" sz="1400" dirty="0"/>
                        <a:t>0.96</a:t>
                      </a:r>
                    </a:p>
                  </a:txBody>
                  <a:tcPr/>
                </a:tc>
                <a:tc>
                  <a:txBody>
                    <a:bodyPr/>
                    <a:lstStyle/>
                    <a:p>
                      <a:r>
                        <a:rPr lang="en-US" sz="1400" dirty="0"/>
                        <a:t>0.95</a:t>
                      </a:r>
                    </a:p>
                  </a:txBody>
                  <a:tcPr/>
                </a:tc>
                <a:extLst>
                  <a:ext uri="{0D108BD9-81ED-4DB2-BD59-A6C34878D82A}">
                    <a16:rowId xmlns:a16="http://schemas.microsoft.com/office/drawing/2014/main" val="4244094248"/>
                  </a:ext>
                </a:extLst>
              </a:tr>
            </a:tbl>
          </a:graphicData>
        </a:graphic>
      </p:graphicFrame>
    </p:spTree>
    <p:extLst>
      <p:ext uri="{BB962C8B-B14F-4D97-AF65-F5344CB8AC3E}">
        <p14:creationId xmlns:p14="http://schemas.microsoft.com/office/powerpoint/2010/main" val="63848293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F42A-64D1-F0E5-F032-521820A44CB3}"/>
              </a:ext>
            </a:extLst>
          </p:cNvPr>
          <p:cNvSpPr>
            <a:spLocks noGrp="1"/>
          </p:cNvSpPr>
          <p:nvPr>
            <p:ph type="title"/>
          </p:nvPr>
        </p:nvSpPr>
        <p:spPr>
          <a:xfrm>
            <a:off x="964023" y="879063"/>
            <a:ext cx="7789452" cy="610863"/>
          </a:xfrm>
        </p:spPr>
        <p:txBody>
          <a:bodyPr>
            <a:normAutofit/>
          </a:bodyPr>
          <a:lstStyle/>
          <a:p>
            <a:r>
              <a:rPr lang="en-US" dirty="0"/>
              <a:t>Top Performing Models</a:t>
            </a:r>
          </a:p>
        </p:txBody>
      </p:sp>
      <p:sp>
        <p:nvSpPr>
          <p:cNvPr id="13" name="Footer Placeholder 12">
            <a:extLst>
              <a:ext uri="{FF2B5EF4-FFF2-40B4-BE49-F238E27FC236}">
                <a16:creationId xmlns:a16="http://schemas.microsoft.com/office/drawing/2014/main" id="{4BA780B4-2C9A-E2FB-3BD7-4FBB677DE26A}"/>
              </a:ext>
            </a:extLst>
          </p:cNvPr>
          <p:cNvSpPr>
            <a:spLocks noGrp="1"/>
          </p:cNvSpPr>
          <p:nvPr>
            <p:ph type="ftr" sz="quarter" idx="22"/>
          </p:nvPr>
        </p:nvSpPr>
        <p:spPr>
          <a:xfrm>
            <a:off x="1494790" y="6332220"/>
            <a:ext cx="1724660" cy="247651"/>
          </a:xfrm>
        </p:spPr>
        <p:txBody>
          <a:bodyPr/>
          <a:lstStyle/>
          <a:p>
            <a:r>
              <a:rPr lang="en-US" dirty="0"/>
              <a:t>Credit Card Fraud Detection</a:t>
            </a:r>
          </a:p>
        </p:txBody>
      </p:sp>
      <p:sp>
        <p:nvSpPr>
          <p:cNvPr id="14" name="Slide Number Placeholder 13">
            <a:extLst>
              <a:ext uri="{FF2B5EF4-FFF2-40B4-BE49-F238E27FC236}">
                <a16:creationId xmlns:a16="http://schemas.microsoft.com/office/drawing/2014/main" id="{3EB5C040-B4AC-7F50-571C-874D810FA327}"/>
              </a:ext>
            </a:extLst>
          </p:cNvPr>
          <p:cNvSpPr>
            <a:spLocks noGrp="1"/>
          </p:cNvSpPr>
          <p:nvPr>
            <p:ph type="sldNum" sz="quarter" idx="23"/>
          </p:nvPr>
        </p:nvSpPr>
        <p:spPr/>
        <p:txBody>
          <a:bodyPr/>
          <a:lstStyle/>
          <a:p>
            <a:fld id="{294A09A9-5501-47C1-A89A-A340965A2BE2}" type="slidenum">
              <a:rPr lang="en-US" smtClean="0"/>
              <a:pPr/>
              <a:t>14</a:t>
            </a:fld>
            <a:endParaRPr lang="en-US" dirty="0">
              <a:latin typeface="+mn-lt"/>
            </a:endParaRPr>
          </a:p>
        </p:txBody>
      </p:sp>
      <p:sp>
        <p:nvSpPr>
          <p:cNvPr id="16" name="Content Placeholder 7">
            <a:extLst>
              <a:ext uri="{FF2B5EF4-FFF2-40B4-BE49-F238E27FC236}">
                <a16:creationId xmlns:a16="http://schemas.microsoft.com/office/drawing/2014/main" id="{EC1F556C-FF79-2071-B2D9-7F20F25FDAE4}"/>
              </a:ext>
            </a:extLst>
          </p:cNvPr>
          <p:cNvSpPr txBox="1">
            <a:spLocks/>
          </p:cNvSpPr>
          <p:nvPr/>
        </p:nvSpPr>
        <p:spPr>
          <a:xfrm>
            <a:off x="971550" y="2298820"/>
            <a:ext cx="10251945" cy="2760290"/>
          </a:xfrm>
          <a:prstGeom prst="rect">
            <a:avLst/>
          </a:prstGeom>
        </p:spPr>
        <p:txBody>
          <a:bodyPr vert="horz" lIns="0" tIns="0" rIns="0" bIns="0" rtlCol="0" anchor="t" anchorCtr="0">
            <a:normAutofit fontScale="92500" lnSpcReduction="20000"/>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Based on our analysis, we determined that the top 3 models are</a:t>
            </a:r>
          </a:p>
          <a:p>
            <a:pPr marL="342900" indent="-342900">
              <a:buFont typeface="Wingdings" pitchFamily="2" charset="2"/>
              <a:buAutoNum type="arabicPeriod"/>
            </a:pPr>
            <a:r>
              <a:rPr lang="en-US" dirty="0"/>
              <a:t>Support Vector Classifier</a:t>
            </a:r>
          </a:p>
          <a:p>
            <a:pPr marL="342900" indent="-342900">
              <a:buFont typeface="Wingdings" pitchFamily="2" charset="2"/>
              <a:buAutoNum type="arabicPeriod"/>
            </a:pPr>
            <a:r>
              <a:rPr lang="en-US" dirty="0"/>
              <a:t>ADA Boost Classifier</a:t>
            </a:r>
          </a:p>
          <a:p>
            <a:pPr marL="342900" indent="-342900">
              <a:buFont typeface="Wingdings" pitchFamily="2" charset="2"/>
              <a:buAutoNum type="arabicPeriod"/>
            </a:pPr>
            <a:r>
              <a:rPr lang="en-US" dirty="0"/>
              <a:t>Gradient Boosting Classifier</a:t>
            </a:r>
          </a:p>
          <a:p>
            <a:pPr marL="342900" indent="-342900">
              <a:buFont typeface="Wingdings" pitchFamily="2" charset="2"/>
              <a:buAutoNum type="arabicPeriod"/>
            </a:pPr>
            <a:endParaRPr lang="en-US" dirty="0"/>
          </a:p>
          <a:p>
            <a:pPr marL="0" indent="0">
              <a:buNone/>
            </a:pPr>
            <a:r>
              <a:rPr lang="en-US" dirty="0"/>
              <a:t>The primary determining factors were</a:t>
            </a:r>
          </a:p>
          <a:p>
            <a:pPr marL="342900" indent="-342900">
              <a:buAutoNum type="arabicParenR"/>
            </a:pPr>
            <a:r>
              <a:rPr lang="en-US" dirty="0"/>
              <a:t>High Recall i.e. the ability for the model to detect fraud</a:t>
            </a:r>
          </a:p>
          <a:p>
            <a:pPr marL="342900" indent="-342900">
              <a:buAutoNum type="arabicParenR"/>
            </a:pPr>
            <a:r>
              <a:rPr lang="en-US" dirty="0"/>
              <a:t>There was a low difference between training and test data scores.</a:t>
            </a:r>
          </a:p>
          <a:p>
            <a:pPr marL="342900" indent="-342900">
              <a:buAutoNum type="arabicParenR"/>
            </a:pPr>
            <a:r>
              <a:rPr lang="en-US" dirty="0"/>
              <a:t>The High F1 scores show that there balance between fraud detection and reducing false positives</a:t>
            </a:r>
          </a:p>
          <a:p>
            <a:pPr marL="0" indent="0">
              <a:buNone/>
            </a:pPr>
            <a:endParaRPr lang="en-US" dirty="0"/>
          </a:p>
          <a:p>
            <a:pPr marL="342900" indent="-342900">
              <a:buAutoNum type="arabicParenR"/>
            </a:pPr>
            <a:endParaRPr lang="en-US" dirty="0"/>
          </a:p>
          <a:p>
            <a:pPr marL="342900" indent="-342900">
              <a:buAutoNum type="arabicParenR"/>
            </a:pPr>
            <a:endParaRPr lang="en-US" dirty="0"/>
          </a:p>
          <a:p>
            <a:pPr marL="0" indent="0">
              <a:buNone/>
            </a:pPr>
            <a:endParaRPr lang="en-US" dirty="0"/>
          </a:p>
          <a:p>
            <a:pPr marL="342900" indent="-342900">
              <a:buFont typeface="Wingdings" pitchFamily="2" charset="2"/>
              <a:buAutoNum type="arabicPeriod"/>
            </a:pPr>
            <a:endParaRPr lang="en-US" dirty="0"/>
          </a:p>
        </p:txBody>
      </p:sp>
    </p:spTree>
    <p:extLst>
      <p:ext uri="{BB962C8B-B14F-4D97-AF65-F5344CB8AC3E}">
        <p14:creationId xmlns:p14="http://schemas.microsoft.com/office/powerpoint/2010/main" val="141009064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F42A-64D1-F0E5-F032-521820A44CB3}"/>
              </a:ext>
            </a:extLst>
          </p:cNvPr>
          <p:cNvSpPr>
            <a:spLocks noGrp="1"/>
          </p:cNvSpPr>
          <p:nvPr>
            <p:ph type="title"/>
          </p:nvPr>
        </p:nvSpPr>
        <p:spPr>
          <a:xfrm>
            <a:off x="964023" y="1170774"/>
            <a:ext cx="7789452" cy="427289"/>
          </a:xfrm>
        </p:spPr>
        <p:txBody>
          <a:bodyPr>
            <a:normAutofit fontScale="90000"/>
          </a:bodyPr>
          <a:lstStyle/>
          <a:p>
            <a:r>
              <a:rPr lang="en-US" sz="3200" dirty="0"/>
              <a:t>Pros and Cons of the Top Models</a:t>
            </a:r>
          </a:p>
        </p:txBody>
      </p:sp>
      <p:sp>
        <p:nvSpPr>
          <p:cNvPr id="13" name="Footer Placeholder 12">
            <a:extLst>
              <a:ext uri="{FF2B5EF4-FFF2-40B4-BE49-F238E27FC236}">
                <a16:creationId xmlns:a16="http://schemas.microsoft.com/office/drawing/2014/main" id="{4BA780B4-2C9A-E2FB-3BD7-4FBB677DE26A}"/>
              </a:ext>
            </a:extLst>
          </p:cNvPr>
          <p:cNvSpPr>
            <a:spLocks noGrp="1"/>
          </p:cNvSpPr>
          <p:nvPr>
            <p:ph type="ftr" sz="quarter" idx="22"/>
          </p:nvPr>
        </p:nvSpPr>
        <p:spPr>
          <a:xfrm>
            <a:off x="1494790" y="6332220"/>
            <a:ext cx="1762760" cy="247651"/>
          </a:xfrm>
        </p:spPr>
        <p:txBody>
          <a:bodyPr/>
          <a:lstStyle/>
          <a:p>
            <a:r>
              <a:rPr lang="en-US" dirty="0"/>
              <a:t>Credit Card Fraud Detection</a:t>
            </a:r>
          </a:p>
        </p:txBody>
      </p:sp>
      <p:sp>
        <p:nvSpPr>
          <p:cNvPr id="14" name="Slide Number Placeholder 13">
            <a:extLst>
              <a:ext uri="{FF2B5EF4-FFF2-40B4-BE49-F238E27FC236}">
                <a16:creationId xmlns:a16="http://schemas.microsoft.com/office/drawing/2014/main" id="{3EB5C040-B4AC-7F50-571C-874D810FA327}"/>
              </a:ext>
            </a:extLst>
          </p:cNvPr>
          <p:cNvSpPr>
            <a:spLocks noGrp="1"/>
          </p:cNvSpPr>
          <p:nvPr>
            <p:ph type="sldNum" sz="quarter" idx="23"/>
          </p:nvPr>
        </p:nvSpPr>
        <p:spPr/>
        <p:txBody>
          <a:bodyPr/>
          <a:lstStyle/>
          <a:p>
            <a:fld id="{294A09A9-5501-47C1-A89A-A340965A2BE2}" type="slidenum">
              <a:rPr lang="en-US" smtClean="0"/>
              <a:pPr/>
              <a:t>15</a:t>
            </a:fld>
            <a:endParaRPr lang="en-US" dirty="0">
              <a:latin typeface="+mn-lt"/>
            </a:endParaRPr>
          </a:p>
        </p:txBody>
      </p:sp>
      <p:sp>
        <p:nvSpPr>
          <p:cNvPr id="4" name="TextBox 3">
            <a:extLst>
              <a:ext uri="{FF2B5EF4-FFF2-40B4-BE49-F238E27FC236}">
                <a16:creationId xmlns:a16="http://schemas.microsoft.com/office/drawing/2014/main" id="{951B52D2-CF86-B696-863C-47BBFCBB04DF}"/>
              </a:ext>
            </a:extLst>
          </p:cNvPr>
          <p:cNvSpPr txBox="1"/>
          <p:nvPr/>
        </p:nvSpPr>
        <p:spPr>
          <a:xfrm>
            <a:off x="834889" y="2315335"/>
            <a:ext cx="3082562" cy="2800767"/>
          </a:xfrm>
          <a:prstGeom prst="rect">
            <a:avLst/>
          </a:prstGeom>
          <a:noFill/>
        </p:spPr>
        <p:txBody>
          <a:bodyPr wrap="square">
            <a:spAutoFit/>
          </a:bodyPr>
          <a:lstStyle/>
          <a:p>
            <a:r>
              <a:rPr lang="en-US" sz="1600" b="1" u="sng" dirty="0">
                <a:solidFill>
                  <a:schemeClr val="bg1"/>
                </a:solidFill>
              </a:rPr>
              <a:t>Support Vector Classifier</a:t>
            </a:r>
          </a:p>
          <a:p>
            <a:r>
              <a:rPr lang="en-US" sz="1600" b="1" dirty="0">
                <a:solidFill>
                  <a:schemeClr val="bg1"/>
                </a:solidFill>
              </a:rPr>
              <a:t>Pros</a:t>
            </a:r>
          </a:p>
          <a:p>
            <a:pPr marL="285750" indent="-285750">
              <a:buFont typeface="Arial" panose="020B0604020202020204" pitchFamily="34" charset="0"/>
              <a:buChar char="•"/>
            </a:pPr>
            <a:r>
              <a:rPr lang="en-US" sz="1600" dirty="0">
                <a:solidFill>
                  <a:schemeClr val="bg1"/>
                </a:solidFill>
              </a:rPr>
              <a:t>Low risk of overfitting.</a:t>
            </a:r>
          </a:p>
          <a:p>
            <a:pPr marL="285750" indent="-285750">
              <a:buFont typeface="Arial" panose="020B0604020202020204" pitchFamily="34" charset="0"/>
              <a:buChar char="•"/>
            </a:pPr>
            <a:r>
              <a:rPr lang="en-US" sz="1600" dirty="0">
                <a:solidFill>
                  <a:schemeClr val="bg1"/>
                </a:solidFill>
              </a:rPr>
              <a:t>Effective recall.</a:t>
            </a:r>
          </a:p>
          <a:p>
            <a:endParaRPr lang="en-US" sz="1600" dirty="0">
              <a:solidFill>
                <a:schemeClr val="bg1"/>
              </a:solidFill>
            </a:endParaRPr>
          </a:p>
          <a:p>
            <a:r>
              <a:rPr lang="en-US" sz="1600" b="1" dirty="0">
                <a:solidFill>
                  <a:schemeClr val="bg1"/>
                </a:solidFill>
              </a:rPr>
              <a:t>Cons</a:t>
            </a:r>
          </a:p>
          <a:p>
            <a:pPr marL="285750" indent="-285750">
              <a:buFont typeface="Arial" panose="020B0604020202020204" pitchFamily="34" charset="0"/>
              <a:buChar char="•"/>
            </a:pPr>
            <a:r>
              <a:rPr lang="en-US" sz="1600" dirty="0">
                <a:solidFill>
                  <a:schemeClr val="bg1"/>
                </a:solidFill>
              </a:rPr>
              <a:t>Hard to interpret model’s logic.</a:t>
            </a:r>
          </a:p>
          <a:p>
            <a:pPr marL="285750" indent="-285750">
              <a:buFont typeface="Arial" panose="020B0604020202020204" pitchFamily="34" charset="0"/>
              <a:buChar char="•"/>
            </a:pPr>
            <a:r>
              <a:rPr lang="en-US" sz="1600" dirty="0">
                <a:solidFill>
                  <a:schemeClr val="bg1"/>
                </a:solidFill>
              </a:rPr>
              <a:t>Retraining model takes a long time.</a:t>
            </a:r>
          </a:p>
          <a:p>
            <a:endParaRPr lang="en-US" sz="1600" dirty="0">
              <a:solidFill>
                <a:schemeClr val="bg1"/>
              </a:solidFill>
            </a:endParaRPr>
          </a:p>
        </p:txBody>
      </p:sp>
      <p:sp>
        <p:nvSpPr>
          <p:cNvPr id="6" name="TextBox 5">
            <a:extLst>
              <a:ext uri="{FF2B5EF4-FFF2-40B4-BE49-F238E27FC236}">
                <a16:creationId xmlns:a16="http://schemas.microsoft.com/office/drawing/2014/main" id="{1A55E5D9-E372-BD8F-D5F0-BB5911FC702E}"/>
              </a:ext>
            </a:extLst>
          </p:cNvPr>
          <p:cNvSpPr txBox="1"/>
          <p:nvPr/>
        </p:nvSpPr>
        <p:spPr>
          <a:xfrm>
            <a:off x="7332291" y="2315335"/>
            <a:ext cx="3573959" cy="3816429"/>
          </a:xfrm>
          <a:prstGeom prst="rect">
            <a:avLst/>
          </a:prstGeom>
          <a:noFill/>
        </p:spPr>
        <p:txBody>
          <a:bodyPr wrap="square">
            <a:spAutoFit/>
          </a:bodyPr>
          <a:lstStyle/>
          <a:p>
            <a:r>
              <a:rPr lang="en-US" sz="1600" b="1" u="sng" dirty="0">
                <a:solidFill>
                  <a:schemeClr val="bg1"/>
                </a:solidFill>
              </a:rPr>
              <a:t>Gradient Boosting Classifier</a:t>
            </a:r>
          </a:p>
          <a:p>
            <a:r>
              <a:rPr lang="en-US" sz="1600" b="1" dirty="0">
                <a:solidFill>
                  <a:schemeClr val="bg1"/>
                </a:solidFill>
              </a:rPr>
              <a:t>Pros</a:t>
            </a:r>
          </a:p>
          <a:p>
            <a:pPr marL="285750" indent="-285750">
              <a:buFont typeface="Arial" panose="020B0604020202020204" pitchFamily="34" charset="0"/>
              <a:buChar char="•"/>
            </a:pPr>
            <a:r>
              <a:rPr lang="en-US" sz="1600" dirty="0">
                <a:solidFill>
                  <a:schemeClr val="bg1"/>
                </a:solidFill>
              </a:rPr>
              <a:t>High accuracy and strong performance in identifying non-fraudulent transactions.</a:t>
            </a:r>
          </a:p>
          <a:p>
            <a:pPr marL="285750" indent="-285750">
              <a:buFont typeface="Arial" panose="020B0604020202020204" pitchFamily="34" charset="0"/>
              <a:buChar char="•"/>
            </a:pPr>
            <a:r>
              <a:rPr lang="en-US" sz="1600" dirty="0">
                <a:solidFill>
                  <a:schemeClr val="bg1"/>
                </a:solidFill>
              </a:rPr>
              <a:t>Good recall for fraud, indicating robustness in detecting fraudulent activities.</a:t>
            </a:r>
          </a:p>
          <a:p>
            <a:pPr marL="285750" indent="-285750">
              <a:buFont typeface="Arial" panose="020B0604020202020204" pitchFamily="34" charset="0"/>
              <a:buChar char="•"/>
            </a:pPr>
            <a:endParaRPr lang="en-US" sz="1600" dirty="0">
              <a:solidFill>
                <a:schemeClr val="bg1"/>
              </a:solidFill>
            </a:endParaRPr>
          </a:p>
          <a:p>
            <a:r>
              <a:rPr lang="en-US" sz="1600" b="1" dirty="0">
                <a:solidFill>
                  <a:schemeClr val="bg1"/>
                </a:solidFill>
              </a:rPr>
              <a:t>Cons</a:t>
            </a:r>
          </a:p>
          <a:p>
            <a:pPr marL="285750" indent="-285750">
              <a:buFont typeface="Arial" panose="020B0604020202020204" pitchFamily="34" charset="0"/>
              <a:buChar char="•"/>
            </a:pPr>
            <a:r>
              <a:rPr lang="en-US" sz="1600" dirty="0">
                <a:solidFill>
                  <a:schemeClr val="bg1"/>
                </a:solidFill>
              </a:rPr>
              <a:t>Have a higher differences between the training and testing score accuracy.</a:t>
            </a:r>
          </a:p>
          <a:p>
            <a:pPr marL="285750" indent="-285750">
              <a:buFont typeface="Arial" panose="020B0604020202020204" pitchFamily="34" charset="0"/>
              <a:buChar char="•"/>
            </a:pPr>
            <a:r>
              <a:rPr lang="en-US" sz="1600" b="0" i="0" dirty="0">
                <a:solidFill>
                  <a:srgbClr val="1D1C1D"/>
                </a:solidFill>
                <a:effectLst/>
                <a:latin typeface="Slack-Lato"/>
              </a:rPr>
              <a:t>Can be prone to overfitting.</a:t>
            </a:r>
            <a:br>
              <a:rPr lang="en-US" sz="1600" dirty="0">
                <a:solidFill>
                  <a:schemeClr val="bg1"/>
                </a:solidFill>
              </a:rPr>
            </a:br>
            <a:endParaRPr lang="en-US" dirty="0">
              <a:solidFill>
                <a:schemeClr val="bg1"/>
              </a:solidFill>
            </a:endParaRPr>
          </a:p>
        </p:txBody>
      </p:sp>
      <p:sp>
        <p:nvSpPr>
          <p:cNvPr id="7" name="TextBox 6">
            <a:extLst>
              <a:ext uri="{FF2B5EF4-FFF2-40B4-BE49-F238E27FC236}">
                <a16:creationId xmlns:a16="http://schemas.microsoft.com/office/drawing/2014/main" id="{DC065F73-1A73-8B9D-A857-8E245C6051DB}"/>
              </a:ext>
            </a:extLst>
          </p:cNvPr>
          <p:cNvSpPr txBox="1"/>
          <p:nvPr/>
        </p:nvSpPr>
        <p:spPr>
          <a:xfrm>
            <a:off x="3917450" y="2315335"/>
            <a:ext cx="3414841" cy="4278094"/>
          </a:xfrm>
          <a:prstGeom prst="rect">
            <a:avLst/>
          </a:prstGeom>
          <a:noFill/>
        </p:spPr>
        <p:txBody>
          <a:bodyPr wrap="square">
            <a:spAutoFit/>
          </a:bodyPr>
          <a:lstStyle/>
          <a:p>
            <a:r>
              <a:rPr lang="en-US" sz="1600" b="1" u="sng" dirty="0">
                <a:solidFill>
                  <a:schemeClr val="bg1"/>
                </a:solidFill>
              </a:rPr>
              <a:t>ADA Boost Classifier</a:t>
            </a:r>
          </a:p>
          <a:p>
            <a:r>
              <a:rPr lang="en-US" sz="1600" b="1" dirty="0">
                <a:solidFill>
                  <a:schemeClr val="bg1"/>
                </a:solidFill>
              </a:rPr>
              <a:t>Pros</a:t>
            </a:r>
          </a:p>
          <a:p>
            <a:pPr marL="285750" indent="-285750">
              <a:buFont typeface="Arial" panose="020B0604020202020204" pitchFamily="34" charset="0"/>
              <a:buChar char="•"/>
            </a:pPr>
            <a:r>
              <a:rPr lang="en-US" sz="1600" b="0" i="0" dirty="0">
                <a:solidFill>
                  <a:srgbClr val="1D1C1D"/>
                </a:solidFill>
                <a:effectLst/>
                <a:latin typeface="Slack-Lato"/>
              </a:rPr>
              <a:t>Exhibits strong performance metrics with high precision and recall, particularly important for detecting fraudulent transactions.</a:t>
            </a:r>
          </a:p>
          <a:p>
            <a:pPr marL="285750" indent="-285750">
              <a:buFont typeface="Arial" panose="020B0604020202020204" pitchFamily="34" charset="0"/>
              <a:buChar char="•"/>
            </a:pPr>
            <a:r>
              <a:rPr lang="en-US" sz="1600" dirty="0">
                <a:solidFill>
                  <a:schemeClr val="bg1"/>
                </a:solidFill>
              </a:rPr>
              <a:t>Consistent training and testing scores suggest good generalization without overfitting.</a:t>
            </a:r>
          </a:p>
          <a:p>
            <a:r>
              <a:rPr lang="en-US" sz="1600" b="1" dirty="0">
                <a:solidFill>
                  <a:schemeClr val="bg1"/>
                </a:solidFill>
              </a:rPr>
              <a:t>Cons</a:t>
            </a:r>
          </a:p>
          <a:p>
            <a:pPr marL="285750" indent="-285750">
              <a:buFont typeface="Arial" panose="020B0604020202020204" pitchFamily="34" charset="0"/>
              <a:buChar char="•"/>
            </a:pPr>
            <a:r>
              <a:rPr lang="en-US" sz="1600" dirty="0">
                <a:solidFill>
                  <a:schemeClr val="bg1"/>
                </a:solidFill>
              </a:rPr>
              <a:t>Have a higher differences between the training and testing score accuracy.</a:t>
            </a:r>
          </a:p>
          <a:p>
            <a:pPr marL="285750" indent="-285750">
              <a:buFont typeface="Arial" panose="020B0604020202020204" pitchFamily="34" charset="0"/>
              <a:buChar char="•"/>
            </a:pPr>
            <a:r>
              <a:rPr lang="en-US" sz="1600" dirty="0">
                <a:solidFill>
                  <a:schemeClr val="bg1"/>
                </a:solidFill>
              </a:rPr>
              <a:t>Sensitive to noisy data and outliers.</a:t>
            </a:r>
          </a:p>
          <a:p>
            <a:endParaRPr lang="en-US" sz="1600" dirty="0">
              <a:solidFill>
                <a:schemeClr val="bg1"/>
              </a:solidFill>
            </a:endParaRPr>
          </a:p>
          <a:p>
            <a:endParaRPr lang="en-US" sz="1600" dirty="0">
              <a:solidFill>
                <a:schemeClr val="bg1"/>
              </a:solidFill>
            </a:endParaRPr>
          </a:p>
        </p:txBody>
      </p:sp>
    </p:spTree>
    <p:extLst>
      <p:ext uri="{BB962C8B-B14F-4D97-AF65-F5344CB8AC3E}">
        <p14:creationId xmlns:p14="http://schemas.microsoft.com/office/powerpoint/2010/main" val="148852748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91542-A512-8195-10A4-2B12921854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744A9A-A44E-7F56-4D1D-FB6D7E84A8B8}"/>
              </a:ext>
            </a:extLst>
          </p:cNvPr>
          <p:cNvSpPr>
            <a:spLocks noGrp="1"/>
          </p:cNvSpPr>
          <p:nvPr>
            <p:ph type="title"/>
          </p:nvPr>
        </p:nvSpPr>
        <p:spPr>
          <a:xfrm>
            <a:off x="964023" y="1170774"/>
            <a:ext cx="7789452" cy="427289"/>
          </a:xfrm>
        </p:spPr>
        <p:txBody>
          <a:bodyPr>
            <a:normAutofit fontScale="90000"/>
          </a:bodyPr>
          <a:lstStyle/>
          <a:p>
            <a:r>
              <a:rPr lang="en-US" sz="3200" dirty="0"/>
              <a:t>Pros and Cons of the Top Models</a:t>
            </a:r>
          </a:p>
        </p:txBody>
      </p:sp>
      <p:sp>
        <p:nvSpPr>
          <p:cNvPr id="13" name="Footer Placeholder 12">
            <a:extLst>
              <a:ext uri="{FF2B5EF4-FFF2-40B4-BE49-F238E27FC236}">
                <a16:creationId xmlns:a16="http://schemas.microsoft.com/office/drawing/2014/main" id="{0BFC4255-5FB8-6DB5-2EAD-CF3BD617CCCE}"/>
              </a:ext>
            </a:extLst>
          </p:cNvPr>
          <p:cNvSpPr>
            <a:spLocks noGrp="1"/>
          </p:cNvSpPr>
          <p:nvPr>
            <p:ph type="ftr" sz="quarter" idx="22"/>
          </p:nvPr>
        </p:nvSpPr>
        <p:spPr>
          <a:xfrm>
            <a:off x="1494790" y="6332220"/>
            <a:ext cx="1762760" cy="247651"/>
          </a:xfrm>
        </p:spPr>
        <p:txBody>
          <a:bodyPr/>
          <a:lstStyle/>
          <a:p>
            <a:r>
              <a:rPr lang="en-US" dirty="0"/>
              <a:t>Credit Card Fraud Detection</a:t>
            </a:r>
          </a:p>
        </p:txBody>
      </p:sp>
      <p:sp>
        <p:nvSpPr>
          <p:cNvPr id="14" name="Slide Number Placeholder 13">
            <a:extLst>
              <a:ext uri="{FF2B5EF4-FFF2-40B4-BE49-F238E27FC236}">
                <a16:creationId xmlns:a16="http://schemas.microsoft.com/office/drawing/2014/main" id="{3530B7EB-6BF3-E089-416E-A0E511AD3935}"/>
              </a:ext>
            </a:extLst>
          </p:cNvPr>
          <p:cNvSpPr>
            <a:spLocks noGrp="1"/>
          </p:cNvSpPr>
          <p:nvPr>
            <p:ph type="sldNum" sz="quarter" idx="23"/>
          </p:nvPr>
        </p:nvSpPr>
        <p:spPr/>
        <p:txBody>
          <a:bodyPr/>
          <a:lstStyle/>
          <a:p>
            <a:fld id="{294A09A9-5501-47C1-A89A-A340965A2BE2}" type="slidenum">
              <a:rPr lang="en-US" smtClean="0"/>
              <a:pPr/>
              <a:t>16</a:t>
            </a:fld>
            <a:endParaRPr lang="en-US" dirty="0">
              <a:latin typeface="+mn-lt"/>
            </a:endParaRPr>
          </a:p>
        </p:txBody>
      </p:sp>
      <p:sp>
        <p:nvSpPr>
          <p:cNvPr id="4" name="TextBox 3">
            <a:extLst>
              <a:ext uri="{FF2B5EF4-FFF2-40B4-BE49-F238E27FC236}">
                <a16:creationId xmlns:a16="http://schemas.microsoft.com/office/drawing/2014/main" id="{FDC9BEF1-8504-2A16-061C-3BD1CD0CA091}"/>
              </a:ext>
            </a:extLst>
          </p:cNvPr>
          <p:cNvSpPr txBox="1"/>
          <p:nvPr/>
        </p:nvSpPr>
        <p:spPr>
          <a:xfrm>
            <a:off x="834889" y="2315335"/>
            <a:ext cx="3082562" cy="2554545"/>
          </a:xfrm>
          <a:prstGeom prst="rect">
            <a:avLst/>
          </a:prstGeom>
          <a:noFill/>
        </p:spPr>
        <p:txBody>
          <a:bodyPr wrap="square">
            <a:spAutoFit/>
          </a:bodyPr>
          <a:lstStyle/>
          <a:p>
            <a:r>
              <a:rPr lang="en-US" sz="1600" b="1" u="sng" dirty="0">
                <a:solidFill>
                  <a:schemeClr val="bg1"/>
                </a:solidFill>
              </a:rPr>
              <a:t>Support Vector Classifier</a:t>
            </a:r>
          </a:p>
          <a:p>
            <a:r>
              <a:rPr lang="en-US" sz="1600" b="1" dirty="0">
                <a:solidFill>
                  <a:schemeClr val="bg1"/>
                </a:solidFill>
              </a:rPr>
              <a:t>Pros</a:t>
            </a:r>
          </a:p>
          <a:p>
            <a:pPr marL="285750" indent="-285750">
              <a:buFont typeface="Arial" panose="020B0604020202020204" pitchFamily="34" charset="0"/>
              <a:buChar char="•"/>
            </a:pPr>
            <a:r>
              <a:rPr lang="en-US" sz="1600" dirty="0">
                <a:solidFill>
                  <a:schemeClr val="bg1"/>
                </a:solidFill>
              </a:rPr>
              <a:t>Low risk of overfitting</a:t>
            </a:r>
          </a:p>
          <a:p>
            <a:pPr marL="285750" indent="-285750">
              <a:buFont typeface="Arial" panose="020B0604020202020204" pitchFamily="34" charset="0"/>
              <a:buChar char="•"/>
            </a:pPr>
            <a:r>
              <a:rPr lang="en-US" sz="1600" dirty="0">
                <a:solidFill>
                  <a:schemeClr val="bg1"/>
                </a:solidFill>
              </a:rPr>
              <a:t>Effective recall</a:t>
            </a:r>
          </a:p>
          <a:p>
            <a:endParaRPr lang="en-US" sz="1600" dirty="0">
              <a:solidFill>
                <a:schemeClr val="bg1"/>
              </a:solidFill>
            </a:endParaRPr>
          </a:p>
          <a:p>
            <a:r>
              <a:rPr lang="en-US" sz="1600" b="1" dirty="0">
                <a:solidFill>
                  <a:schemeClr val="bg1"/>
                </a:solidFill>
              </a:rPr>
              <a:t>Cons</a:t>
            </a:r>
          </a:p>
          <a:p>
            <a:pPr marL="285750" indent="-285750">
              <a:buFont typeface="Arial" panose="020B0604020202020204" pitchFamily="34" charset="0"/>
              <a:buChar char="•"/>
            </a:pPr>
            <a:r>
              <a:rPr lang="en-US" sz="1600" dirty="0">
                <a:solidFill>
                  <a:schemeClr val="bg1"/>
                </a:solidFill>
              </a:rPr>
              <a:t>Hard to interpret model’s logic</a:t>
            </a:r>
          </a:p>
          <a:p>
            <a:pPr marL="285750" indent="-285750">
              <a:buFont typeface="Arial" panose="020B0604020202020204" pitchFamily="34" charset="0"/>
              <a:buChar char="•"/>
            </a:pPr>
            <a:r>
              <a:rPr lang="en-US" sz="1600" dirty="0">
                <a:solidFill>
                  <a:schemeClr val="bg1"/>
                </a:solidFill>
              </a:rPr>
              <a:t>Retraining model takes a long time</a:t>
            </a:r>
          </a:p>
          <a:p>
            <a:endParaRPr lang="en-US" sz="1600" dirty="0">
              <a:solidFill>
                <a:schemeClr val="bg1"/>
              </a:solidFill>
            </a:endParaRPr>
          </a:p>
        </p:txBody>
      </p:sp>
      <p:sp>
        <p:nvSpPr>
          <p:cNvPr id="6" name="TextBox 5">
            <a:extLst>
              <a:ext uri="{FF2B5EF4-FFF2-40B4-BE49-F238E27FC236}">
                <a16:creationId xmlns:a16="http://schemas.microsoft.com/office/drawing/2014/main" id="{974A7844-6DCA-9AB0-55E5-61CF41B2A0BB}"/>
              </a:ext>
            </a:extLst>
          </p:cNvPr>
          <p:cNvSpPr txBox="1"/>
          <p:nvPr/>
        </p:nvSpPr>
        <p:spPr>
          <a:xfrm>
            <a:off x="7332291" y="2315335"/>
            <a:ext cx="3573959" cy="3323987"/>
          </a:xfrm>
          <a:prstGeom prst="rect">
            <a:avLst/>
          </a:prstGeom>
          <a:noFill/>
        </p:spPr>
        <p:txBody>
          <a:bodyPr wrap="square">
            <a:spAutoFit/>
          </a:bodyPr>
          <a:lstStyle/>
          <a:p>
            <a:r>
              <a:rPr lang="en-US" sz="1600" b="1" u="sng" dirty="0">
                <a:solidFill>
                  <a:schemeClr val="bg1"/>
                </a:solidFill>
              </a:rPr>
              <a:t>Gradient Boosting Classifier</a:t>
            </a:r>
          </a:p>
          <a:p>
            <a:r>
              <a:rPr lang="en-US" sz="1600" b="1" dirty="0">
                <a:solidFill>
                  <a:schemeClr val="bg1"/>
                </a:solidFill>
              </a:rPr>
              <a:t>Pros</a:t>
            </a:r>
          </a:p>
          <a:p>
            <a:pPr marL="285750" indent="-285750">
              <a:buFont typeface="Arial" panose="020B0604020202020204" pitchFamily="34" charset="0"/>
              <a:buChar char="•"/>
            </a:pPr>
            <a:r>
              <a:rPr lang="en-US" sz="1600" dirty="0">
                <a:solidFill>
                  <a:schemeClr val="bg1"/>
                </a:solidFill>
              </a:rPr>
              <a:t>Good recall for fraud</a:t>
            </a:r>
          </a:p>
          <a:p>
            <a:pPr marL="285750" indent="-285750">
              <a:buFont typeface="Arial" panose="020B0604020202020204" pitchFamily="34" charset="0"/>
              <a:buChar char="•"/>
            </a:pPr>
            <a:r>
              <a:rPr lang="en-US" sz="1600" dirty="0">
                <a:solidFill>
                  <a:schemeClr val="bg1"/>
                </a:solidFill>
              </a:rPr>
              <a:t>Reduces risk of misidentifying fraud as non fraudulent</a:t>
            </a:r>
          </a:p>
          <a:p>
            <a:endParaRPr lang="en-US" sz="1600" dirty="0">
              <a:solidFill>
                <a:schemeClr val="bg1"/>
              </a:solidFill>
            </a:endParaRPr>
          </a:p>
          <a:p>
            <a:r>
              <a:rPr lang="en-US" sz="1600" b="1" dirty="0">
                <a:solidFill>
                  <a:schemeClr val="bg1"/>
                </a:solidFill>
              </a:rPr>
              <a:t>Cons</a:t>
            </a:r>
          </a:p>
          <a:p>
            <a:pPr marL="285750" indent="-285750">
              <a:buFont typeface="Arial" panose="020B0604020202020204" pitchFamily="34" charset="0"/>
              <a:buChar char="•"/>
            </a:pPr>
            <a:r>
              <a:rPr lang="en-US" sz="1600" dirty="0">
                <a:solidFill>
                  <a:schemeClr val="bg1"/>
                </a:solidFill>
              </a:rPr>
              <a:t>Low precision on fraudulent transactions</a:t>
            </a:r>
          </a:p>
          <a:p>
            <a:pPr marL="285750" indent="-285750">
              <a:buFont typeface="Arial" panose="020B0604020202020204" pitchFamily="34" charset="0"/>
              <a:buChar char="•"/>
            </a:pPr>
            <a:r>
              <a:rPr lang="en-US" sz="1600" dirty="0">
                <a:solidFill>
                  <a:schemeClr val="bg1"/>
                </a:solidFill>
              </a:rPr>
              <a:t>Can be prone to overfitting</a:t>
            </a:r>
          </a:p>
          <a:p>
            <a:pPr marL="285750" indent="-285750">
              <a:buFont typeface="Arial" panose="020B0604020202020204" pitchFamily="34" charset="0"/>
              <a:buChar char="•"/>
            </a:pPr>
            <a:endParaRPr lang="en-US" sz="1600" dirty="0">
              <a:solidFill>
                <a:schemeClr val="bg1"/>
              </a:solidFill>
            </a:endParaRPr>
          </a:p>
          <a:p>
            <a:br>
              <a:rPr lang="en-US" sz="1600" dirty="0">
                <a:solidFill>
                  <a:schemeClr val="bg1"/>
                </a:solidFill>
              </a:rPr>
            </a:br>
            <a:endParaRPr lang="en-US" dirty="0">
              <a:solidFill>
                <a:schemeClr val="bg1"/>
              </a:solidFill>
            </a:endParaRPr>
          </a:p>
        </p:txBody>
      </p:sp>
      <p:sp>
        <p:nvSpPr>
          <p:cNvPr id="7" name="TextBox 6">
            <a:extLst>
              <a:ext uri="{FF2B5EF4-FFF2-40B4-BE49-F238E27FC236}">
                <a16:creationId xmlns:a16="http://schemas.microsoft.com/office/drawing/2014/main" id="{EC84E332-F08A-72A2-33E1-AB04FFC26847}"/>
              </a:ext>
            </a:extLst>
          </p:cNvPr>
          <p:cNvSpPr txBox="1"/>
          <p:nvPr/>
        </p:nvSpPr>
        <p:spPr>
          <a:xfrm>
            <a:off x="3917451" y="2315335"/>
            <a:ext cx="3082562" cy="2800767"/>
          </a:xfrm>
          <a:prstGeom prst="rect">
            <a:avLst/>
          </a:prstGeom>
          <a:noFill/>
        </p:spPr>
        <p:txBody>
          <a:bodyPr wrap="square">
            <a:spAutoFit/>
          </a:bodyPr>
          <a:lstStyle/>
          <a:p>
            <a:r>
              <a:rPr lang="en-US" sz="1600" b="1" u="sng" dirty="0">
                <a:solidFill>
                  <a:schemeClr val="bg1"/>
                </a:solidFill>
              </a:rPr>
              <a:t>ADA Boost Classifier</a:t>
            </a:r>
          </a:p>
          <a:p>
            <a:r>
              <a:rPr lang="en-US" sz="1600" b="1" dirty="0">
                <a:solidFill>
                  <a:schemeClr val="bg1"/>
                </a:solidFill>
              </a:rPr>
              <a:t>Pros</a:t>
            </a:r>
          </a:p>
          <a:p>
            <a:pPr marL="285750" indent="-285750">
              <a:buFont typeface="Arial" panose="020B0604020202020204" pitchFamily="34" charset="0"/>
              <a:buChar char="•"/>
            </a:pPr>
            <a:r>
              <a:rPr lang="en-US" sz="1600" dirty="0">
                <a:solidFill>
                  <a:srgbClr val="1D1C1D"/>
                </a:solidFill>
                <a:latin typeface="Slack-Lato"/>
              </a:rPr>
              <a:t>St</a:t>
            </a:r>
            <a:r>
              <a:rPr lang="en-US" sz="1600" b="0" i="0" dirty="0">
                <a:solidFill>
                  <a:srgbClr val="1D1C1D"/>
                </a:solidFill>
                <a:effectLst/>
                <a:latin typeface="Slack-Lato"/>
              </a:rPr>
              <a:t>rong performance metrics</a:t>
            </a:r>
            <a:endParaRPr lang="en-US" sz="1600" dirty="0">
              <a:solidFill>
                <a:srgbClr val="1D1C1D"/>
              </a:solidFill>
              <a:latin typeface="Slack-Lato"/>
            </a:endParaRPr>
          </a:p>
          <a:p>
            <a:pPr marL="285750" indent="-285750">
              <a:buFont typeface="Arial" panose="020B0604020202020204" pitchFamily="34" charset="0"/>
              <a:buChar char="•"/>
            </a:pPr>
            <a:r>
              <a:rPr lang="en-US" sz="1600" dirty="0">
                <a:solidFill>
                  <a:schemeClr val="bg1"/>
                </a:solidFill>
              </a:rPr>
              <a:t>Low risk of overfitting.</a:t>
            </a:r>
          </a:p>
          <a:p>
            <a:pPr marL="285750" indent="-285750">
              <a:buFont typeface="Arial" panose="020B0604020202020204" pitchFamily="34" charset="0"/>
              <a:buChar char="•"/>
            </a:pPr>
            <a:endParaRPr lang="en-US" sz="1600" dirty="0">
              <a:solidFill>
                <a:schemeClr val="bg1"/>
              </a:solidFill>
            </a:endParaRPr>
          </a:p>
          <a:p>
            <a:r>
              <a:rPr lang="en-US" sz="1600" b="1" dirty="0">
                <a:solidFill>
                  <a:schemeClr val="bg1"/>
                </a:solidFill>
              </a:rPr>
              <a:t>Cons</a:t>
            </a:r>
          </a:p>
          <a:p>
            <a:pPr marL="285750" indent="-285750">
              <a:buFont typeface="Arial" panose="020B0604020202020204" pitchFamily="34" charset="0"/>
              <a:buChar char="•"/>
            </a:pPr>
            <a:r>
              <a:rPr lang="en-US" sz="1600" dirty="0">
                <a:solidFill>
                  <a:schemeClr val="bg1"/>
                </a:solidFill>
              </a:rPr>
              <a:t>Potential performance imbalance</a:t>
            </a:r>
          </a:p>
          <a:p>
            <a:pPr marL="285750" indent="-285750">
              <a:buFont typeface="Arial" panose="020B0604020202020204" pitchFamily="34" charset="0"/>
              <a:buChar char="•"/>
            </a:pPr>
            <a:r>
              <a:rPr lang="en-US" sz="1600" dirty="0">
                <a:solidFill>
                  <a:schemeClr val="bg1"/>
                </a:solidFill>
              </a:rPr>
              <a:t>Sensitive to noisy data and outliers</a:t>
            </a:r>
          </a:p>
          <a:p>
            <a:endParaRPr lang="en-US" sz="1600" dirty="0">
              <a:solidFill>
                <a:schemeClr val="bg1"/>
              </a:solidFill>
            </a:endParaRPr>
          </a:p>
        </p:txBody>
      </p:sp>
    </p:spTree>
    <p:extLst>
      <p:ext uri="{BB962C8B-B14F-4D97-AF65-F5344CB8AC3E}">
        <p14:creationId xmlns:p14="http://schemas.microsoft.com/office/powerpoint/2010/main" val="101382082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997953-C6B4-E607-E956-ABE9F61A20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739577-BB00-A5EE-3463-6AD798F606EF}"/>
              </a:ext>
            </a:extLst>
          </p:cNvPr>
          <p:cNvSpPr>
            <a:spLocks noGrp="1"/>
          </p:cNvSpPr>
          <p:nvPr>
            <p:ph type="title"/>
          </p:nvPr>
        </p:nvSpPr>
        <p:spPr>
          <a:xfrm>
            <a:off x="760576" y="1170774"/>
            <a:ext cx="7992899" cy="427289"/>
          </a:xfrm>
        </p:spPr>
        <p:txBody>
          <a:bodyPr>
            <a:normAutofit fontScale="90000"/>
          </a:bodyPr>
          <a:lstStyle/>
          <a:p>
            <a:r>
              <a:rPr lang="en-US" sz="3200" dirty="0"/>
              <a:t>6.0 Conclusion and Recommendation</a:t>
            </a:r>
          </a:p>
        </p:txBody>
      </p:sp>
      <p:sp>
        <p:nvSpPr>
          <p:cNvPr id="13" name="Footer Placeholder 12">
            <a:extLst>
              <a:ext uri="{FF2B5EF4-FFF2-40B4-BE49-F238E27FC236}">
                <a16:creationId xmlns:a16="http://schemas.microsoft.com/office/drawing/2014/main" id="{374A753D-00CF-336E-2D9C-2DD49C2903A3}"/>
              </a:ext>
            </a:extLst>
          </p:cNvPr>
          <p:cNvSpPr>
            <a:spLocks noGrp="1"/>
          </p:cNvSpPr>
          <p:nvPr>
            <p:ph type="ftr" sz="quarter" idx="22"/>
          </p:nvPr>
        </p:nvSpPr>
        <p:spPr>
          <a:xfrm>
            <a:off x="1494790" y="6332220"/>
            <a:ext cx="1762760" cy="247651"/>
          </a:xfrm>
        </p:spPr>
        <p:txBody>
          <a:bodyPr/>
          <a:lstStyle/>
          <a:p>
            <a:r>
              <a:rPr lang="en-US" dirty="0"/>
              <a:t>Credit Card Fraud Detection</a:t>
            </a:r>
          </a:p>
        </p:txBody>
      </p:sp>
      <p:sp>
        <p:nvSpPr>
          <p:cNvPr id="14" name="Slide Number Placeholder 13">
            <a:extLst>
              <a:ext uri="{FF2B5EF4-FFF2-40B4-BE49-F238E27FC236}">
                <a16:creationId xmlns:a16="http://schemas.microsoft.com/office/drawing/2014/main" id="{A14AF3FC-1222-6FBB-0044-D9D04741BC97}"/>
              </a:ext>
            </a:extLst>
          </p:cNvPr>
          <p:cNvSpPr>
            <a:spLocks noGrp="1"/>
          </p:cNvSpPr>
          <p:nvPr>
            <p:ph type="sldNum" sz="quarter" idx="23"/>
          </p:nvPr>
        </p:nvSpPr>
        <p:spPr/>
        <p:txBody>
          <a:bodyPr/>
          <a:lstStyle/>
          <a:p>
            <a:fld id="{294A09A9-5501-47C1-A89A-A340965A2BE2}" type="slidenum">
              <a:rPr lang="en-US" smtClean="0"/>
              <a:pPr/>
              <a:t>17</a:t>
            </a:fld>
            <a:endParaRPr lang="en-US" dirty="0">
              <a:latin typeface="+mn-lt"/>
            </a:endParaRPr>
          </a:p>
        </p:txBody>
      </p:sp>
      <p:sp>
        <p:nvSpPr>
          <p:cNvPr id="5" name="Content Placeholder 7">
            <a:extLst>
              <a:ext uri="{FF2B5EF4-FFF2-40B4-BE49-F238E27FC236}">
                <a16:creationId xmlns:a16="http://schemas.microsoft.com/office/drawing/2014/main" id="{4D0E6B27-EE15-819D-A027-D682FB6E7C56}"/>
              </a:ext>
            </a:extLst>
          </p:cNvPr>
          <p:cNvSpPr txBox="1">
            <a:spLocks/>
          </p:cNvSpPr>
          <p:nvPr/>
        </p:nvSpPr>
        <p:spPr>
          <a:xfrm rot="10800000" flipV="1">
            <a:off x="1494789" y="3250096"/>
            <a:ext cx="8434400" cy="3108721"/>
          </a:xfrm>
          <a:prstGeom prst="rect">
            <a:avLst/>
          </a:prstGeom>
        </p:spPr>
        <p:txBody>
          <a:bodyPr vert="horz" lIns="0" tIns="0" rIns="0" bIns="0" rtlCol="0" anchor="t" anchorCtr="0">
            <a:normAutofit/>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itchFamily="2" charset="2"/>
              <a:buNone/>
            </a:pPr>
            <a:endParaRPr lang="en-US" dirty="0"/>
          </a:p>
        </p:txBody>
      </p:sp>
      <p:sp>
        <p:nvSpPr>
          <p:cNvPr id="3" name="Text Placeholder 44">
            <a:extLst>
              <a:ext uri="{FF2B5EF4-FFF2-40B4-BE49-F238E27FC236}">
                <a16:creationId xmlns:a16="http://schemas.microsoft.com/office/drawing/2014/main" id="{BF73F554-4D08-E426-EC4B-3D49AD497324}"/>
              </a:ext>
            </a:extLst>
          </p:cNvPr>
          <p:cNvSpPr txBox="1">
            <a:spLocks/>
          </p:cNvSpPr>
          <p:nvPr/>
        </p:nvSpPr>
        <p:spPr>
          <a:xfrm>
            <a:off x="562831" y="2306016"/>
            <a:ext cx="9366358" cy="4629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We recommend Support Vector Classifier Model for Credit Card fraud detection.</a:t>
            </a:r>
          </a:p>
        </p:txBody>
      </p:sp>
      <p:sp>
        <p:nvSpPr>
          <p:cNvPr id="4" name="TextBox 3">
            <a:extLst>
              <a:ext uri="{FF2B5EF4-FFF2-40B4-BE49-F238E27FC236}">
                <a16:creationId xmlns:a16="http://schemas.microsoft.com/office/drawing/2014/main" id="{028A6A52-6B96-A391-7F65-3A15C50DEF8A}"/>
              </a:ext>
            </a:extLst>
          </p:cNvPr>
          <p:cNvSpPr txBox="1"/>
          <p:nvPr/>
        </p:nvSpPr>
        <p:spPr>
          <a:xfrm>
            <a:off x="834887" y="2990024"/>
            <a:ext cx="10173913" cy="1569660"/>
          </a:xfrm>
          <a:prstGeom prst="rect">
            <a:avLst/>
          </a:prstGeom>
          <a:noFill/>
        </p:spPr>
        <p:txBody>
          <a:bodyPr wrap="square">
            <a:spAutoFit/>
          </a:bodyPr>
          <a:lstStyle/>
          <a:p>
            <a:pPr marL="285750" indent="-285750">
              <a:buFont typeface="Arial" panose="020B0604020202020204" pitchFamily="34" charset="0"/>
              <a:buChar char="•"/>
            </a:pPr>
            <a:r>
              <a:rPr lang="en-US" sz="1600" dirty="0">
                <a:solidFill>
                  <a:schemeClr val="bg1"/>
                </a:solidFill>
              </a:rPr>
              <a:t>It averages 94-95% accuracy predicting fraud. </a:t>
            </a:r>
          </a:p>
          <a:p>
            <a:pPr marL="285750" indent="-285750">
              <a:buFont typeface="Arial" panose="020B0604020202020204" pitchFamily="34" charset="0"/>
              <a:buChar char="•"/>
            </a:pPr>
            <a:r>
              <a:rPr lang="en-US" sz="1600" dirty="0">
                <a:solidFill>
                  <a:schemeClr val="bg1"/>
                </a:solidFill>
              </a:rPr>
              <a:t>Has a relatively high recall when identifying fraudulent charges.</a:t>
            </a:r>
          </a:p>
          <a:p>
            <a:pPr marL="285750" indent="-285750">
              <a:buFont typeface="Arial" panose="020B0604020202020204" pitchFamily="34" charset="0"/>
              <a:buChar char="•"/>
            </a:pPr>
            <a:r>
              <a:rPr lang="en-US" sz="1600" dirty="0">
                <a:solidFill>
                  <a:schemeClr val="bg1"/>
                </a:solidFill>
              </a:rPr>
              <a:t>Very memory efficient because it uses a subset of training points.</a:t>
            </a:r>
          </a:p>
          <a:p>
            <a:pPr marL="285750" indent="-285750">
              <a:buFont typeface="Arial" panose="020B0604020202020204" pitchFamily="34" charset="0"/>
              <a:buChar char="•"/>
            </a:pPr>
            <a:endParaRPr lang="en-US" sz="1600" dirty="0">
              <a:solidFill>
                <a:schemeClr val="bg1"/>
              </a:solidFill>
            </a:endParaRPr>
          </a:p>
          <a:p>
            <a:endParaRPr lang="en-US" sz="1600" dirty="0">
              <a:solidFill>
                <a:schemeClr val="bg1"/>
              </a:solidFill>
            </a:endParaRPr>
          </a:p>
          <a:p>
            <a:pPr marL="285750" indent="-285750">
              <a:buFont typeface="Arial" panose="020B0604020202020204" pitchFamily="34" charset="0"/>
              <a:buChar char="•"/>
            </a:pPr>
            <a:endParaRPr lang="en-US" sz="1600" dirty="0">
              <a:solidFill>
                <a:schemeClr val="bg1"/>
              </a:solidFill>
            </a:endParaRPr>
          </a:p>
        </p:txBody>
      </p:sp>
      <p:sp>
        <p:nvSpPr>
          <p:cNvPr id="6" name="Text Placeholder 44">
            <a:extLst>
              <a:ext uri="{FF2B5EF4-FFF2-40B4-BE49-F238E27FC236}">
                <a16:creationId xmlns:a16="http://schemas.microsoft.com/office/drawing/2014/main" id="{815B36C9-98E5-5286-1E61-4A2398B075CF}"/>
              </a:ext>
            </a:extLst>
          </p:cNvPr>
          <p:cNvSpPr txBox="1">
            <a:spLocks/>
          </p:cNvSpPr>
          <p:nvPr/>
        </p:nvSpPr>
        <p:spPr>
          <a:xfrm>
            <a:off x="834887" y="2676614"/>
            <a:ext cx="9366358" cy="4629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Why?</a:t>
            </a:r>
          </a:p>
        </p:txBody>
      </p:sp>
    </p:spTree>
    <p:extLst>
      <p:ext uri="{BB962C8B-B14F-4D97-AF65-F5344CB8AC3E}">
        <p14:creationId xmlns:p14="http://schemas.microsoft.com/office/powerpoint/2010/main" val="3580437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485F61-6CF6-0C01-D329-B5607F0E3A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E298B3-564A-B57A-7183-D4965DB76F76}"/>
              </a:ext>
            </a:extLst>
          </p:cNvPr>
          <p:cNvSpPr>
            <a:spLocks noGrp="1"/>
          </p:cNvSpPr>
          <p:nvPr>
            <p:ph type="title"/>
          </p:nvPr>
        </p:nvSpPr>
        <p:spPr>
          <a:xfrm>
            <a:off x="964023" y="1170774"/>
            <a:ext cx="7789452" cy="427289"/>
          </a:xfrm>
        </p:spPr>
        <p:txBody>
          <a:bodyPr>
            <a:normAutofit fontScale="90000"/>
          </a:bodyPr>
          <a:lstStyle/>
          <a:p>
            <a:r>
              <a:rPr lang="en-US" sz="3200" dirty="0"/>
              <a:t>References</a:t>
            </a:r>
          </a:p>
        </p:txBody>
      </p:sp>
      <p:sp>
        <p:nvSpPr>
          <p:cNvPr id="13" name="Footer Placeholder 12">
            <a:extLst>
              <a:ext uri="{FF2B5EF4-FFF2-40B4-BE49-F238E27FC236}">
                <a16:creationId xmlns:a16="http://schemas.microsoft.com/office/drawing/2014/main" id="{0375FF70-449D-8F4F-DB9B-38B545DC0AED}"/>
              </a:ext>
            </a:extLst>
          </p:cNvPr>
          <p:cNvSpPr>
            <a:spLocks noGrp="1"/>
          </p:cNvSpPr>
          <p:nvPr>
            <p:ph type="ftr" sz="quarter" idx="22"/>
          </p:nvPr>
        </p:nvSpPr>
        <p:spPr>
          <a:xfrm>
            <a:off x="1494790" y="6332220"/>
            <a:ext cx="1762760" cy="247651"/>
          </a:xfrm>
        </p:spPr>
        <p:txBody>
          <a:bodyPr/>
          <a:lstStyle/>
          <a:p>
            <a:r>
              <a:rPr lang="en-US" dirty="0"/>
              <a:t>Credit Card Fraud Detection</a:t>
            </a:r>
          </a:p>
        </p:txBody>
      </p:sp>
      <p:sp>
        <p:nvSpPr>
          <p:cNvPr id="14" name="Slide Number Placeholder 13">
            <a:extLst>
              <a:ext uri="{FF2B5EF4-FFF2-40B4-BE49-F238E27FC236}">
                <a16:creationId xmlns:a16="http://schemas.microsoft.com/office/drawing/2014/main" id="{2F411953-77F6-B646-9D30-440363FB687B}"/>
              </a:ext>
            </a:extLst>
          </p:cNvPr>
          <p:cNvSpPr>
            <a:spLocks noGrp="1"/>
          </p:cNvSpPr>
          <p:nvPr>
            <p:ph type="sldNum" sz="quarter" idx="23"/>
          </p:nvPr>
        </p:nvSpPr>
        <p:spPr/>
        <p:txBody>
          <a:bodyPr/>
          <a:lstStyle/>
          <a:p>
            <a:fld id="{294A09A9-5501-47C1-A89A-A340965A2BE2}" type="slidenum">
              <a:rPr lang="en-US" smtClean="0"/>
              <a:pPr/>
              <a:t>18</a:t>
            </a:fld>
            <a:endParaRPr lang="en-US" dirty="0">
              <a:latin typeface="+mn-lt"/>
            </a:endParaRPr>
          </a:p>
        </p:txBody>
      </p:sp>
      <p:sp>
        <p:nvSpPr>
          <p:cNvPr id="3" name="Text Placeholder 44">
            <a:extLst>
              <a:ext uri="{FF2B5EF4-FFF2-40B4-BE49-F238E27FC236}">
                <a16:creationId xmlns:a16="http://schemas.microsoft.com/office/drawing/2014/main" id="{3EE495F0-FC72-F0AA-D579-BE62A6FFE3AD}"/>
              </a:ext>
            </a:extLst>
          </p:cNvPr>
          <p:cNvSpPr txBox="1">
            <a:spLocks/>
          </p:cNvSpPr>
          <p:nvPr/>
        </p:nvSpPr>
        <p:spPr>
          <a:xfrm>
            <a:off x="562831" y="2306015"/>
            <a:ext cx="5741503" cy="4157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TextBox 3">
            <a:extLst>
              <a:ext uri="{FF2B5EF4-FFF2-40B4-BE49-F238E27FC236}">
                <a16:creationId xmlns:a16="http://schemas.microsoft.com/office/drawing/2014/main" id="{70B5F7C2-81AC-849F-0444-BDFA700979E4}"/>
              </a:ext>
            </a:extLst>
          </p:cNvPr>
          <p:cNvSpPr txBox="1"/>
          <p:nvPr/>
        </p:nvSpPr>
        <p:spPr>
          <a:xfrm>
            <a:off x="834887" y="2532824"/>
            <a:ext cx="10173913" cy="923330"/>
          </a:xfrm>
          <a:prstGeom prst="rect">
            <a:avLst/>
          </a:prstGeom>
          <a:noFill/>
        </p:spPr>
        <p:txBody>
          <a:bodyPr wrap="square">
            <a:spAutoFit/>
          </a:bodyPr>
          <a:lstStyle/>
          <a:p>
            <a:pPr marL="342900" indent="-342900">
              <a:buAutoNum type="arabicPeriod"/>
            </a:pPr>
            <a:r>
              <a:rPr lang="en-US" dirty="0">
                <a:solidFill>
                  <a:schemeClr val="bg1"/>
                </a:solidFill>
                <a:hlinkClick r:id="rId2"/>
              </a:rPr>
              <a:t>https://statinfer.com/204-6-8-svm-advantages-disadvantages-applications/</a:t>
            </a:r>
            <a:endParaRPr lang="en-US" dirty="0">
              <a:solidFill>
                <a:schemeClr val="bg1"/>
              </a:solidFill>
            </a:endParaRPr>
          </a:p>
          <a:p>
            <a:pPr marL="342900" indent="-342900">
              <a:buAutoNum type="arabicPeriod"/>
            </a:pPr>
            <a:r>
              <a:rPr lang="en-US" dirty="0">
                <a:solidFill>
                  <a:schemeClr val="bg1"/>
                </a:solidFill>
                <a:hlinkClick r:id="rId3"/>
              </a:rPr>
              <a:t>https://www.kaggle.com/datasets/mlg-ulb/creditcardfraud?resource=download</a:t>
            </a:r>
            <a:endParaRPr lang="en-US" dirty="0">
              <a:solidFill>
                <a:schemeClr val="bg1"/>
              </a:solidFill>
            </a:endParaRPr>
          </a:p>
          <a:p>
            <a:pPr marL="342900" indent="-342900">
              <a:buAutoNum type="arabicPeriod"/>
            </a:pPr>
            <a:endParaRPr lang="en-US" dirty="0">
              <a:solidFill>
                <a:schemeClr val="bg1"/>
              </a:solidFill>
            </a:endParaRPr>
          </a:p>
        </p:txBody>
      </p:sp>
    </p:spTree>
    <p:extLst>
      <p:ext uri="{BB962C8B-B14F-4D97-AF65-F5344CB8AC3E}">
        <p14:creationId xmlns:p14="http://schemas.microsoft.com/office/powerpoint/2010/main" val="259518334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803473" y="2173658"/>
            <a:ext cx="5007528" cy="610863"/>
          </a:xfrm>
        </p:spPr>
        <p:txBody>
          <a:bodyPr/>
          <a:lstStyle/>
          <a:p>
            <a:r>
              <a:rPr lang="en-US" dirty="0"/>
              <a:t>Thank you</a:t>
            </a:r>
          </a:p>
        </p:txBody>
      </p:sp>
      <p:pic>
        <p:nvPicPr>
          <p:cNvPr id="13" name="Picture Placeholder 12" descr="Person running up stairs">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33667731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Agenda</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415979"/>
            <a:ext cx="2133600" cy="771650"/>
          </a:xfrm>
        </p:spPr>
        <p:txBody>
          <a:bodyPr/>
          <a:lstStyle/>
          <a:p>
            <a:r>
              <a:rPr lang="en-US" sz="1600" dirty="0">
                <a:latin typeface="Arial" panose="020B0604020202020204" pitchFamily="34" charset="0"/>
                <a:cs typeface="Arial" panose="020B0604020202020204" pitchFamily="34" charset="0"/>
              </a:rPr>
              <a:t>Provides an overview of our company</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499" y="2051141"/>
            <a:ext cx="2436743" cy="247651"/>
          </a:xfrm>
        </p:spPr>
        <p:txBody>
          <a:bodyPr/>
          <a:lstStyle/>
          <a:p>
            <a:r>
              <a:rPr lang="en-US" dirty="0"/>
              <a:t>01. About Us</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401369"/>
            <a:ext cx="2432958" cy="1427682"/>
          </a:xfrm>
        </p:spPr>
        <p:txBody>
          <a:bodyPr/>
          <a:lstStyle/>
          <a:p>
            <a:r>
              <a:rPr lang="en-US" sz="1600" dirty="0">
                <a:latin typeface="Arial" panose="020B0604020202020204" pitchFamily="34" charset="0"/>
                <a:cs typeface="Arial" panose="020B0604020202020204" pitchFamily="34" charset="0"/>
              </a:rPr>
              <a:t>Shows a snapshot of some our clients</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038881"/>
            <a:ext cx="2128157" cy="205837"/>
          </a:xfrm>
        </p:spPr>
        <p:txBody>
          <a:bodyPr/>
          <a:lstStyle/>
          <a:p>
            <a:r>
              <a:rPr lang="en-US" dirty="0"/>
              <a:t>02. Our Clients</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874643" y="4750904"/>
            <a:ext cx="2211457" cy="1312911"/>
          </a:xfrm>
        </p:spPr>
        <p:txBody>
          <a:bodyPr/>
          <a:lstStyle/>
          <a:p>
            <a:pPr algn="ctr"/>
            <a:r>
              <a:rPr lang="en-US" sz="1600" dirty="0">
                <a:latin typeface="Arial" panose="020B0604020202020204" pitchFamily="34" charset="0"/>
                <a:cs typeface="Arial" panose="020B0604020202020204" pitchFamily="34" charset="0"/>
              </a:rPr>
              <a:t>Definition of the problem that our company is trying to solve</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874643" y="4386067"/>
            <a:ext cx="2285430" cy="247651"/>
          </a:xfrm>
        </p:spPr>
        <p:txBody>
          <a:bodyPr/>
          <a:lstStyle/>
          <a:p>
            <a:pPr algn="ctr"/>
            <a:r>
              <a:rPr lang="en-US" dirty="0"/>
              <a:t>03. The Problem</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579742" y="4740494"/>
            <a:ext cx="2211457" cy="1126905"/>
          </a:xfrm>
        </p:spPr>
        <p:txBody>
          <a:bodyPr/>
          <a:lstStyle/>
          <a:p>
            <a:pPr algn="ctr"/>
            <a:r>
              <a:rPr lang="en-US" sz="1600" dirty="0">
                <a:latin typeface="Arial" panose="020B0604020202020204" pitchFamily="34" charset="0"/>
                <a:cs typeface="Arial" panose="020B0604020202020204" pitchFamily="34" charset="0"/>
              </a:rPr>
              <a:t>Describes Data Insight’s Solution</a:t>
            </a:r>
          </a:p>
          <a:p>
            <a:r>
              <a:rPr lang="en-US" dirty="0"/>
              <a:t>.</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3" y="4386067"/>
            <a:ext cx="2022140" cy="205837"/>
          </a:xfrm>
        </p:spPr>
        <p:txBody>
          <a:bodyPr/>
          <a:lstStyle/>
          <a:p>
            <a:r>
              <a:rPr lang="en-US" dirty="0"/>
              <a:t>04. Our Solution</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284841" y="4750904"/>
            <a:ext cx="2342323" cy="705679"/>
          </a:xfrm>
        </p:spPr>
        <p:txBody>
          <a:bodyPr/>
          <a:lstStyle/>
          <a:p>
            <a:pPr algn="ctr"/>
            <a:r>
              <a:rPr lang="en-US" sz="1600" dirty="0">
                <a:latin typeface="Arial" panose="020B0604020202020204" pitchFamily="34" charset="0"/>
                <a:cs typeface="Arial" panose="020B0604020202020204" pitchFamily="34" charset="0"/>
              </a:rPr>
              <a:t>Defines the performance of our models</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188152" y="4386067"/>
            <a:ext cx="2568222" cy="205837"/>
          </a:xfrm>
        </p:spPr>
        <p:txBody>
          <a:bodyPr/>
          <a:lstStyle/>
          <a:p>
            <a:pPr algn="ctr"/>
            <a:r>
              <a:rPr lang="en-US" dirty="0"/>
              <a:t>05. Model Performance</a:t>
            </a:r>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1238250" y="6332220"/>
            <a:ext cx="1753870" cy="247651"/>
          </a:xfrm>
        </p:spPr>
        <p:txBody>
          <a:bodyPr/>
          <a:lstStyle/>
          <a:p>
            <a:r>
              <a:rPr lang="en-US" dirty="0"/>
              <a:t>Credit Card Fraud Detection</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dirty="0"/>
          </a:p>
        </p:txBody>
      </p:sp>
      <p:sp>
        <p:nvSpPr>
          <p:cNvPr id="45" name="Date Placeholder 3">
            <a:extLst>
              <a:ext uri="{FF2B5EF4-FFF2-40B4-BE49-F238E27FC236}">
                <a16:creationId xmlns:a16="http://schemas.microsoft.com/office/drawing/2014/main" id="{3B4069FE-8724-4CE0-9B3C-6D59B9B5FD9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March 3, 2024</a:t>
            </a:fld>
            <a:endParaRPr lang="en-US" dirty="0"/>
          </a:p>
        </p:txBody>
      </p:sp>
      <p:pic>
        <p:nvPicPr>
          <p:cNvPr id="18" name="Picture 17">
            <a:extLst>
              <a:ext uri="{FF2B5EF4-FFF2-40B4-BE49-F238E27FC236}">
                <a16:creationId xmlns:a16="http://schemas.microsoft.com/office/drawing/2014/main" id="{71290A32-B335-B618-7A6D-6281D75359ED}"/>
              </a:ext>
            </a:extLst>
          </p:cNvPr>
          <p:cNvPicPr>
            <a:picLocks noChangeAspect="1"/>
          </p:cNvPicPr>
          <p:nvPr/>
        </p:nvPicPr>
        <p:blipFill>
          <a:blip r:embed="rId2"/>
          <a:stretch>
            <a:fillRect/>
          </a:stretch>
        </p:blipFill>
        <p:spPr>
          <a:xfrm>
            <a:off x="8934450" y="4120723"/>
            <a:ext cx="2324100" cy="342900"/>
          </a:xfrm>
          <a:prstGeom prst="rect">
            <a:avLst/>
          </a:prstGeom>
        </p:spPr>
      </p:pic>
      <p:sp>
        <p:nvSpPr>
          <p:cNvPr id="13" name="Text Placeholder 11">
            <a:extLst>
              <a:ext uri="{FF2B5EF4-FFF2-40B4-BE49-F238E27FC236}">
                <a16:creationId xmlns:a16="http://schemas.microsoft.com/office/drawing/2014/main" id="{621A43D9-599E-7097-BDC3-0F39ED108EDD}"/>
              </a:ext>
            </a:extLst>
          </p:cNvPr>
          <p:cNvSpPr txBox="1">
            <a:spLocks/>
          </p:cNvSpPr>
          <p:nvPr/>
        </p:nvSpPr>
        <p:spPr>
          <a:xfrm>
            <a:off x="9072154" y="4376128"/>
            <a:ext cx="1572655" cy="474168"/>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sz="1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06. Conclusion</a:t>
            </a:r>
          </a:p>
        </p:txBody>
      </p:sp>
    </p:spTree>
    <p:extLst>
      <p:ext uri="{BB962C8B-B14F-4D97-AF65-F5344CB8AC3E}">
        <p14:creationId xmlns:p14="http://schemas.microsoft.com/office/powerpoint/2010/main" val="28986093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normAutofit/>
          </a:bodyPr>
          <a:lstStyle/>
          <a:p>
            <a:r>
              <a:rPr lang="en-US" dirty="0"/>
              <a:t>1. About Us</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71549" y="2105025"/>
            <a:ext cx="9872041" cy="2874479"/>
          </a:xfrm>
        </p:spPr>
        <p:txBody>
          <a:bodyPr/>
          <a:lstStyle/>
          <a:p>
            <a:r>
              <a:rPr lang="en-US" sz="1800" dirty="0">
                <a:latin typeface="Arial" panose="020B0604020202020204" pitchFamily="34" charset="0"/>
                <a:cs typeface="Arial" panose="020B0604020202020204" pitchFamily="34" charset="0"/>
              </a:rPr>
              <a:t>Data Insight Solutions is a </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Dynamic startup that is at the forefront of harnessing the power of data science in order to drive innovation and informed decision-making. </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Founded by a team of experienced data scientists and industry experts, </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Offers cutting-edge solutions to unlock the full potential of data for businesses across various sectors. </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We have a passion for solving complex challenges for organizations seeking to leverage data as a strategic asset. </a:t>
            </a:r>
            <a:endParaRPr lang="en-US" dirty="0"/>
          </a:p>
          <a:p>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3</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113790" y="6332219"/>
            <a:ext cx="1878330" cy="247651"/>
          </a:xfrm>
        </p:spPr>
        <p:txBody>
          <a:bodyPr/>
          <a:lstStyle/>
          <a:p>
            <a:r>
              <a:rPr lang="en-US" dirty="0"/>
              <a:t>Credit Card Fraud Detection</a:t>
            </a:r>
          </a:p>
        </p:txBody>
      </p:sp>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March 3, 2024</a:t>
            </a:fld>
            <a:endParaRPr lang="en-US" dirty="0"/>
          </a:p>
        </p:txBody>
      </p:sp>
    </p:spTree>
    <p:extLst>
      <p:ext uri="{BB962C8B-B14F-4D97-AF65-F5344CB8AC3E}">
        <p14:creationId xmlns:p14="http://schemas.microsoft.com/office/powerpoint/2010/main" val="39124609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05B9C-8815-7AEB-037A-A4CF9F4AFE4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05FD8CD-A66B-A3A0-7028-0651F004708F}"/>
              </a:ext>
            </a:extLst>
          </p:cNvPr>
          <p:cNvSpPr>
            <a:spLocks noGrp="1"/>
          </p:cNvSpPr>
          <p:nvPr>
            <p:ph type="title"/>
          </p:nvPr>
        </p:nvSpPr>
        <p:spPr/>
        <p:txBody>
          <a:bodyPr>
            <a:normAutofit/>
          </a:bodyPr>
          <a:lstStyle/>
          <a:p>
            <a:r>
              <a:rPr lang="en-US" dirty="0"/>
              <a:t>2. Our Clients</a:t>
            </a:r>
          </a:p>
        </p:txBody>
      </p:sp>
      <p:sp>
        <p:nvSpPr>
          <p:cNvPr id="7" name="Slide Number Placeholder 6">
            <a:extLst>
              <a:ext uri="{FF2B5EF4-FFF2-40B4-BE49-F238E27FC236}">
                <a16:creationId xmlns:a16="http://schemas.microsoft.com/office/drawing/2014/main" id="{ED0B5D3A-9EC1-D59B-C8F7-DA5F8290A421}"/>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4</a:t>
            </a:fld>
            <a:endParaRPr lang="en-US" dirty="0"/>
          </a:p>
        </p:txBody>
      </p:sp>
      <p:sp>
        <p:nvSpPr>
          <p:cNvPr id="6" name="Footer Placeholder 5">
            <a:extLst>
              <a:ext uri="{FF2B5EF4-FFF2-40B4-BE49-F238E27FC236}">
                <a16:creationId xmlns:a16="http://schemas.microsoft.com/office/drawing/2014/main" id="{299DF27D-9628-C003-2E84-1D44DD861A64}"/>
              </a:ext>
            </a:extLst>
          </p:cNvPr>
          <p:cNvSpPr>
            <a:spLocks noGrp="1"/>
          </p:cNvSpPr>
          <p:nvPr>
            <p:ph type="ftr" sz="quarter" idx="15"/>
          </p:nvPr>
        </p:nvSpPr>
        <p:spPr>
          <a:xfrm>
            <a:off x="1113790" y="6332219"/>
            <a:ext cx="1738740" cy="247651"/>
          </a:xfrm>
        </p:spPr>
        <p:txBody>
          <a:bodyPr/>
          <a:lstStyle/>
          <a:p>
            <a:r>
              <a:rPr lang="en-US" dirty="0"/>
              <a:t>Credit Card Fraud Detection</a:t>
            </a:r>
          </a:p>
        </p:txBody>
      </p:sp>
      <p:pic>
        <p:nvPicPr>
          <p:cNvPr id="12" name="Picture 11">
            <a:extLst>
              <a:ext uri="{FF2B5EF4-FFF2-40B4-BE49-F238E27FC236}">
                <a16:creationId xmlns:a16="http://schemas.microsoft.com/office/drawing/2014/main" id="{1A64A9BD-F8BF-B3A3-E8FC-F1F6D8C1A976}"/>
              </a:ext>
            </a:extLst>
          </p:cNvPr>
          <p:cNvPicPr>
            <a:picLocks noChangeAspect="1"/>
          </p:cNvPicPr>
          <p:nvPr/>
        </p:nvPicPr>
        <p:blipFill>
          <a:blip r:embed="rId2"/>
          <a:stretch>
            <a:fillRect/>
          </a:stretch>
        </p:blipFill>
        <p:spPr>
          <a:xfrm>
            <a:off x="1173977" y="2246300"/>
            <a:ext cx="2724150" cy="1485900"/>
          </a:xfrm>
          <a:prstGeom prst="rect">
            <a:avLst/>
          </a:prstGeom>
        </p:spPr>
      </p:pic>
      <p:pic>
        <p:nvPicPr>
          <p:cNvPr id="14" name="Picture 13">
            <a:extLst>
              <a:ext uri="{FF2B5EF4-FFF2-40B4-BE49-F238E27FC236}">
                <a16:creationId xmlns:a16="http://schemas.microsoft.com/office/drawing/2014/main" id="{09DF6CC1-AE3C-E54F-7687-3746BC4F88BD}"/>
              </a:ext>
            </a:extLst>
          </p:cNvPr>
          <p:cNvPicPr>
            <a:picLocks noChangeAspect="1"/>
          </p:cNvPicPr>
          <p:nvPr/>
        </p:nvPicPr>
        <p:blipFill>
          <a:blip r:embed="rId3"/>
          <a:stretch>
            <a:fillRect/>
          </a:stretch>
        </p:blipFill>
        <p:spPr>
          <a:xfrm>
            <a:off x="4807725" y="2243839"/>
            <a:ext cx="3486150" cy="1333500"/>
          </a:xfrm>
          <a:prstGeom prst="rect">
            <a:avLst/>
          </a:prstGeom>
        </p:spPr>
      </p:pic>
      <p:pic>
        <p:nvPicPr>
          <p:cNvPr id="16" name="Picture 15">
            <a:extLst>
              <a:ext uri="{FF2B5EF4-FFF2-40B4-BE49-F238E27FC236}">
                <a16:creationId xmlns:a16="http://schemas.microsoft.com/office/drawing/2014/main" id="{78A8B99B-3055-58D5-E545-320B00452C56}"/>
              </a:ext>
            </a:extLst>
          </p:cNvPr>
          <p:cNvPicPr>
            <a:picLocks noChangeAspect="1"/>
          </p:cNvPicPr>
          <p:nvPr/>
        </p:nvPicPr>
        <p:blipFill>
          <a:blip r:embed="rId4"/>
          <a:stretch>
            <a:fillRect/>
          </a:stretch>
        </p:blipFill>
        <p:spPr>
          <a:xfrm>
            <a:off x="2536052" y="3627977"/>
            <a:ext cx="4607617" cy="1169847"/>
          </a:xfrm>
          <a:prstGeom prst="rect">
            <a:avLst/>
          </a:prstGeom>
        </p:spPr>
      </p:pic>
      <p:pic>
        <p:nvPicPr>
          <p:cNvPr id="18" name="Picture 17">
            <a:extLst>
              <a:ext uri="{FF2B5EF4-FFF2-40B4-BE49-F238E27FC236}">
                <a16:creationId xmlns:a16="http://schemas.microsoft.com/office/drawing/2014/main" id="{2D546418-88B9-AFE5-D72C-ED4E4698A0C5}"/>
              </a:ext>
            </a:extLst>
          </p:cNvPr>
          <p:cNvPicPr>
            <a:picLocks noChangeAspect="1"/>
          </p:cNvPicPr>
          <p:nvPr/>
        </p:nvPicPr>
        <p:blipFill>
          <a:blip r:embed="rId5"/>
          <a:stretch>
            <a:fillRect/>
          </a:stretch>
        </p:blipFill>
        <p:spPr>
          <a:xfrm>
            <a:off x="5013670" y="4872808"/>
            <a:ext cx="6219825" cy="914400"/>
          </a:xfrm>
          <a:prstGeom prst="rect">
            <a:avLst/>
          </a:prstGeom>
        </p:spPr>
      </p:pic>
      <p:pic>
        <p:nvPicPr>
          <p:cNvPr id="20" name="Picture 19">
            <a:extLst>
              <a:ext uri="{FF2B5EF4-FFF2-40B4-BE49-F238E27FC236}">
                <a16:creationId xmlns:a16="http://schemas.microsoft.com/office/drawing/2014/main" id="{390CD58B-0F22-8C50-636B-2B5CD4FBC251}"/>
              </a:ext>
            </a:extLst>
          </p:cNvPr>
          <p:cNvPicPr>
            <a:picLocks noChangeAspect="1"/>
          </p:cNvPicPr>
          <p:nvPr/>
        </p:nvPicPr>
        <p:blipFill>
          <a:blip r:embed="rId6"/>
          <a:stretch>
            <a:fillRect/>
          </a:stretch>
        </p:blipFill>
        <p:spPr>
          <a:xfrm>
            <a:off x="8052145" y="3429000"/>
            <a:ext cx="3181350" cy="1181100"/>
          </a:xfrm>
          <a:prstGeom prst="rect">
            <a:avLst/>
          </a:prstGeom>
        </p:spPr>
      </p:pic>
    </p:spTree>
    <p:extLst>
      <p:ext uri="{BB962C8B-B14F-4D97-AF65-F5344CB8AC3E}">
        <p14:creationId xmlns:p14="http://schemas.microsoft.com/office/powerpoint/2010/main" val="101849577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descr="Abstract background of node and mesh">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5705061" y="3045437"/>
            <a:ext cx="6430359" cy="610863"/>
          </a:xfrm>
        </p:spPr>
        <p:txBody>
          <a:bodyPr>
            <a:noAutofit/>
          </a:bodyPr>
          <a:lstStyle/>
          <a:p>
            <a:r>
              <a:rPr lang="en-US" sz="6000" dirty="0"/>
              <a:t>3. The Problem</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5705061" y="4003877"/>
            <a:ext cx="5496339" cy="0"/>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D782FB2C-AD16-FD8C-C153-CCCC72B1A103}"/>
              </a:ext>
            </a:extLst>
          </p:cNvPr>
          <p:cNvSpPr txBox="1"/>
          <p:nvPr/>
        </p:nvSpPr>
        <p:spPr>
          <a:xfrm>
            <a:off x="6349525" y="4351455"/>
            <a:ext cx="4563641" cy="584775"/>
          </a:xfrm>
          <a:prstGeom prst="rect">
            <a:avLst/>
          </a:prstGeom>
          <a:noFill/>
        </p:spPr>
        <p:txBody>
          <a:bodyPr wrap="square" rtlCol="0">
            <a:spAutoFit/>
          </a:bodyPr>
          <a:lstStyle/>
          <a:p>
            <a:r>
              <a:rPr lang="en-US" sz="3200" b="1" dirty="0"/>
              <a:t>Presenter: Michael Lima</a:t>
            </a:r>
          </a:p>
        </p:txBody>
      </p:sp>
    </p:spTree>
    <p:extLst>
      <p:ext uri="{BB962C8B-B14F-4D97-AF65-F5344CB8AC3E}">
        <p14:creationId xmlns:p14="http://schemas.microsoft.com/office/powerpoint/2010/main" val="210546579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8163-B9FC-FE67-5E94-1715F5BDA699}"/>
              </a:ext>
            </a:extLst>
          </p:cNvPr>
          <p:cNvSpPr>
            <a:spLocks noGrp="1"/>
          </p:cNvSpPr>
          <p:nvPr>
            <p:ph type="title"/>
          </p:nvPr>
        </p:nvSpPr>
        <p:spPr/>
        <p:txBody>
          <a:bodyPr>
            <a:normAutofit fontScale="90000"/>
          </a:bodyPr>
          <a:lstStyle/>
          <a:p>
            <a:r>
              <a:rPr lang="en-US" dirty="0"/>
              <a:t>Problem Statement</a:t>
            </a:r>
          </a:p>
        </p:txBody>
      </p:sp>
      <p:sp>
        <p:nvSpPr>
          <p:cNvPr id="13" name="Footer Placeholder 12">
            <a:extLst>
              <a:ext uri="{FF2B5EF4-FFF2-40B4-BE49-F238E27FC236}">
                <a16:creationId xmlns:a16="http://schemas.microsoft.com/office/drawing/2014/main" id="{4E98E89E-A4FF-0291-4A3C-53D825E8A163}"/>
              </a:ext>
            </a:extLst>
          </p:cNvPr>
          <p:cNvSpPr>
            <a:spLocks noGrp="1"/>
          </p:cNvSpPr>
          <p:nvPr>
            <p:ph type="ftr" sz="quarter" idx="22"/>
          </p:nvPr>
        </p:nvSpPr>
        <p:spPr>
          <a:xfrm>
            <a:off x="1494789" y="6332221"/>
            <a:ext cx="1791335" cy="194576"/>
          </a:xfrm>
        </p:spPr>
        <p:txBody>
          <a:bodyPr/>
          <a:lstStyle/>
          <a:p>
            <a:r>
              <a:rPr lang="en-US" dirty="0"/>
              <a:t>Credit Card Fraud Detection</a:t>
            </a:r>
          </a:p>
        </p:txBody>
      </p:sp>
      <p:sp>
        <p:nvSpPr>
          <p:cNvPr id="14" name="Slide Number Placeholder 13">
            <a:extLst>
              <a:ext uri="{FF2B5EF4-FFF2-40B4-BE49-F238E27FC236}">
                <a16:creationId xmlns:a16="http://schemas.microsoft.com/office/drawing/2014/main" id="{1F14803E-D60F-33E7-3048-9D7042F9433B}"/>
              </a:ext>
            </a:extLst>
          </p:cNvPr>
          <p:cNvSpPr>
            <a:spLocks noGrp="1"/>
          </p:cNvSpPr>
          <p:nvPr>
            <p:ph type="sldNum" sz="quarter" idx="23"/>
          </p:nvPr>
        </p:nvSpPr>
        <p:spPr/>
        <p:txBody>
          <a:bodyPr/>
          <a:lstStyle/>
          <a:p>
            <a:fld id="{294A09A9-5501-47C1-A89A-A340965A2BE2}" type="slidenum">
              <a:rPr lang="en-US" smtClean="0"/>
              <a:pPr/>
              <a:t>6</a:t>
            </a:fld>
            <a:endParaRPr lang="en-US" dirty="0">
              <a:latin typeface="+mn-lt"/>
            </a:endParaRPr>
          </a:p>
        </p:txBody>
      </p:sp>
      <p:sp>
        <p:nvSpPr>
          <p:cNvPr id="16" name="Text Placeholder 2">
            <a:extLst>
              <a:ext uri="{FF2B5EF4-FFF2-40B4-BE49-F238E27FC236}">
                <a16:creationId xmlns:a16="http://schemas.microsoft.com/office/drawing/2014/main" id="{A8324434-A330-7849-3751-7C3002A68398}"/>
              </a:ext>
            </a:extLst>
          </p:cNvPr>
          <p:cNvSpPr txBox="1">
            <a:spLocks/>
          </p:cNvSpPr>
          <p:nvPr/>
        </p:nvSpPr>
        <p:spPr>
          <a:xfrm>
            <a:off x="893406" y="2236304"/>
            <a:ext cx="9740328" cy="295192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Arial" panose="020B0604020202020204" pitchFamily="34" charset="0"/>
                <a:cs typeface="Arial" panose="020B0604020202020204" pitchFamily="34" charset="0"/>
              </a:rPr>
              <a:t>In the complex landscape of financial transactions, the paramount challenge for banks is the identification and prevention of credit card fraud. The issues that complicate credit card fraud detection include:</a:t>
            </a:r>
          </a:p>
          <a:p>
            <a:pPr marL="342900" indent="-342900">
              <a:buFont typeface="+mj-lt"/>
              <a:buAutoNum type="arabicPeriod"/>
            </a:pPr>
            <a:r>
              <a:rPr lang="en-US" sz="1800" dirty="0">
                <a:latin typeface="Arial" panose="020B0604020202020204" pitchFamily="34" charset="0"/>
                <a:cs typeface="Arial" panose="020B0604020202020204" pitchFamily="34" charset="0"/>
              </a:rPr>
              <a:t>Extensive Data Analysis: Our banking systems process an overwhelming amount of transactions daily, necessitating a fraud detection model that is both efficient and effective.</a:t>
            </a:r>
          </a:p>
          <a:p>
            <a:pPr marL="342900" indent="-342900">
              <a:buFont typeface="+mj-lt"/>
              <a:buAutoNum type="arabicPeriod"/>
            </a:pPr>
            <a:r>
              <a:rPr lang="en-US" sz="1800" dirty="0">
                <a:latin typeface="Arial" panose="020B0604020202020204" pitchFamily="34" charset="0"/>
                <a:cs typeface="Arial" panose="020B0604020202020204" pitchFamily="34" charset="0"/>
              </a:rPr>
              <a:t>Prevalence of Non-Fraudulent Transactions: With the vast majority (99.8%) of transactions being legitimate, distinguishing the fraudulent ones becomes a substantial task.</a:t>
            </a:r>
          </a:p>
          <a:p>
            <a:pPr marL="342900" indent="-342900">
              <a:buFont typeface="+mj-lt"/>
              <a:buAutoNum type="arabicPeriod"/>
            </a:pPr>
            <a:r>
              <a:rPr lang="en-US" sz="1800" dirty="0">
                <a:latin typeface="Arial" panose="020B0604020202020204" pitchFamily="34" charset="0"/>
                <a:cs typeface="Arial" panose="020B0604020202020204" pitchFamily="34" charset="0"/>
              </a:rPr>
              <a:t>Privacy-Protected Data: Access to transaction data is restricted due to privacy concerns, which can hinder fraud detection efforts.</a:t>
            </a:r>
          </a:p>
          <a:p>
            <a:pPr marL="342900" indent="-342900">
              <a:buFont typeface="+mj-lt"/>
              <a:buAutoNum type="arabicPeriod"/>
            </a:pPr>
            <a:r>
              <a:rPr lang="en-US" sz="1800" dirty="0">
                <a:latin typeface="Arial" panose="020B0604020202020204" pitchFamily="34" charset="0"/>
                <a:cs typeface="Arial" panose="020B0604020202020204" pitchFamily="34" charset="0"/>
              </a:rPr>
              <a:t>Risk of Misclassification: The potential for fraudulent transactions to go undetected or be wrongly classified poses a significant threat.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33488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9F561C-DAF8-CE1D-6282-6A730C4B92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81AE03-F044-54C3-973D-A041FC2C3724}"/>
              </a:ext>
            </a:extLst>
          </p:cNvPr>
          <p:cNvSpPr>
            <a:spLocks noGrp="1"/>
          </p:cNvSpPr>
          <p:nvPr>
            <p:ph type="title"/>
          </p:nvPr>
        </p:nvSpPr>
        <p:spPr>
          <a:xfrm>
            <a:off x="964022" y="879063"/>
            <a:ext cx="7633325" cy="610863"/>
          </a:xfrm>
        </p:spPr>
        <p:txBody>
          <a:bodyPr>
            <a:normAutofit/>
          </a:bodyPr>
          <a:lstStyle/>
          <a:p>
            <a:r>
              <a:rPr lang="en-US" dirty="0"/>
              <a:t>Data Insight’s Approach</a:t>
            </a:r>
          </a:p>
        </p:txBody>
      </p:sp>
      <p:sp>
        <p:nvSpPr>
          <p:cNvPr id="13" name="Footer Placeholder 12">
            <a:extLst>
              <a:ext uri="{FF2B5EF4-FFF2-40B4-BE49-F238E27FC236}">
                <a16:creationId xmlns:a16="http://schemas.microsoft.com/office/drawing/2014/main" id="{74946841-5EBE-CC5A-721D-59E8AA595B4D}"/>
              </a:ext>
            </a:extLst>
          </p:cNvPr>
          <p:cNvSpPr>
            <a:spLocks noGrp="1"/>
          </p:cNvSpPr>
          <p:nvPr>
            <p:ph type="ftr" sz="quarter" idx="22"/>
          </p:nvPr>
        </p:nvSpPr>
        <p:spPr>
          <a:xfrm>
            <a:off x="1494789" y="6332221"/>
            <a:ext cx="1791335" cy="194576"/>
          </a:xfrm>
        </p:spPr>
        <p:txBody>
          <a:bodyPr/>
          <a:lstStyle/>
          <a:p>
            <a:r>
              <a:rPr lang="en-US" dirty="0"/>
              <a:t>Credit Card Fraud Detection</a:t>
            </a:r>
          </a:p>
        </p:txBody>
      </p:sp>
      <p:sp>
        <p:nvSpPr>
          <p:cNvPr id="14" name="Slide Number Placeholder 13">
            <a:extLst>
              <a:ext uri="{FF2B5EF4-FFF2-40B4-BE49-F238E27FC236}">
                <a16:creationId xmlns:a16="http://schemas.microsoft.com/office/drawing/2014/main" id="{BFD4A5DC-0F48-DA09-C54A-67FF51F8D543}"/>
              </a:ext>
            </a:extLst>
          </p:cNvPr>
          <p:cNvSpPr>
            <a:spLocks noGrp="1"/>
          </p:cNvSpPr>
          <p:nvPr>
            <p:ph type="sldNum" sz="quarter" idx="23"/>
          </p:nvPr>
        </p:nvSpPr>
        <p:spPr/>
        <p:txBody>
          <a:bodyPr/>
          <a:lstStyle/>
          <a:p>
            <a:fld id="{294A09A9-5501-47C1-A89A-A340965A2BE2}" type="slidenum">
              <a:rPr lang="en-US" smtClean="0"/>
              <a:pPr/>
              <a:t>7</a:t>
            </a:fld>
            <a:endParaRPr lang="en-US" dirty="0">
              <a:latin typeface="+mn-lt"/>
            </a:endParaRPr>
          </a:p>
        </p:txBody>
      </p:sp>
      <p:sp>
        <p:nvSpPr>
          <p:cNvPr id="16" name="Text Placeholder 2">
            <a:extLst>
              <a:ext uri="{FF2B5EF4-FFF2-40B4-BE49-F238E27FC236}">
                <a16:creationId xmlns:a16="http://schemas.microsoft.com/office/drawing/2014/main" id="{3FC184D6-2E33-56A8-F4AC-28C1849FBBB0}"/>
              </a:ext>
            </a:extLst>
          </p:cNvPr>
          <p:cNvSpPr txBox="1">
            <a:spLocks/>
          </p:cNvSpPr>
          <p:nvPr/>
        </p:nvSpPr>
        <p:spPr>
          <a:xfrm>
            <a:off x="824948" y="2037522"/>
            <a:ext cx="10267122" cy="308140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r>
              <a:rPr lang="en-US" sz="1800" dirty="0">
                <a:solidFill>
                  <a:srgbClr val="273239"/>
                </a:solidFill>
                <a:latin typeface="Nunito" pitchFamily="2" charset="0"/>
              </a:rPr>
              <a:t>Data Insight presents a specialized solution to these challenges with a strategic focus on effective fraud detection:</a:t>
            </a:r>
          </a:p>
          <a:p>
            <a:pPr marL="342900" indent="-342900" algn="l" fontAlgn="base">
              <a:buFont typeface="+mj-lt"/>
              <a:buAutoNum type="arabicPeriod"/>
            </a:pPr>
            <a:r>
              <a:rPr lang="en-US" sz="1800" dirty="0">
                <a:solidFill>
                  <a:srgbClr val="273239"/>
                </a:solidFill>
                <a:latin typeface="Nunito" pitchFamily="2" charset="0"/>
              </a:rPr>
              <a:t>Advanced Analytics for Large-Scale Data: Our model is meticulously designed to thoroughly analyze vast datasets, ensuring comprehensive fraud detection without compromising on quality.</a:t>
            </a:r>
          </a:p>
          <a:p>
            <a:pPr marL="342900" indent="-342900" algn="l" fontAlgn="base">
              <a:buFont typeface="+mj-lt"/>
              <a:buAutoNum type="arabicPeriod"/>
            </a:pPr>
            <a:r>
              <a:rPr lang="en-US" sz="1800" dirty="0">
                <a:solidFill>
                  <a:srgbClr val="273239"/>
                </a:solidFill>
                <a:latin typeface="Nunito" pitchFamily="2" charset="0"/>
              </a:rPr>
              <a:t>Innovative Techniques for Imbalanced Data: We employ sophisticated methods to address data imbalance, thereby enhancing the detection of fraudulent transactions amidst a sea of legitimate activity.</a:t>
            </a:r>
          </a:p>
          <a:p>
            <a:pPr marL="342900" indent="-342900" algn="l" fontAlgn="base">
              <a:buFont typeface="+mj-lt"/>
              <a:buAutoNum type="arabicPeriod"/>
            </a:pPr>
            <a:r>
              <a:rPr lang="en-US" sz="1800" dirty="0">
                <a:solidFill>
                  <a:srgbClr val="273239"/>
                </a:solidFill>
                <a:latin typeface="Nunito" pitchFamily="2" charset="0"/>
              </a:rPr>
              <a:t>Adaptable Model: The strength of our model lies in its simplicity. It is built to adapt seamlessly to the changing patterns of fraudulent behavior, allowing for quick updates and redeployment of the detection system as needed.</a:t>
            </a:r>
          </a:p>
          <a:p>
            <a:pPr marL="342900" indent="-342900" algn="l" fontAlgn="base">
              <a:buFont typeface="+mj-lt"/>
              <a:buAutoNum type="arabicPeriod"/>
            </a:pPr>
            <a:r>
              <a:rPr lang="en-US" sz="1800" dirty="0">
                <a:solidFill>
                  <a:srgbClr val="273239"/>
                </a:solidFill>
                <a:latin typeface="Nunito" pitchFamily="2" charset="0"/>
              </a:rPr>
              <a:t>Entrust your bank's fraud detection to Data Insight, where we prioritize effective, precise, and privacy-conscious solutions to protect your customers and maintain the highest standard of financial security.</a:t>
            </a:r>
            <a:endParaRPr lang="en-US" sz="1800" b="0" i="0" dirty="0">
              <a:solidFill>
                <a:srgbClr val="273239"/>
              </a:solidFill>
              <a:effectLst/>
              <a:latin typeface="Nunito" pitchFamily="2" charset="0"/>
            </a:endParaRPr>
          </a:p>
        </p:txBody>
      </p:sp>
    </p:spTree>
    <p:extLst>
      <p:ext uri="{BB962C8B-B14F-4D97-AF65-F5344CB8AC3E}">
        <p14:creationId xmlns:p14="http://schemas.microsoft.com/office/powerpoint/2010/main" val="101954171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descr="Blue abstract showing data flow">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2606467" y="3959837"/>
            <a:ext cx="9052134" cy="610863"/>
          </a:xfrm>
        </p:spPr>
        <p:txBody>
          <a:bodyPr>
            <a:noAutofit/>
          </a:bodyPr>
          <a:lstStyle/>
          <a:p>
            <a:r>
              <a:rPr lang="en-US" sz="6000" dirty="0"/>
              <a:t>4. DataInsight’s Solution</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2606467" y="4899227"/>
            <a:ext cx="8709233" cy="0"/>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Content Placeholder 7">
            <a:extLst>
              <a:ext uri="{FF2B5EF4-FFF2-40B4-BE49-F238E27FC236}">
                <a16:creationId xmlns:a16="http://schemas.microsoft.com/office/drawing/2014/main" id="{D030F190-2F07-0523-6027-77C3E14A53A6}"/>
              </a:ext>
            </a:extLst>
          </p:cNvPr>
          <p:cNvSpPr txBox="1">
            <a:spLocks/>
          </p:cNvSpPr>
          <p:nvPr/>
        </p:nvSpPr>
        <p:spPr>
          <a:xfrm rot="10800000" flipV="1">
            <a:off x="5930780" y="5073276"/>
            <a:ext cx="4962505" cy="1282148"/>
          </a:xfrm>
          <a:prstGeom prst="rect">
            <a:avLst/>
          </a:prstGeom>
        </p:spPr>
        <p:txBody>
          <a:bodyPr vert="horz" lIns="0" tIns="0" rIns="0" bIns="0" rtlCol="0" anchor="t" anchorCtr="0">
            <a:normAutofit/>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b="1" dirty="0">
                <a:solidFill>
                  <a:schemeClr val="tx1"/>
                </a:solidFill>
              </a:rPr>
              <a:t>Presenter: Griffin Roberts</a:t>
            </a:r>
            <a:endParaRPr lang="en-US" sz="3200" dirty="0">
              <a:solidFill>
                <a:schemeClr val="tx1"/>
              </a:solidFill>
            </a:endParaRPr>
          </a:p>
          <a:p>
            <a:pPr marL="0" indent="0" algn="ctr">
              <a:buFont typeface="Wingdings" pitchFamily="2" charset="2"/>
              <a:buNone/>
            </a:pPr>
            <a:endParaRPr lang="en-US" sz="3200" b="1" dirty="0">
              <a:solidFill>
                <a:schemeClr val="tx1"/>
              </a:solidFill>
            </a:endParaRPr>
          </a:p>
        </p:txBody>
      </p:sp>
    </p:spTree>
    <p:extLst>
      <p:ext uri="{BB962C8B-B14F-4D97-AF65-F5344CB8AC3E}">
        <p14:creationId xmlns:p14="http://schemas.microsoft.com/office/powerpoint/2010/main" val="147122640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8163-B9FC-FE67-5E94-1715F5BDA699}"/>
              </a:ext>
            </a:extLst>
          </p:cNvPr>
          <p:cNvSpPr>
            <a:spLocks noGrp="1"/>
          </p:cNvSpPr>
          <p:nvPr>
            <p:ph type="title"/>
          </p:nvPr>
        </p:nvSpPr>
        <p:spPr>
          <a:xfrm>
            <a:off x="880217" y="879063"/>
            <a:ext cx="6537533" cy="610863"/>
          </a:xfrm>
        </p:spPr>
        <p:txBody>
          <a:bodyPr>
            <a:normAutofit/>
          </a:bodyPr>
          <a:lstStyle/>
          <a:p>
            <a:r>
              <a:rPr lang="en-US" dirty="0"/>
              <a:t>Data Exploration Process</a:t>
            </a:r>
          </a:p>
        </p:txBody>
      </p:sp>
      <p:sp>
        <p:nvSpPr>
          <p:cNvPr id="3" name="Text Placeholder 2">
            <a:extLst>
              <a:ext uri="{FF2B5EF4-FFF2-40B4-BE49-F238E27FC236}">
                <a16:creationId xmlns:a16="http://schemas.microsoft.com/office/drawing/2014/main" id="{816D81E9-97B8-ACAB-7FE7-701AF2B9BA8F}"/>
              </a:ext>
            </a:extLst>
          </p:cNvPr>
          <p:cNvSpPr>
            <a:spLocks noGrp="1"/>
          </p:cNvSpPr>
          <p:nvPr>
            <p:ph type="body" sz="quarter" idx="10"/>
          </p:nvPr>
        </p:nvSpPr>
        <p:spPr>
          <a:xfrm>
            <a:off x="952499" y="2560117"/>
            <a:ext cx="9639301" cy="3139928"/>
          </a:xfrm>
        </p:spPr>
        <p:txBody>
          <a:bodyPr/>
          <a:lstStyle/>
          <a:p>
            <a:pPr marL="342900" indent="-342900">
              <a:buFont typeface="+mj-lt"/>
              <a:buAutoNum type="arabicPeriod"/>
            </a:pPr>
            <a:r>
              <a:rPr lang="en-US" dirty="0"/>
              <a:t>The data was already anonymized</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r>
              <a:rPr lang="en-US" dirty="0"/>
              <a:t>The data had more valid transactions than fraud transactions</a:t>
            </a:r>
          </a:p>
        </p:txBody>
      </p:sp>
      <p:sp>
        <p:nvSpPr>
          <p:cNvPr id="4" name="Text Placeholder 3">
            <a:extLst>
              <a:ext uri="{FF2B5EF4-FFF2-40B4-BE49-F238E27FC236}">
                <a16:creationId xmlns:a16="http://schemas.microsoft.com/office/drawing/2014/main" id="{FE5CC6EE-8D38-4C23-E52B-7177AEED6521}"/>
              </a:ext>
            </a:extLst>
          </p:cNvPr>
          <p:cNvSpPr>
            <a:spLocks noGrp="1"/>
          </p:cNvSpPr>
          <p:nvPr>
            <p:ph type="body" sz="quarter" idx="12"/>
          </p:nvPr>
        </p:nvSpPr>
        <p:spPr>
          <a:xfrm>
            <a:off x="952500" y="2095500"/>
            <a:ext cx="4838700" cy="351931"/>
          </a:xfrm>
        </p:spPr>
        <p:txBody>
          <a:bodyPr/>
          <a:lstStyle/>
          <a:p>
            <a:r>
              <a:rPr lang="en-US" dirty="0"/>
              <a:t>How did we explore the data?</a:t>
            </a:r>
          </a:p>
        </p:txBody>
      </p:sp>
      <p:sp>
        <p:nvSpPr>
          <p:cNvPr id="13" name="Footer Placeholder 12">
            <a:extLst>
              <a:ext uri="{FF2B5EF4-FFF2-40B4-BE49-F238E27FC236}">
                <a16:creationId xmlns:a16="http://schemas.microsoft.com/office/drawing/2014/main" id="{4E98E89E-A4FF-0291-4A3C-53D825E8A163}"/>
              </a:ext>
            </a:extLst>
          </p:cNvPr>
          <p:cNvSpPr>
            <a:spLocks noGrp="1"/>
          </p:cNvSpPr>
          <p:nvPr>
            <p:ph type="ftr" sz="quarter" idx="22"/>
          </p:nvPr>
        </p:nvSpPr>
        <p:spPr>
          <a:xfrm>
            <a:off x="1494790" y="6332220"/>
            <a:ext cx="1814940" cy="247651"/>
          </a:xfrm>
        </p:spPr>
        <p:txBody>
          <a:bodyPr/>
          <a:lstStyle/>
          <a:p>
            <a:r>
              <a:rPr lang="en-US" dirty="0"/>
              <a:t>Credit Card Fraud Detection</a:t>
            </a:r>
          </a:p>
          <a:p>
            <a:endParaRPr lang="en-US" dirty="0"/>
          </a:p>
        </p:txBody>
      </p:sp>
      <p:sp>
        <p:nvSpPr>
          <p:cNvPr id="14" name="Slide Number Placeholder 13">
            <a:extLst>
              <a:ext uri="{FF2B5EF4-FFF2-40B4-BE49-F238E27FC236}">
                <a16:creationId xmlns:a16="http://schemas.microsoft.com/office/drawing/2014/main" id="{1F14803E-D60F-33E7-3048-9D7042F9433B}"/>
              </a:ext>
            </a:extLst>
          </p:cNvPr>
          <p:cNvSpPr>
            <a:spLocks noGrp="1"/>
          </p:cNvSpPr>
          <p:nvPr>
            <p:ph type="sldNum" sz="quarter" idx="23"/>
          </p:nvPr>
        </p:nvSpPr>
        <p:spPr/>
        <p:txBody>
          <a:bodyPr/>
          <a:lstStyle/>
          <a:p>
            <a:fld id="{294A09A9-5501-47C1-A89A-A340965A2BE2}" type="slidenum">
              <a:rPr lang="en-US" smtClean="0"/>
              <a:pPr/>
              <a:t>9</a:t>
            </a:fld>
            <a:endParaRPr lang="en-US" dirty="0">
              <a:latin typeface="+mn-lt"/>
            </a:endParaRPr>
          </a:p>
        </p:txBody>
      </p:sp>
      <p:pic>
        <p:nvPicPr>
          <p:cNvPr id="8" name="Picture 7">
            <a:extLst>
              <a:ext uri="{FF2B5EF4-FFF2-40B4-BE49-F238E27FC236}">
                <a16:creationId xmlns:a16="http://schemas.microsoft.com/office/drawing/2014/main" id="{DC5207F9-64D0-D62C-44A5-D931BBA098A3}"/>
              </a:ext>
            </a:extLst>
          </p:cNvPr>
          <p:cNvPicPr>
            <a:picLocks noChangeAspect="1"/>
          </p:cNvPicPr>
          <p:nvPr/>
        </p:nvPicPr>
        <p:blipFill>
          <a:blip r:embed="rId2"/>
          <a:stretch>
            <a:fillRect/>
          </a:stretch>
        </p:blipFill>
        <p:spPr>
          <a:xfrm>
            <a:off x="1424759" y="4986847"/>
            <a:ext cx="3769942" cy="992090"/>
          </a:xfrm>
          <a:prstGeom prst="rect">
            <a:avLst/>
          </a:prstGeom>
        </p:spPr>
      </p:pic>
      <p:pic>
        <p:nvPicPr>
          <p:cNvPr id="9" name="Picture 8">
            <a:extLst>
              <a:ext uri="{FF2B5EF4-FFF2-40B4-BE49-F238E27FC236}">
                <a16:creationId xmlns:a16="http://schemas.microsoft.com/office/drawing/2014/main" id="{180BCE65-0465-F7C3-B91D-A8AF77A033C0}"/>
              </a:ext>
            </a:extLst>
          </p:cNvPr>
          <p:cNvPicPr>
            <a:picLocks noChangeAspect="1"/>
          </p:cNvPicPr>
          <p:nvPr/>
        </p:nvPicPr>
        <p:blipFill>
          <a:blip r:embed="rId3"/>
          <a:stretch>
            <a:fillRect/>
          </a:stretch>
        </p:blipFill>
        <p:spPr>
          <a:xfrm>
            <a:off x="1418602" y="2845594"/>
            <a:ext cx="7449084" cy="1284487"/>
          </a:xfrm>
          <a:prstGeom prst="rect">
            <a:avLst/>
          </a:prstGeom>
        </p:spPr>
      </p:pic>
    </p:spTree>
    <p:extLst>
      <p:ext uri="{BB962C8B-B14F-4D97-AF65-F5344CB8AC3E}">
        <p14:creationId xmlns:p14="http://schemas.microsoft.com/office/powerpoint/2010/main" val="322822275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annual presentation" id="{C1063DDD-BD45-4B17-8F67-69F4620CFA80}" vid="{EE925AA1-D437-4402-9126-83C3949115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A6EBEE06-2B28-4E77-9CB6-A74873B392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446DA3-37A7-4516-A4F6-8B99D0D312BF}">
  <ds:schemaRefs>
    <ds:schemaRef ds:uri="http://schemas.microsoft.com/sharepoint/v3/contenttype/forms"/>
  </ds:schemaRefs>
</ds:datastoreItem>
</file>

<file path=customXml/itemProps3.xml><?xml version="1.0" encoding="utf-8"?>
<ds:datastoreItem xmlns:ds="http://schemas.openxmlformats.org/officeDocument/2006/customXml" ds:itemID="{6CC8E66C-AC30-44BA-8882-3290DF968F1F}">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15236</TotalTime>
  <Words>1064</Words>
  <Application>Microsoft Office PowerPoint</Application>
  <PresentationFormat>Widescreen</PresentationFormat>
  <Paragraphs>232</Paragraphs>
  <Slides>19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Franklin Gothic Book</vt:lpstr>
      <vt:lpstr>Franklin Gothic Demi</vt:lpstr>
      <vt:lpstr>Nunito</vt:lpstr>
      <vt:lpstr>Slack-Lato</vt:lpstr>
      <vt:lpstr>Wingdings</vt:lpstr>
      <vt:lpstr>Theme1</vt:lpstr>
      <vt:lpstr>Credit Card Fraud Detection Model presented to Capital One Bank</vt:lpstr>
      <vt:lpstr>Agenda</vt:lpstr>
      <vt:lpstr>1. About Us</vt:lpstr>
      <vt:lpstr>2. Our Clients</vt:lpstr>
      <vt:lpstr>3. The Problem</vt:lpstr>
      <vt:lpstr>Problem Statement</vt:lpstr>
      <vt:lpstr>Data Insight’s Approach</vt:lpstr>
      <vt:lpstr>4. DataInsight’s Solution</vt:lpstr>
      <vt:lpstr>Data Exploration Process</vt:lpstr>
      <vt:lpstr>Data Exploration Process (continued)</vt:lpstr>
      <vt:lpstr>Data Preprocessing</vt:lpstr>
      <vt:lpstr>5. Model Perfomance</vt:lpstr>
      <vt:lpstr>Models</vt:lpstr>
      <vt:lpstr>Top Performing Models</vt:lpstr>
      <vt:lpstr>Pros and Cons of the Top Models</vt:lpstr>
      <vt:lpstr>Pros and Cons of the Top Models</vt:lpstr>
      <vt:lpstr>6.0 Conclusion and Recommendation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David Musili</dc:creator>
  <cp:lastModifiedBy>David Musili</cp:lastModifiedBy>
  <cp:revision>244</cp:revision>
  <dcterms:created xsi:type="dcterms:W3CDTF">2024-01-03T19:55:00Z</dcterms:created>
  <dcterms:modified xsi:type="dcterms:W3CDTF">2024-03-05T01:53:54Z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