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350" r:id="rId5"/>
    <p:sldId id="352" r:id="rId6"/>
    <p:sldId id="361" r:id="rId7"/>
    <p:sldId id="401" r:id="rId8"/>
    <p:sldId id="334" r:id="rId9"/>
    <p:sldId id="368" r:id="rId10"/>
    <p:sldId id="402" r:id="rId11"/>
    <p:sldId id="375" r:id="rId12"/>
    <p:sldId id="365" r:id="rId13"/>
    <p:sldId id="373" r:id="rId14"/>
    <p:sldId id="403" r:id="rId15"/>
    <p:sldId id="369" r:id="rId16"/>
    <p:sldId id="366" r:id="rId17"/>
    <p:sldId id="384" r:id="rId18"/>
    <p:sldId id="371" r:id="rId19"/>
    <p:sldId id="377" r:id="rId20"/>
    <p:sldId id="406" r:id="rId21"/>
    <p:sldId id="404" r:id="rId22"/>
    <p:sldId id="405" r:id="rId23"/>
    <p:sldId id="34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29,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hyperlink" Target="https://statinfer.com/204-6-8-svm-advantages-disadvantages-application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273040" y="2116182"/>
            <a:ext cx="8455550" cy="1514019"/>
          </a:xfrm>
        </p:spPr>
        <p:txBody>
          <a:bodyPr/>
          <a:lstStyle/>
          <a:p>
            <a:pPr algn="ctr"/>
            <a:r>
              <a:rPr lang="en-US" dirty="0"/>
              <a:t>Minimize Risk in Credit Card Transactions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Griffin Roberts</a:t>
            </a:r>
          </a:p>
          <a:p>
            <a:pPr marL="285750" indent="-285750">
              <a:buFont typeface="Arial" panose="020B0604020202020204" pitchFamily="34" charset="0"/>
              <a:buChar char="•"/>
            </a:pPr>
            <a:r>
              <a:rPr lang="en-US" sz="2000" b="1" dirty="0">
                <a:solidFill>
                  <a:schemeClr val="accent6">
                    <a:lumMod val="50000"/>
                  </a:schemeClr>
                </a:solidFill>
              </a:rPr>
              <a:t>Michael Lima</a:t>
            </a:r>
          </a:p>
          <a:p>
            <a:endParaRPr lang="en-US" dirty="0">
              <a:solidFill>
                <a:schemeClr val="accent3"/>
              </a:solidFill>
            </a:endParaRPr>
          </a:p>
          <a:p>
            <a:pPr algn="r"/>
            <a:r>
              <a:rPr lang="en-US" sz="2000" b="1" dirty="0">
                <a:solidFill>
                  <a:schemeClr val="accent3"/>
                </a:solidFill>
              </a:rPr>
              <a:t>March 4</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537533" cy="610863"/>
          </a:xfrm>
        </p:spPr>
        <p:txBody>
          <a:bodyPr>
            <a:normAutofit/>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The data was already anonymized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data had more valid transactions than fraud transactions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8" name="Picture 7">
            <a:extLst>
              <a:ext uri="{FF2B5EF4-FFF2-40B4-BE49-F238E27FC236}">
                <a16:creationId xmlns:a16="http://schemas.microsoft.com/office/drawing/2014/main" id="{DC5207F9-64D0-D62C-44A5-D931BBA098A3}"/>
              </a:ext>
            </a:extLst>
          </p:cNvPr>
          <p:cNvPicPr>
            <a:picLocks noChangeAspect="1"/>
          </p:cNvPicPr>
          <p:nvPr/>
        </p:nvPicPr>
        <p:blipFill>
          <a:blip r:embed="rId2"/>
          <a:stretch>
            <a:fillRect/>
          </a:stretch>
        </p:blipFill>
        <p:spPr>
          <a:xfrm>
            <a:off x="1424759" y="4986847"/>
            <a:ext cx="3769942" cy="992090"/>
          </a:xfrm>
          <a:prstGeom prst="rect">
            <a:avLst/>
          </a:prstGeom>
        </p:spPr>
      </p:pic>
      <p:pic>
        <p:nvPicPr>
          <p:cNvPr id="9" name="Picture 8">
            <a:extLst>
              <a:ext uri="{FF2B5EF4-FFF2-40B4-BE49-F238E27FC236}">
                <a16:creationId xmlns:a16="http://schemas.microsoft.com/office/drawing/2014/main" id="{180BCE65-0465-F7C3-B91D-A8AF77A033C0}"/>
              </a:ext>
            </a:extLst>
          </p:cNvPr>
          <p:cNvPicPr>
            <a:picLocks noChangeAspect="1"/>
          </p:cNvPicPr>
          <p:nvPr/>
        </p:nvPicPr>
        <p:blipFill>
          <a:blip r:embed="rId3"/>
          <a:stretch>
            <a:fillRect/>
          </a:stretch>
        </p:blipFill>
        <p:spPr>
          <a:xfrm>
            <a:off x="1418602" y="2845594"/>
            <a:ext cx="7449084" cy="1284487"/>
          </a:xfrm>
          <a:prstGeom prst="rect">
            <a:avLst/>
          </a:prstGeom>
        </p:spPr>
      </p:pic>
    </p:spTree>
    <p:extLst>
      <p:ext uri="{BB962C8B-B14F-4D97-AF65-F5344CB8AC3E}">
        <p14:creationId xmlns:p14="http://schemas.microsoft.com/office/powerpoint/2010/main" val="3228222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4AD91-7348-AE1B-8664-11356FBF2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F84D-2C0C-A04F-9C38-BE9491F9997B}"/>
              </a:ext>
            </a:extLst>
          </p:cNvPr>
          <p:cNvSpPr>
            <a:spLocks noGrp="1"/>
          </p:cNvSpPr>
          <p:nvPr>
            <p:ph type="title"/>
          </p:nvPr>
        </p:nvSpPr>
        <p:spPr>
          <a:xfrm>
            <a:off x="880217" y="879063"/>
            <a:ext cx="8024501" cy="610863"/>
          </a:xfrm>
        </p:spPr>
        <p:txBody>
          <a:bodyPr>
            <a:normAutofit fontScale="90000"/>
          </a:bodyPr>
          <a:lstStyle/>
          <a:p>
            <a:r>
              <a:rPr lang="en-US" dirty="0"/>
              <a:t>Data Exploration Process (</a:t>
            </a:r>
            <a:r>
              <a:rPr lang="en-US" dirty="0" err="1"/>
              <a:t>contnd</a:t>
            </a:r>
            <a:r>
              <a:rPr lang="en-US" dirty="0"/>
              <a:t>)</a:t>
            </a:r>
          </a:p>
        </p:txBody>
      </p:sp>
      <p:sp>
        <p:nvSpPr>
          <p:cNvPr id="3" name="Text Placeholder 2">
            <a:extLst>
              <a:ext uri="{FF2B5EF4-FFF2-40B4-BE49-F238E27FC236}">
                <a16:creationId xmlns:a16="http://schemas.microsoft.com/office/drawing/2014/main" id="{5176A635-58A7-4E12-0CF8-6749E1B82393}"/>
              </a:ext>
            </a:extLst>
          </p:cNvPr>
          <p:cNvSpPr>
            <a:spLocks noGrp="1"/>
          </p:cNvSpPr>
          <p:nvPr>
            <p:ph type="body" sz="quarter" idx="10"/>
          </p:nvPr>
        </p:nvSpPr>
        <p:spPr>
          <a:xfrm>
            <a:off x="952499" y="2560117"/>
            <a:ext cx="9639301" cy="3139928"/>
          </a:xfrm>
        </p:spPr>
        <p:txBody>
          <a:bodyPr/>
          <a:lstStyle/>
          <a:p>
            <a:r>
              <a:rPr lang="en-US" dirty="0"/>
              <a:t>3. There is minimal correlation</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sp>
        <p:nvSpPr>
          <p:cNvPr id="4" name="Text Placeholder 3">
            <a:extLst>
              <a:ext uri="{FF2B5EF4-FFF2-40B4-BE49-F238E27FC236}">
                <a16:creationId xmlns:a16="http://schemas.microsoft.com/office/drawing/2014/main" id="{25C09587-E3B6-D23A-1810-C6006B9F4DE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65E97715-C05E-56E1-8C9B-438B75C21089}"/>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909C2AF8-39C9-31C8-EF15-58F98FA7E8A8}"/>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pic>
        <p:nvPicPr>
          <p:cNvPr id="9" name="Picture 8">
            <a:extLst>
              <a:ext uri="{FF2B5EF4-FFF2-40B4-BE49-F238E27FC236}">
                <a16:creationId xmlns:a16="http://schemas.microsoft.com/office/drawing/2014/main" id="{3140A37F-D8DF-53CC-62B8-9319CA00FE25}"/>
              </a:ext>
            </a:extLst>
          </p:cNvPr>
          <p:cNvPicPr>
            <a:picLocks noChangeAspect="1"/>
          </p:cNvPicPr>
          <p:nvPr/>
        </p:nvPicPr>
        <p:blipFill>
          <a:blip r:embed="rId2"/>
          <a:stretch>
            <a:fillRect/>
          </a:stretch>
        </p:blipFill>
        <p:spPr>
          <a:xfrm>
            <a:off x="1153683" y="2939533"/>
            <a:ext cx="3306399" cy="2873198"/>
          </a:xfrm>
          <a:prstGeom prst="rect">
            <a:avLst/>
          </a:prstGeom>
        </p:spPr>
      </p:pic>
    </p:spTree>
    <p:extLst>
      <p:ext uri="{BB962C8B-B14F-4D97-AF65-F5344CB8AC3E}">
        <p14:creationId xmlns:p14="http://schemas.microsoft.com/office/powerpoint/2010/main" val="37126115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Data Preprocessing</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pPr marL="342900" indent="-342900">
              <a:buAutoNum type="arabicParenR"/>
            </a:pPr>
            <a:r>
              <a:rPr lang="en-US" dirty="0"/>
              <a:t>We dropped the time from the X data and separated the target</a:t>
            </a:r>
          </a:p>
          <a:p>
            <a:pPr marL="342900" indent="-342900">
              <a:buAutoNum type="arabicParenR"/>
            </a:pPr>
            <a:r>
              <a:rPr lang="en-US" dirty="0"/>
              <a:t>We split the training and test data</a:t>
            </a:r>
          </a:p>
          <a:p>
            <a:pPr marL="342900" indent="-342900">
              <a:buAutoNum type="arabicParenR"/>
            </a:pPr>
            <a:r>
              <a:rPr lang="en-US" dirty="0"/>
              <a:t>We scaled the data </a:t>
            </a:r>
            <a:r>
              <a:rPr lang="en-US" dirty="0" err="1"/>
              <a:t>MinMaxScaler</a:t>
            </a:r>
            <a:endParaRPr lang="en-US" dirty="0"/>
          </a:p>
          <a:p>
            <a:pPr marL="342900" indent="-342900">
              <a:buAutoNum type="arabicParenR"/>
            </a:pPr>
            <a:r>
              <a:rPr lang="en-US" dirty="0"/>
              <a:t>Used oversampled data on the training data</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12</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21481" y="3045437"/>
            <a:ext cx="6913940" cy="610863"/>
          </a:xfrm>
        </p:spPr>
        <p:txBody>
          <a:bodyPr>
            <a:noAutofit/>
          </a:bodyPr>
          <a:lstStyle/>
          <a:p>
            <a:r>
              <a:rPr lang="en-US" sz="6000" dirty="0">
                <a:solidFill>
                  <a:schemeClr val="bg1"/>
                </a:solidFill>
              </a:rPr>
              <a:t>Model </a:t>
            </a:r>
            <a:r>
              <a:rPr lang="en-US" sz="6000" dirty="0" err="1">
                <a:solidFill>
                  <a:schemeClr val="bg1"/>
                </a:solidFill>
              </a:rPr>
              <a:t>Perfomance</a:t>
            </a:r>
            <a:endParaRPr lang="en-US" sz="6000" dirty="0">
              <a:solidFill>
                <a:schemeClr val="bg1"/>
              </a:solidFill>
            </a:endParaRP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324030" y="4003877"/>
            <a:ext cx="639225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a:bodyPr>
          <a:lstStyle/>
          <a:p>
            <a:r>
              <a:rPr lang="en-US" dirty="0"/>
              <a:t>Models</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2073359" cy="326997"/>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graphicFrame>
        <p:nvGraphicFramePr>
          <p:cNvPr id="6" name="Table 5">
            <a:extLst>
              <a:ext uri="{FF2B5EF4-FFF2-40B4-BE49-F238E27FC236}">
                <a16:creationId xmlns:a16="http://schemas.microsoft.com/office/drawing/2014/main" id="{282BCDC8-B78C-A5A0-7DCE-A5B522B35FC8}"/>
              </a:ext>
            </a:extLst>
          </p:cNvPr>
          <p:cNvGraphicFramePr>
            <a:graphicFrameLocks noGrp="1"/>
          </p:cNvGraphicFramePr>
          <p:nvPr>
            <p:extLst>
              <p:ext uri="{D42A27DB-BD31-4B8C-83A1-F6EECF244321}">
                <p14:modId xmlns:p14="http://schemas.microsoft.com/office/powerpoint/2010/main" val="787753645"/>
              </p:ext>
            </p:extLst>
          </p:nvPr>
        </p:nvGraphicFramePr>
        <p:xfrm>
          <a:off x="971550" y="2052811"/>
          <a:ext cx="10248898" cy="3493206"/>
        </p:xfrm>
        <a:graphic>
          <a:graphicData uri="http://schemas.openxmlformats.org/drawingml/2006/table">
            <a:tbl>
              <a:tblPr firstRow="1" bandRow="1">
                <a:tableStyleId>{5C22544A-7EE6-4342-B048-85BDC9FD1C3A}</a:tableStyleId>
              </a:tblPr>
              <a:tblGrid>
                <a:gridCol w="2412585">
                  <a:extLst>
                    <a:ext uri="{9D8B030D-6E8A-4147-A177-3AD203B41FA5}">
                      <a16:colId xmlns:a16="http://schemas.microsoft.com/office/drawing/2014/main" val="2085539108"/>
                    </a:ext>
                  </a:extLst>
                </a:gridCol>
                <a:gridCol w="1247686">
                  <a:extLst>
                    <a:ext uri="{9D8B030D-6E8A-4147-A177-3AD203B41FA5}">
                      <a16:colId xmlns:a16="http://schemas.microsoft.com/office/drawing/2014/main" val="869305657"/>
                    </a:ext>
                  </a:extLst>
                </a:gridCol>
                <a:gridCol w="1076770">
                  <a:extLst>
                    <a:ext uri="{9D8B030D-6E8A-4147-A177-3AD203B41FA5}">
                      <a16:colId xmlns:a16="http://schemas.microsoft.com/office/drawing/2014/main" val="1488385409"/>
                    </a:ext>
                  </a:extLst>
                </a:gridCol>
                <a:gridCol w="1768979">
                  <a:extLst>
                    <a:ext uri="{9D8B030D-6E8A-4147-A177-3AD203B41FA5}">
                      <a16:colId xmlns:a16="http://schemas.microsoft.com/office/drawing/2014/main" val="3447193235"/>
                    </a:ext>
                  </a:extLst>
                </a:gridCol>
                <a:gridCol w="1991170">
                  <a:extLst>
                    <a:ext uri="{9D8B030D-6E8A-4147-A177-3AD203B41FA5}">
                      <a16:colId xmlns:a16="http://schemas.microsoft.com/office/drawing/2014/main" val="1991351190"/>
                    </a:ext>
                  </a:extLst>
                </a:gridCol>
                <a:gridCol w="1751708">
                  <a:extLst>
                    <a:ext uri="{9D8B030D-6E8A-4147-A177-3AD203B41FA5}">
                      <a16:colId xmlns:a16="http://schemas.microsoft.com/office/drawing/2014/main" val="692459741"/>
                    </a:ext>
                  </a:extLst>
                </a:gridCol>
              </a:tblGrid>
              <a:tr h="310271">
                <a:tc>
                  <a:txBody>
                    <a:bodyPr/>
                    <a:lstStyle/>
                    <a:p>
                      <a:r>
                        <a:rPr lang="en-US" sz="1400" dirty="0">
                          <a:solidFill>
                            <a:schemeClr val="bg1">
                              <a:lumMod val="95000"/>
                              <a:lumOff val="5000"/>
                            </a:schemeClr>
                          </a:solidFill>
                        </a:rPr>
                        <a:t>Model</a:t>
                      </a:r>
                    </a:p>
                  </a:txBody>
                  <a:tcPr/>
                </a:tc>
                <a:tc>
                  <a:txBody>
                    <a:bodyPr/>
                    <a:lstStyle/>
                    <a:p>
                      <a:r>
                        <a:rPr lang="en-US" sz="1400" dirty="0">
                          <a:solidFill>
                            <a:schemeClr val="bg1">
                              <a:lumMod val="95000"/>
                              <a:lumOff val="5000"/>
                            </a:schemeClr>
                          </a:solidFill>
                        </a:rPr>
                        <a:t>Training Score</a:t>
                      </a:r>
                    </a:p>
                  </a:txBody>
                  <a:tcPr/>
                </a:tc>
                <a:tc>
                  <a:txBody>
                    <a:bodyPr/>
                    <a:lstStyle/>
                    <a:p>
                      <a:r>
                        <a:rPr lang="en-US" sz="1400" dirty="0">
                          <a:solidFill>
                            <a:schemeClr val="bg1">
                              <a:lumMod val="95000"/>
                              <a:lumOff val="5000"/>
                            </a:schemeClr>
                          </a:solidFill>
                        </a:rPr>
                        <a:t>Test Score</a:t>
                      </a:r>
                    </a:p>
                  </a:txBody>
                  <a:tcPr/>
                </a:tc>
                <a:tc>
                  <a:txBody>
                    <a:bodyPr/>
                    <a:lstStyle/>
                    <a:p>
                      <a:r>
                        <a:rPr lang="en-US" sz="1400" dirty="0">
                          <a:solidFill>
                            <a:schemeClr val="bg1">
                              <a:lumMod val="95000"/>
                              <a:lumOff val="5000"/>
                            </a:schemeClr>
                          </a:solidFill>
                        </a:rPr>
                        <a:t>Recall (fraudulent)</a:t>
                      </a:r>
                    </a:p>
                  </a:txBody>
                  <a:tcPr/>
                </a:tc>
                <a:tc>
                  <a:txBody>
                    <a:bodyPr/>
                    <a:lstStyle/>
                    <a:p>
                      <a:r>
                        <a:rPr lang="en-US" sz="1400" dirty="0">
                          <a:solidFill>
                            <a:schemeClr val="bg1">
                              <a:lumMod val="95000"/>
                              <a:lumOff val="5000"/>
                            </a:schemeClr>
                          </a:solidFill>
                        </a:rPr>
                        <a:t>F1 (non Fraudulent)</a:t>
                      </a:r>
                    </a:p>
                  </a:txBody>
                  <a:tcPr/>
                </a:tc>
                <a:tc>
                  <a:txBody>
                    <a:bodyPr/>
                    <a:lstStyle/>
                    <a:p>
                      <a:r>
                        <a:rPr lang="en-US" sz="1400" b="1" dirty="0">
                          <a:solidFill>
                            <a:schemeClr val="bg1">
                              <a:lumMod val="95000"/>
                              <a:lumOff val="5000"/>
                            </a:schemeClr>
                          </a:solidFill>
                        </a:rPr>
                        <a:t>F1 Macro Average</a:t>
                      </a:r>
                    </a:p>
                  </a:txBody>
                  <a:tcPr/>
                </a:tc>
                <a:extLst>
                  <a:ext uri="{0D108BD9-81ED-4DB2-BD59-A6C34878D82A}">
                    <a16:rowId xmlns:a16="http://schemas.microsoft.com/office/drawing/2014/main" val="2649695009"/>
                  </a:ext>
                </a:extLst>
              </a:tr>
              <a:tr h="402515">
                <a:tc>
                  <a:txBody>
                    <a:bodyPr/>
                    <a:lstStyle/>
                    <a:p>
                      <a:r>
                        <a:rPr lang="en-US" sz="1400" dirty="0"/>
                        <a:t>Decision Tree Classifier</a:t>
                      </a:r>
                    </a:p>
                  </a:txBody>
                  <a:tcPr/>
                </a:tc>
                <a:tc>
                  <a:txBody>
                    <a:bodyPr/>
                    <a:lstStyle/>
                    <a:p>
                      <a:r>
                        <a:rPr lang="en-US" sz="1400" dirty="0"/>
                        <a:t>1.0</a:t>
                      </a:r>
                    </a:p>
                  </a:txBody>
                  <a:tcPr/>
                </a:tc>
                <a:tc>
                  <a:txBody>
                    <a:bodyPr/>
                    <a:lstStyle/>
                    <a:p>
                      <a:r>
                        <a:rPr lang="en-US" sz="1400" dirty="0"/>
                        <a:t>0.99919</a:t>
                      </a:r>
                    </a:p>
                  </a:txBody>
                  <a:tcPr/>
                </a:tc>
                <a:tc>
                  <a:txBody>
                    <a:bodyPr/>
                    <a:lstStyle/>
                    <a:p>
                      <a:r>
                        <a:rPr lang="en-US" sz="1400" dirty="0"/>
                        <a:t>0.76</a:t>
                      </a:r>
                    </a:p>
                  </a:txBody>
                  <a:tcPr/>
                </a:tc>
                <a:tc>
                  <a:txBody>
                    <a:bodyPr/>
                    <a:lstStyle/>
                    <a:p>
                      <a:r>
                        <a:rPr lang="en-US" sz="1400" dirty="0"/>
                        <a:t>1.00</a:t>
                      </a:r>
                    </a:p>
                  </a:txBody>
                  <a:tcPr/>
                </a:tc>
                <a:tc>
                  <a:txBody>
                    <a:bodyPr/>
                    <a:lstStyle/>
                    <a:p>
                      <a:r>
                        <a:rPr lang="en-US" sz="1400" dirty="0"/>
                        <a:t>0.87</a:t>
                      </a:r>
                    </a:p>
                  </a:txBody>
                  <a:tcPr/>
                </a:tc>
                <a:extLst>
                  <a:ext uri="{0D108BD9-81ED-4DB2-BD59-A6C34878D82A}">
                    <a16:rowId xmlns:a16="http://schemas.microsoft.com/office/drawing/2014/main" val="2632363256"/>
                  </a:ext>
                </a:extLst>
              </a:tr>
              <a:tr h="310271">
                <a:tc>
                  <a:txBody>
                    <a:bodyPr/>
                    <a:lstStyle/>
                    <a:p>
                      <a:r>
                        <a:rPr lang="en-US" sz="1400" dirty="0"/>
                        <a:t>Random Forest</a:t>
                      </a:r>
                    </a:p>
                  </a:txBody>
                  <a:tcPr/>
                </a:tc>
                <a:tc>
                  <a:txBody>
                    <a:bodyPr/>
                    <a:lstStyle/>
                    <a:p>
                      <a:r>
                        <a:rPr lang="en-US" sz="1400" dirty="0"/>
                        <a:t>0.94510</a:t>
                      </a:r>
                    </a:p>
                  </a:txBody>
                  <a:tcPr/>
                </a:tc>
                <a:tc>
                  <a:txBody>
                    <a:bodyPr/>
                    <a:lstStyle/>
                    <a:p>
                      <a:r>
                        <a:rPr lang="en-US" sz="1400" dirty="0"/>
                        <a:t>0.93878</a:t>
                      </a:r>
                    </a:p>
                  </a:txBody>
                  <a:tcPr/>
                </a:tc>
                <a:tc>
                  <a:txBody>
                    <a:bodyPr/>
                    <a:lstStyle/>
                    <a:p>
                      <a:r>
                        <a:rPr lang="en-US" sz="1400" dirty="0"/>
                        <a:t>0.89</a:t>
                      </a:r>
                    </a:p>
                  </a:txBody>
                  <a:tcPr/>
                </a:tc>
                <a:tc>
                  <a:txBody>
                    <a:bodyPr/>
                    <a:lstStyle/>
                    <a:p>
                      <a:r>
                        <a:rPr lang="en-US" sz="1400" dirty="0"/>
                        <a:t>0.94</a:t>
                      </a:r>
                    </a:p>
                  </a:txBody>
                  <a:tcPr/>
                </a:tc>
                <a:tc>
                  <a:txBody>
                    <a:bodyPr/>
                    <a:lstStyle/>
                    <a:p>
                      <a:r>
                        <a:rPr lang="en-US" sz="1400" dirty="0"/>
                        <a:t>0.94</a:t>
                      </a:r>
                    </a:p>
                  </a:txBody>
                  <a:tcPr/>
                </a:tc>
                <a:extLst>
                  <a:ext uri="{0D108BD9-81ED-4DB2-BD59-A6C34878D82A}">
                    <a16:rowId xmlns:a16="http://schemas.microsoft.com/office/drawing/2014/main" val="1277268362"/>
                  </a:ext>
                </a:extLst>
              </a:tr>
              <a:tr h="402515">
                <a:tc>
                  <a:txBody>
                    <a:bodyPr/>
                    <a:lstStyle/>
                    <a:p>
                      <a:r>
                        <a:rPr lang="en-US" sz="1400" dirty="0"/>
                        <a:t>K-Nearest Neighbor</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031450298"/>
                  </a:ext>
                </a:extLst>
              </a:tr>
              <a:tr h="377312">
                <a:tc>
                  <a:txBody>
                    <a:bodyPr/>
                    <a:lstStyle/>
                    <a:p>
                      <a:r>
                        <a:rPr lang="en-US" sz="1400" dirty="0"/>
                        <a:t>Support Vector Classifier</a:t>
                      </a:r>
                    </a:p>
                  </a:txBody>
                  <a:tcPr/>
                </a:tc>
                <a:tc>
                  <a:txBody>
                    <a:bodyPr/>
                    <a:lstStyle/>
                    <a:p>
                      <a:r>
                        <a:rPr lang="en-US" sz="1400" dirty="0"/>
                        <a:t>0.9609</a:t>
                      </a:r>
                    </a:p>
                  </a:txBody>
                  <a:tcPr/>
                </a:tc>
                <a:tc>
                  <a:txBody>
                    <a:bodyPr/>
                    <a:lstStyle/>
                    <a:p>
                      <a:r>
                        <a:rPr lang="en-US" sz="1400" dirty="0"/>
                        <a:t>0.9490</a:t>
                      </a:r>
                    </a:p>
                  </a:txBody>
                  <a:tcPr/>
                </a:tc>
                <a:tc>
                  <a:txBody>
                    <a:bodyPr/>
                    <a:lstStyle/>
                    <a:p>
                      <a:r>
                        <a:rPr lang="en-US" sz="1400" dirty="0"/>
                        <a:t>0.92</a:t>
                      </a:r>
                    </a:p>
                  </a:txBody>
                  <a:tcPr/>
                </a:tc>
                <a:tc>
                  <a:txBody>
                    <a:bodyPr/>
                    <a:lstStyle/>
                    <a:p>
                      <a:r>
                        <a:rPr lang="en-US" sz="1400" dirty="0"/>
                        <a:t>0.95</a:t>
                      </a:r>
                    </a:p>
                  </a:txBody>
                  <a:tcPr/>
                </a:tc>
                <a:tc>
                  <a:txBody>
                    <a:bodyPr/>
                    <a:lstStyle/>
                    <a:p>
                      <a:r>
                        <a:rPr lang="en-US" sz="1400" dirty="0"/>
                        <a:t>0.95</a:t>
                      </a:r>
                    </a:p>
                  </a:txBody>
                  <a:tcPr/>
                </a:tc>
                <a:extLst>
                  <a:ext uri="{0D108BD9-81ED-4DB2-BD59-A6C34878D82A}">
                    <a16:rowId xmlns:a16="http://schemas.microsoft.com/office/drawing/2014/main" val="13591910"/>
                  </a:ext>
                </a:extLst>
              </a:tr>
              <a:tr h="310271">
                <a:tc>
                  <a:txBody>
                    <a:bodyPr/>
                    <a:lstStyle/>
                    <a:p>
                      <a:r>
                        <a:rPr lang="en-US" sz="1400" dirty="0"/>
                        <a:t>XG Boost</a:t>
                      </a:r>
                    </a:p>
                  </a:txBody>
                  <a:tcPr/>
                </a:tc>
                <a:tc>
                  <a:txBody>
                    <a:bodyPr/>
                    <a:lstStyle/>
                    <a:p>
                      <a:r>
                        <a:rPr lang="en-US" sz="1400" dirty="0"/>
                        <a:t>1.0</a:t>
                      </a:r>
                    </a:p>
                  </a:txBody>
                  <a:tcPr/>
                </a:tc>
                <a:tc>
                  <a:txBody>
                    <a:bodyPr/>
                    <a:lstStyle/>
                    <a:p>
                      <a:r>
                        <a:rPr lang="en-US" sz="1400" dirty="0"/>
                        <a:t>0.99950</a:t>
                      </a:r>
                    </a:p>
                  </a:txBody>
                  <a:tcPr/>
                </a:tc>
                <a:tc>
                  <a:txBody>
                    <a:bodyPr/>
                    <a:lstStyle/>
                    <a:p>
                      <a:r>
                        <a:rPr lang="en-US" sz="1400" dirty="0"/>
                        <a:t>0.78</a:t>
                      </a:r>
                    </a:p>
                  </a:txBody>
                  <a:tcPr/>
                </a:tc>
                <a:tc>
                  <a:txBody>
                    <a:bodyPr/>
                    <a:lstStyle/>
                    <a:p>
                      <a:r>
                        <a:rPr lang="en-US" sz="1400" dirty="0"/>
                        <a:t>1.00</a:t>
                      </a:r>
                    </a:p>
                  </a:txBody>
                  <a:tcPr/>
                </a:tc>
                <a:tc>
                  <a:txBody>
                    <a:bodyPr/>
                    <a:lstStyle/>
                    <a:p>
                      <a:r>
                        <a:rPr lang="en-US" sz="1400" dirty="0"/>
                        <a:t>0.91</a:t>
                      </a:r>
                    </a:p>
                  </a:txBody>
                  <a:tcPr/>
                </a:tc>
                <a:extLst>
                  <a:ext uri="{0D108BD9-81ED-4DB2-BD59-A6C34878D82A}">
                    <a16:rowId xmlns:a16="http://schemas.microsoft.com/office/drawing/2014/main" val="68320250"/>
                  </a:ext>
                </a:extLst>
              </a:tr>
              <a:tr h="402515">
                <a:tc>
                  <a:txBody>
                    <a:bodyPr/>
                    <a:lstStyle/>
                    <a:p>
                      <a:r>
                        <a:rPr lang="en-US" sz="1400" dirty="0"/>
                        <a:t>ADA Boost Classifier</a:t>
                      </a:r>
                    </a:p>
                  </a:txBody>
                  <a:tcPr/>
                </a:tc>
                <a:tc>
                  <a:txBody>
                    <a:bodyPr/>
                    <a:lstStyle/>
                    <a:p>
                      <a:r>
                        <a:rPr lang="en-US" sz="1400" dirty="0"/>
                        <a:t>0.9993</a:t>
                      </a:r>
                    </a:p>
                  </a:txBody>
                  <a:tcPr/>
                </a:tc>
                <a:tc>
                  <a:txBody>
                    <a:bodyPr/>
                    <a:lstStyle/>
                    <a:p>
                      <a:r>
                        <a:rPr lang="en-US" sz="1400" dirty="0"/>
                        <a:t>0.9993</a:t>
                      </a:r>
                    </a:p>
                  </a:txBody>
                  <a:tcPr/>
                </a:tc>
                <a:tc>
                  <a:txBody>
                    <a:bodyPr/>
                    <a:lstStyle/>
                    <a:p>
                      <a:r>
                        <a:rPr lang="en-US" sz="1400" dirty="0"/>
                        <a:t>0.93</a:t>
                      </a:r>
                    </a:p>
                  </a:txBody>
                  <a:tcPr/>
                </a:tc>
                <a:tc>
                  <a:txBody>
                    <a:bodyPr/>
                    <a:lstStyle/>
                    <a:p>
                      <a:r>
                        <a:rPr lang="en-US" sz="1400" dirty="0"/>
                        <a:t>0.98</a:t>
                      </a:r>
                    </a:p>
                  </a:txBody>
                  <a:tcPr/>
                </a:tc>
                <a:tc>
                  <a:txBody>
                    <a:bodyPr/>
                    <a:lstStyle/>
                    <a:p>
                      <a:r>
                        <a:rPr lang="en-US" sz="1400" dirty="0"/>
                        <a:t>0.52</a:t>
                      </a:r>
                    </a:p>
                  </a:txBody>
                  <a:tcPr/>
                </a:tc>
                <a:extLst>
                  <a:ext uri="{0D108BD9-81ED-4DB2-BD59-A6C34878D82A}">
                    <a16:rowId xmlns:a16="http://schemas.microsoft.com/office/drawing/2014/main" val="4039130802"/>
                  </a:ext>
                </a:extLst>
              </a:tr>
              <a:tr h="402515">
                <a:tc>
                  <a:txBody>
                    <a:bodyPr/>
                    <a:lstStyle/>
                    <a:p>
                      <a:r>
                        <a:rPr lang="en-US" sz="1400" dirty="0"/>
                        <a:t>Logistic Regression</a:t>
                      </a:r>
                    </a:p>
                  </a:txBody>
                  <a:tcPr/>
                </a:tc>
                <a:tc>
                  <a:txBody>
                    <a:bodyPr/>
                    <a:lstStyle/>
                    <a:p>
                      <a:r>
                        <a:rPr lang="en-US" sz="1400" dirty="0"/>
                        <a:t>0.9991</a:t>
                      </a:r>
                    </a:p>
                  </a:txBody>
                  <a:tcPr/>
                </a:tc>
                <a:tc>
                  <a:txBody>
                    <a:bodyPr/>
                    <a:lstStyle/>
                    <a:p>
                      <a:r>
                        <a:rPr lang="en-US" sz="1400" b="0" i="0" kern="1200" dirty="0">
                          <a:solidFill>
                            <a:schemeClr val="dk1"/>
                          </a:solidFill>
                          <a:effectLst/>
                          <a:latin typeface="+mn-lt"/>
                          <a:ea typeface="+mn-ea"/>
                          <a:cs typeface="+mn-cs"/>
                        </a:rPr>
                        <a:t>0.999</a:t>
                      </a:r>
                      <a:endParaRPr lang="en-US" sz="1400" dirty="0"/>
                    </a:p>
                  </a:txBody>
                  <a:tcPr/>
                </a:tc>
                <a:tc>
                  <a:txBody>
                    <a:bodyPr/>
                    <a:lstStyle/>
                    <a:p>
                      <a:r>
                        <a:rPr lang="en-US" sz="1400" dirty="0"/>
                        <a:t>0.86</a:t>
                      </a:r>
                    </a:p>
                  </a:txBody>
                  <a:tcPr/>
                </a:tc>
                <a:tc>
                  <a:txBody>
                    <a:bodyPr/>
                    <a:lstStyle/>
                    <a:p>
                      <a:r>
                        <a:rPr lang="en-US" sz="1400" dirty="0"/>
                        <a:t>1.00</a:t>
                      </a:r>
                    </a:p>
                  </a:txBody>
                  <a:tcPr/>
                </a:tc>
                <a:tc>
                  <a:txBody>
                    <a:bodyPr/>
                    <a:lstStyle/>
                    <a:p>
                      <a:r>
                        <a:rPr lang="en-US" sz="1400" dirty="0"/>
                        <a:t>0.77</a:t>
                      </a:r>
                    </a:p>
                  </a:txBody>
                  <a:tcPr/>
                </a:tc>
                <a:extLst>
                  <a:ext uri="{0D108BD9-81ED-4DB2-BD59-A6C34878D82A}">
                    <a16:rowId xmlns:a16="http://schemas.microsoft.com/office/drawing/2014/main" val="2686461312"/>
                  </a:ext>
                </a:extLst>
              </a:tr>
              <a:tr h="575021">
                <a:tc>
                  <a:txBody>
                    <a:bodyPr/>
                    <a:lstStyle/>
                    <a:p>
                      <a:r>
                        <a:rPr lang="en-US" sz="1400" dirty="0"/>
                        <a:t>Gradient Boosting Classifier</a:t>
                      </a:r>
                    </a:p>
                  </a:txBody>
                  <a:tcPr/>
                </a:tc>
                <a:tc>
                  <a:txBody>
                    <a:bodyPr/>
                    <a:lstStyle/>
                    <a:p>
                      <a:r>
                        <a:rPr lang="en-US" sz="1400" b="0" i="0" kern="1200" dirty="0">
                          <a:solidFill>
                            <a:schemeClr val="dk1"/>
                          </a:solidFill>
                          <a:effectLst/>
                          <a:latin typeface="+mn-lt"/>
                          <a:ea typeface="+mn-ea"/>
                          <a:cs typeface="+mn-cs"/>
                        </a:rPr>
                        <a:t>0.9992</a:t>
                      </a:r>
                      <a:endParaRPr lang="en-US" sz="1400" dirty="0"/>
                    </a:p>
                  </a:txBody>
                  <a:tcPr/>
                </a:tc>
                <a:tc>
                  <a:txBody>
                    <a:bodyPr/>
                    <a:lstStyle/>
                    <a:p>
                      <a:r>
                        <a:rPr lang="en-US" sz="1400" b="0" i="0" kern="1200" dirty="0">
                          <a:solidFill>
                            <a:schemeClr val="dk1"/>
                          </a:solidFill>
                          <a:effectLst/>
                          <a:latin typeface="+mn-lt"/>
                          <a:ea typeface="+mn-ea"/>
                          <a:cs typeface="+mn-cs"/>
                        </a:rPr>
                        <a:t>0.9989</a:t>
                      </a:r>
                      <a:endParaRPr lang="en-US" sz="1400" dirty="0"/>
                    </a:p>
                  </a:txBody>
                  <a:tcPr/>
                </a:tc>
                <a:tc>
                  <a:txBody>
                    <a:bodyPr/>
                    <a:lstStyle/>
                    <a:p>
                      <a:r>
                        <a:rPr lang="en-US" sz="1400" dirty="0"/>
                        <a:t>0.93</a:t>
                      </a:r>
                    </a:p>
                  </a:txBody>
                  <a:tcPr/>
                </a:tc>
                <a:tc>
                  <a:txBody>
                    <a:bodyPr/>
                    <a:lstStyle/>
                    <a:p>
                      <a:r>
                        <a:rPr lang="en-US" sz="1400" dirty="0"/>
                        <a:t>0.98</a:t>
                      </a:r>
                    </a:p>
                  </a:txBody>
                  <a:tcPr/>
                </a:tc>
                <a:tc>
                  <a:txBody>
                    <a:bodyPr/>
                    <a:lstStyle/>
                    <a:p>
                      <a:r>
                        <a:rPr lang="en-US" sz="1400" dirty="0"/>
                        <a:t>0.52</a:t>
                      </a:r>
                    </a:p>
                  </a:txBody>
                  <a:tcPr/>
                </a:tc>
                <a:extLst>
                  <a:ext uri="{0D108BD9-81ED-4DB2-BD59-A6C34878D82A}">
                    <a16:rowId xmlns:a16="http://schemas.microsoft.com/office/drawing/2014/main" val="4244094248"/>
                  </a:ext>
                </a:extLst>
              </a:tr>
            </a:tbl>
          </a:graphicData>
        </a:graphic>
      </p:graphicFrame>
    </p:spTree>
    <p:extLst>
      <p:ext uri="{BB962C8B-B14F-4D97-AF65-F5344CB8AC3E}">
        <p14:creationId xmlns:p14="http://schemas.microsoft.com/office/powerpoint/2010/main" val="638482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Top Performing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971550" y="2298820"/>
            <a:ext cx="10251945" cy="2760290"/>
          </a:xfrm>
          <a:prstGeom prst="rect">
            <a:avLst/>
          </a:prstGeom>
        </p:spPr>
        <p:txBody>
          <a:bodyPr vert="horz" lIns="0" tIns="0" rIns="0" bIns="0" rtlCol="0" anchor="t" anchorCtr="0">
            <a:normAutofit fontScale="92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Based on our analysis, we determined that the top 3 models are</a:t>
            </a:r>
          </a:p>
          <a:p>
            <a:pPr marL="342900" indent="-342900">
              <a:buFont typeface="Wingdings" pitchFamily="2" charset="2"/>
              <a:buAutoNum type="arabicPeriod"/>
            </a:pPr>
            <a:r>
              <a:rPr lang="en-US" dirty="0"/>
              <a:t>Support Vector Classifier</a:t>
            </a:r>
          </a:p>
          <a:p>
            <a:pPr marL="342900" indent="-342900">
              <a:buFont typeface="Wingdings" pitchFamily="2" charset="2"/>
              <a:buAutoNum type="arabicPeriod"/>
            </a:pPr>
            <a:r>
              <a:rPr lang="en-US" dirty="0"/>
              <a:t>ADA Boost Classifier</a:t>
            </a:r>
          </a:p>
          <a:p>
            <a:pPr marL="342900" indent="-342900">
              <a:buFont typeface="Wingdings" pitchFamily="2" charset="2"/>
              <a:buAutoNum type="arabicPeriod"/>
            </a:pPr>
            <a:r>
              <a:rPr lang="en-US" dirty="0"/>
              <a:t>Gradient Boosting Classifier</a:t>
            </a:r>
          </a:p>
          <a:p>
            <a:pPr marL="342900" indent="-342900">
              <a:buFont typeface="Wingdings" pitchFamily="2" charset="2"/>
              <a:buAutoNum type="arabicPeriod"/>
            </a:pPr>
            <a:endParaRPr lang="en-US" dirty="0"/>
          </a:p>
          <a:p>
            <a:pPr marL="0" indent="0">
              <a:buNone/>
            </a:pPr>
            <a:r>
              <a:rPr lang="en-US" dirty="0"/>
              <a:t>The primary determining factors were</a:t>
            </a:r>
          </a:p>
          <a:p>
            <a:pPr marL="342900" indent="-342900">
              <a:buAutoNum type="arabicParenR"/>
            </a:pPr>
            <a:r>
              <a:rPr lang="en-US" dirty="0"/>
              <a:t>High Recall i.e. the ability for the model to detect fraud</a:t>
            </a:r>
          </a:p>
          <a:p>
            <a:pPr marL="342900" indent="-342900">
              <a:buAutoNum type="arabicParenR"/>
            </a:pPr>
            <a:r>
              <a:rPr lang="en-US" dirty="0"/>
              <a:t>There was a low difference between training and test data scores.</a:t>
            </a:r>
          </a:p>
          <a:p>
            <a:pPr marL="342900" indent="-342900">
              <a:buAutoNum type="arabicParenR"/>
            </a:pPr>
            <a:r>
              <a:rPr lang="en-US" dirty="0"/>
              <a:t>The High F1 scores show that there balance between fraud detection and reducing false positives</a:t>
            </a:r>
          </a:p>
          <a:p>
            <a:pPr marL="0" indent="0">
              <a:buNone/>
            </a:pPr>
            <a:endParaRPr lang="en-US" dirty="0"/>
          </a:p>
          <a:p>
            <a:pPr marL="342900" indent="-342900">
              <a:buAutoNum type="arabicParenR"/>
            </a:pPr>
            <a:endParaRPr lang="en-US" dirty="0"/>
          </a:p>
          <a:p>
            <a:pPr marL="342900" indent="-342900">
              <a:buAutoNum type="arabicParenR"/>
            </a:pPr>
            <a:endParaRPr lang="en-US" dirty="0"/>
          </a:p>
          <a:p>
            <a:pPr marL="0" indent="0">
              <a:buNone/>
            </a:pPr>
            <a:endParaRPr lang="en-US" dirty="0"/>
          </a:p>
          <a:p>
            <a:pPr marL="342900" indent="-342900">
              <a:buFont typeface="Wingdings" pitchFamily="2" charset="2"/>
              <a:buAutoNum type="arabicPeriod"/>
            </a:pPr>
            <a:endParaRPr lang="en-US" dirty="0"/>
          </a:p>
        </p:txBody>
      </p:sp>
    </p:spTree>
    <p:extLst>
      <p:ext uri="{BB962C8B-B14F-4D97-AF65-F5344CB8AC3E}">
        <p14:creationId xmlns:p14="http://schemas.microsoft.com/office/powerpoint/2010/main" val="14100906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sp>
        <p:nvSpPr>
          <p:cNvPr id="4" name="TextBox 3">
            <a:extLst>
              <a:ext uri="{FF2B5EF4-FFF2-40B4-BE49-F238E27FC236}">
                <a16:creationId xmlns:a16="http://schemas.microsoft.com/office/drawing/2014/main" id="{951B52D2-CF86-B696-863C-47BBFCBB04DF}"/>
              </a:ext>
            </a:extLst>
          </p:cNvPr>
          <p:cNvSpPr txBox="1"/>
          <p:nvPr/>
        </p:nvSpPr>
        <p:spPr>
          <a:xfrm>
            <a:off x="834889" y="2315335"/>
            <a:ext cx="3082562" cy="2554545"/>
          </a:xfrm>
          <a:prstGeom prst="rect">
            <a:avLst/>
          </a:prstGeom>
          <a:noFill/>
        </p:spPr>
        <p:txBody>
          <a:bodyPr wrap="square">
            <a:spAutoFit/>
          </a:bodyPr>
          <a:lstStyle/>
          <a:p>
            <a:r>
              <a:rPr lang="en-US" sz="1600"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1A55E5D9-E372-BD8F-D5F0-BB5911FC702E}"/>
              </a:ext>
            </a:extLst>
          </p:cNvPr>
          <p:cNvSpPr txBox="1"/>
          <p:nvPr/>
        </p:nvSpPr>
        <p:spPr>
          <a:xfrm>
            <a:off x="7332291" y="2315335"/>
            <a:ext cx="3573959" cy="1354217"/>
          </a:xfrm>
          <a:prstGeom prst="rect">
            <a:avLst/>
          </a:prstGeom>
          <a:noFill/>
        </p:spPr>
        <p:txBody>
          <a:bodyPr wrap="square">
            <a:spAutoFit/>
          </a:bodyPr>
          <a:lstStyle/>
          <a:p>
            <a:r>
              <a:rPr lang="en-US" sz="1600" dirty="0">
                <a:solidFill>
                  <a:schemeClr val="bg1"/>
                </a:solidFill>
              </a:rPr>
              <a:t>Gradient Boosting Classifier</a:t>
            </a:r>
          </a:p>
          <a:p>
            <a:r>
              <a:rPr lang="en-US" sz="1600" dirty="0">
                <a:solidFill>
                  <a:schemeClr val="bg1"/>
                </a:solidFill>
              </a:rPr>
              <a:t>Pros</a:t>
            </a:r>
          </a:p>
          <a:p>
            <a:endParaRPr lang="en-US" sz="1600" dirty="0">
              <a:solidFill>
                <a:schemeClr val="bg1"/>
              </a:solidFill>
            </a:endParaRPr>
          </a:p>
          <a:p>
            <a:r>
              <a:rPr lang="en-US" sz="1600" dirty="0">
                <a:solidFill>
                  <a:schemeClr val="bg1"/>
                </a:solidFill>
              </a:rPr>
              <a:t>Cons</a:t>
            </a:r>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DC065F73-1A73-8B9D-A857-8E245C6051DB}"/>
              </a:ext>
            </a:extLst>
          </p:cNvPr>
          <p:cNvSpPr txBox="1"/>
          <p:nvPr/>
        </p:nvSpPr>
        <p:spPr>
          <a:xfrm>
            <a:off x="3917451" y="2315335"/>
            <a:ext cx="2842272" cy="3785652"/>
          </a:xfrm>
          <a:prstGeom prst="rect">
            <a:avLst/>
          </a:prstGeom>
          <a:noFill/>
        </p:spPr>
        <p:txBody>
          <a:bodyPr wrap="square">
            <a:spAutoFit/>
          </a:bodyPr>
          <a:lstStyle/>
          <a:p>
            <a:r>
              <a:rPr lang="en-US" sz="1600" dirty="0">
                <a:solidFill>
                  <a:schemeClr val="bg1"/>
                </a:solidFill>
              </a:rPr>
              <a:t>ADA Boost Classifier</a:t>
            </a:r>
          </a:p>
          <a:p>
            <a:r>
              <a:rPr lang="en-US" sz="1600" dirty="0">
                <a:solidFill>
                  <a:schemeClr val="bg1"/>
                </a:solidFill>
              </a:rPr>
              <a:t>Pros</a:t>
            </a:r>
          </a:p>
          <a:p>
            <a:pPr marL="285750" indent="-285750">
              <a:buFont typeface="Arial" panose="020B0604020202020204" pitchFamily="34" charset="0"/>
              <a:buChar char="•"/>
            </a:pPr>
            <a:r>
              <a:rPr lang="en-US" sz="1600" b="0" i="0" dirty="0">
                <a:solidFill>
                  <a:srgbClr val="1D1C1D"/>
                </a:solidFill>
                <a:effectLst/>
                <a:latin typeface="Slack-Lato"/>
              </a:rPr>
              <a:t>Exhibits strong performance metrics with high precision and recall, particularly important for detecting fraudulent transactions</a:t>
            </a:r>
          </a:p>
          <a:p>
            <a:pPr marL="285750" indent="-285750">
              <a:buFont typeface="Arial" panose="020B0604020202020204" pitchFamily="34" charset="0"/>
              <a:buChar char="•"/>
            </a:pPr>
            <a:r>
              <a:rPr lang="en-US" sz="1600" dirty="0">
                <a:solidFill>
                  <a:schemeClr val="bg1"/>
                </a:solidFill>
              </a:rPr>
              <a:t>Consistent training and testing scores suggest good generalization without overfitting.</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r>
              <a:rPr lang="en-US" sz="1600" dirty="0">
                <a:solidFill>
                  <a:schemeClr val="bg1"/>
                </a:solidFill>
              </a:rPr>
              <a:t>Cons</a:t>
            </a:r>
          </a:p>
          <a:p>
            <a:endParaRPr lang="en-US" sz="1600" dirty="0">
              <a:solidFill>
                <a:schemeClr val="bg1"/>
              </a:solidFill>
            </a:endParaRPr>
          </a:p>
        </p:txBody>
      </p:sp>
    </p:spTree>
    <p:extLst>
      <p:ext uri="{BB962C8B-B14F-4D97-AF65-F5344CB8AC3E}">
        <p14:creationId xmlns:p14="http://schemas.microsoft.com/office/powerpoint/2010/main" val="14885274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91542-A512-8195-10A4-2B1292185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4A9A-A44E-7F56-4D1D-FB6D7E84A8B8}"/>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0BFC4255-5FB8-6DB5-2EAD-CF3BD617CCCE}"/>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530B7EB-6BF3-E089-416E-A0E511AD3935}"/>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
        <p:nvSpPr>
          <p:cNvPr id="4" name="TextBox 3">
            <a:extLst>
              <a:ext uri="{FF2B5EF4-FFF2-40B4-BE49-F238E27FC236}">
                <a16:creationId xmlns:a16="http://schemas.microsoft.com/office/drawing/2014/main" id="{FDC9BEF1-8504-2A16-061C-3BD1CD0CA091}"/>
              </a:ext>
            </a:extLst>
          </p:cNvPr>
          <p:cNvSpPr txBox="1"/>
          <p:nvPr/>
        </p:nvSpPr>
        <p:spPr>
          <a:xfrm>
            <a:off x="834889" y="2315335"/>
            <a:ext cx="3082562" cy="2554545"/>
          </a:xfrm>
          <a:prstGeom prst="rect">
            <a:avLst/>
          </a:prstGeom>
          <a:noFill/>
        </p:spPr>
        <p:txBody>
          <a:bodyPr wrap="square">
            <a:spAutoFit/>
          </a:bodyPr>
          <a:lstStyle/>
          <a:p>
            <a:r>
              <a:rPr lang="en-US" sz="1600"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974A7844-6DCA-9AB0-55E5-61CF41B2A0BB}"/>
              </a:ext>
            </a:extLst>
          </p:cNvPr>
          <p:cNvSpPr txBox="1"/>
          <p:nvPr/>
        </p:nvSpPr>
        <p:spPr>
          <a:xfrm>
            <a:off x="7332291" y="2315335"/>
            <a:ext cx="3573959" cy="3323987"/>
          </a:xfrm>
          <a:prstGeom prst="rect">
            <a:avLst/>
          </a:prstGeom>
          <a:noFill/>
        </p:spPr>
        <p:txBody>
          <a:bodyPr wrap="square">
            <a:spAutoFit/>
          </a:bodyPr>
          <a:lstStyle/>
          <a:p>
            <a:r>
              <a:rPr lang="en-US" sz="1600"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Good recall for fraud</a:t>
            </a:r>
          </a:p>
          <a:p>
            <a:pPr marL="285750" indent="-285750">
              <a:buFont typeface="Arial" panose="020B0604020202020204" pitchFamily="34" charset="0"/>
              <a:buChar char="•"/>
            </a:pPr>
            <a:r>
              <a:rPr lang="en-US" sz="1600" dirty="0">
                <a:solidFill>
                  <a:schemeClr val="bg1"/>
                </a:solidFill>
              </a:rPr>
              <a:t>Reduces risk of misidentifying fraud as non fraudulent</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Low precision on fraudulent transactions</a:t>
            </a:r>
          </a:p>
          <a:p>
            <a:pPr marL="285750" indent="-285750">
              <a:buFont typeface="Arial" panose="020B0604020202020204" pitchFamily="34" charset="0"/>
              <a:buChar char="•"/>
            </a:pPr>
            <a:r>
              <a:rPr lang="en-US" sz="1600" dirty="0">
                <a:solidFill>
                  <a:schemeClr val="bg1"/>
                </a:solidFill>
              </a:rPr>
              <a:t>Can be prone to overfitting</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EC84E332-F08A-72A2-33E1-AB04FFC26847}"/>
              </a:ext>
            </a:extLst>
          </p:cNvPr>
          <p:cNvSpPr txBox="1"/>
          <p:nvPr/>
        </p:nvSpPr>
        <p:spPr>
          <a:xfrm>
            <a:off x="3917451" y="2315335"/>
            <a:ext cx="3082562" cy="2800767"/>
          </a:xfrm>
          <a:prstGeom prst="rect">
            <a:avLst/>
          </a:prstGeom>
          <a:noFill/>
        </p:spPr>
        <p:txBody>
          <a:bodyPr wrap="square">
            <a:spAutoFit/>
          </a:bodyPr>
          <a:lstStyle/>
          <a:p>
            <a:r>
              <a:rPr lang="en-US" sz="1600"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rgbClr val="1D1C1D"/>
                </a:solidFill>
                <a:latin typeface="Slack-Lato"/>
              </a:rPr>
              <a:t>St</a:t>
            </a:r>
            <a:r>
              <a:rPr lang="en-US" sz="1600" b="0" i="0" dirty="0">
                <a:solidFill>
                  <a:srgbClr val="1D1C1D"/>
                </a:solidFill>
                <a:effectLst/>
                <a:latin typeface="Slack-Lato"/>
              </a:rPr>
              <a:t>rong performance metrics</a:t>
            </a:r>
            <a:endParaRPr lang="en-US" sz="1600" dirty="0">
              <a:solidFill>
                <a:srgbClr val="1D1C1D"/>
              </a:solidFill>
              <a:latin typeface="Slack-Lato"/>
            </a:endParaRP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Potential performance imbalance</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p:txBody>
      </p:sp>
    </p:spTree>
    <p:extLst>
      <p:ext uri="{BB962C8B-B14F-4D97-AF65-F5344CB8AC3E}">
        <p14:creationId xmlns:p14="http://schemas.microsoft.com/office/powerpoint/2010/main" val="101382082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97953-C6B4-E607-E956-ABE9F61A2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39577-BB00-A5EE-3463-6AD798F606EF}"/>
              </a:ext>
            </a:extLst>
          </p:cNvPr>
          <p:cNvSpPr>
            <a:spLocks noGrp="1"/>
          </p:cNvSpPr>
          <p:nvPr>
            <p:ph type="title"/>
          </p:nvPr>
        </p:nvSpPr>
        <p:spPr>
          <a:xfrm>
            <a:off x="964023" y="1170774"/>
            <a:ext cx="7789452" cy="427289"/>
          </a:xfrm>
        </p:spPr>
        <p:txBody>
          <a:bodyPr>
            <a:normAutofit fontScale="90000"/>
          </a:bodyPr>
          <a:lstStyle/>
          <a:p>
            <a:r>
              <a:rPr lang="en-US" sz="3200" dirty="0"/>
              <a:t>Recommendations</a:t>
            </a:r>
          </a:p>
        </p:txBody>
      </p:sp>
      <p:sp>
        <p:nvSpPr>
          <p:cNvPr id="13" name="Footer Placeholder 12">
            <a:extLst>
              <a:ext uri="{FF2B5EF4-FFF2-40B4-BE49-F238E27FC236}">
                <a16:creationId xmlns:a16="http://schemas.microsoft.com/office/drawing/2014/main" id="{374A753D-00CF-336E-2D9C-2DD49C2903A3}"/>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A14AF3FC-1222-6FBB-0044-D9D04741BC97}"/>
              </a:ext>
            </a:extLst>
          </p:cNvPr>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
        <p:nvSpPr>
          <p:cNvPr id="5" name="Content Placeholder 7">
            <a:extLst>
              <a:ext uri="{FF2B5EF4-FFF2-40B4-BE49-F238E27FC236}">
                <a16:creationId xmlns:a16="http://schemas.microsoft.com/office/drawing/2014/main" id="{4D0E6B27-EE15-819D-A027-D682FB6E7C56}"/>
              </a:ext>
            </a:extLst>
          </p:cNvPr>
          <p:cNvSpPr txBox="1">
            <a:spLocks/>
          </p:cNvSpPr>
          <p:nvPr/>
        </p:nvSpPr>
        <p:spPr>
          <a:xfrm rot="10800000" flipV="1">
            <a:off x="1494789" y="3250096"/>
            <a:ext cx="8434400" cy="310872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dirty="0"/>
          </a:p>
        </p:txBody>
      </p:sp>
      <p:sp>
        <p:nvSpPr>
          <p:cNvPr id="3" name="Text Placeholder 44">
            <a:extLst>
              <a:ext uri="{FF2B5EF4-FFF2-40B4-BE49-F238E27FC236}">
                <a16:creationId xmlns:a16="http://schemas.microsoft.com/office/drawing/2014/main" id="{BF73F554-4D08-E426-EC4B-3D49AD497324}"/>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We recommend TBD Model.</a:t>
            </a:r>
          </a:p>
        </p:txBody>
      </p:sp>
      <p:sp>
        <p:nvSpPr>
          <p:cNvPr id="4" name="TextBox 3">
            <a:extLst>
              <a:ext uri="{FF2B5EF4-FFF2-40B4-BE49-F238E27FC236}">
                <a16:creationId xmlns:a16="http://schemas.microsoft.com/office/drawing/2014/main" id="{028A6A52-6B96-A391-7F65-3A15C50DEF8A}"/>
              </a:ext>
            </a:extLst>
          </p:cNvPr>
          <p:cNvSpPr txBox="1"/>
          <p:nvPr/>
        </p:nvSpPr>
        <p:spPr>
          <a:xfrm>
            <a:off x="834887" y="2532824"/>
            <a:ext cx="10173913" cy="338554"/>
          </a:xfrm>
          <a:prstGeom prst="rect">
            <a:avLst/>
          </a:prstGeom>
          <a:noFill/>
        </p:spPr>
        <p:txBody>
          <a:bodyPr wrap="square">
            <a:spAutoFit/>
          </a:bodyPr>
          <a:lstStyle/>
          <a:p>
            <a:r>
              <a:rPr lang="en-US" sz="1600" dirty="0">
                <a:solidFill>
                  <a:schemeClr val="bg1"/>
                </a:solidFill>
              </a:rPr>
              <a:t>TBD</a:t>
            </a:r>
            <a:endParaRPr lang="en-US" dirty="0">
              <a:solidFill>
                <a:schemeClr val="bg1"/>
              </a:solidFill>
            </a:endParaRPr>
          </a:p>
        </p:txBody>
      </p:sp>
    </p:spTree>
    <p:extLst>
      <p:ext uri="{BB962C8B-B14F-4D97-AF65-F5344CB8AC3E}">
        <p14:creationId xmlns:p14="http://schemas.microsoft.com/office/powerpoint/2010/main" val="3580437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85F61-6CF6-0C01-D329-B5607F0E3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298B3-564A-B57A-7183-D4965DB76F76}"/>
              </a:ext>
            </a:extLst>
          </p:cNvPr>
          <p:cNvSpPr>
            <a:spLocks noGrp="1"/>
          </p:cNvSpPr>
          <p:nvPr>
            <p:ph type="title"/>
          </p:nvPr>
        </p:nvSpPr>
        <p:spPr>
          <a:xfrm>
            <a:off x="964023" y="1170774"/>
            <a:ext cx="7789452" cy="427289"/>
          </a:xfrm>
        </p:spPr>
        <p:txBody>
          <a:bodyPr>
            <a:normAutofit fontScale="90000"/>
          </a:bodyPr>
          <a:lstStyle/>
          <a:p>
            <a:r>
              <a:rPr lang="en-US" sz="3200" dirty="0"/>
              <a:t>References</a:t>
            </a:r>
          </a:p>
        </p:txBody>
      </p:sp>
      <p:sp>
        <p:nvSpPr>
          <p:cNvPr id="13" name="Footer Placeholder 12">
            <a:extLst>
              <a:ext uri="{FF2B5EF4-FFF2-40B4-BE49-F238E27FC236}">
                <a16:creationId xmlns:a16="http://schemas.microsoft.com/office/drawing/2014/main" id="{0375FF70-449D-8F4F-DB9B-38B545DC0AED}"/>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2F411953-77F6-B646-9D30-440363FB687B}"/>
              </a:ext>
            </a:extLst>
          </p:cNvPr>
          <p:cNvSpPr>
            <a:spLocks noGrp="1"/>
          </p:cNvSpPr>
          <p:nvPr>
            <p:ph type="sldNum" sz="quarter" idx="23"/>
          </p:nvPr>
        </p:nvSpPr>
        <p:spPr/>
        <p:txBody>
          <a:bodyPr/>
          <a:lstStyle/>
          <a:p>
            <a:fld id="{294A09A9-5501-47C1-A89A-A340965A2BE2}" type="slidenum">
              <a:rPr lang="en-US" smtClean="0"/>
              <a:pPr/>
              <a:t>19</a:t>
            </a:fld>
            <a:endParaRPr lang="en-US" dirty="0">
              <a:latin typeface="+mn-lt"/>
            </a:endParaRPr>
          </a:p>
        </p:txBody>
      </p:sp>
      <p:sp>
        <p:nvSpPr>
          <p:cNvPr id="3" name="Text Placeholder 44">
            <a:extLst>
              <a:ext uri="{FF2B5EF4-FFF2-40B4-BE49-F238E27FC236}">
                <a16:creationId xmlns:a16="http://schemas.microsoft.com/office/drawing/2014/main" id="{3EE495F0-FC72-F0AA-D579-BE62A6FFE3AD}"/>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70B5F7C2-81AC-849F-0444-BDFA700979E4}"/>
              </a:ext>
            </a:extLst>
          </p:cNvPr>
          <p:cNvSpPr txBox="1"/>
          <p:nvPr/>
        </p:nvSpPr>
        <p:spPr>
          <a:xfrm>
            <a:off x="834887" y="2532824"/>
            <a:ext cx="10173913" cy="892552"/>
          </a:xfrm>
          <a:prstGeom prst="rect">
            <a:avLst/>
          </a:prstGeom>
          <a:noFill/>
        </p:spPr>
        <p:txBody>
          <a:bodyPr wrap="square">
            <a:spAutoFit/>
          </a:bodyPr>
          <a:lstStyle/>
          <a:p>
            <a:pPr marL="342900" indent="-342900">
              <a:buAutoNum type="arabicPeriod"/>
            </a:pPr>
            <a:r>
              <a:rPr lang="en-US" sz="1600" dirty="0">
                <a:solidFill>
                  <a:schemeClr val="bg1"/>
                </a:solidFill>
                <a:hlinkClick r:id="rId2"/>
              </a:rPr>
              <a:t>https://statinfer.com/204-6-8-svm-advantages-disadvantages-applications/</a:t>
            </a:r>
            <a:endParaRPr lang="en-US" sz="1600" dirty="0">
              <a:solidFill>
                <a:schemeClr val="bg1"/>
              </a:solidFill>
            </a:endParaRPr>
          </a:p>
          <a:p>
            <a:pPr marL="342900" indent="-342900">
              <a:buAutoNum type="arabicPeriod"/>
            </a:pPr>
            <a:r>
              <a:rPr lang="en-US" dirty="0">
                <a:solidFill>
                  <a:schemeClr val="bg1"/>
                </a:solidFill>
                <a:hlinkClick r:id="rId3"/>
              </a:rPr>
              <a:t>https://www.kaggle.com/datasets/mlg-ulb/creditcardfraud?resource=download</a:t>
            </a:r>
            <a:endParaRPr lang="en-US" dirty="0">
              <a:solidFill>
                <a:schemeClr val="bg1"/>
              </a:solidFill>
            </a:endParaRP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259518334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505075"/>
            <a:ext cx="2133600" cy="682553"/>
          </a:xfrm>
        </p:spPr>
        <p:txBody>
          <a:bodyPr/>
          <a:lstStyle/>
          <a:p>
            <a:r>
              <a:rPr lang="en-US" sz="1600" dirty="0">
                <a:latin typeface="Arial" panose="020B0604020202020204" pitchFamily="34" charset="0"/>
                <a:cs typeface="Arial" panose="020B0604020202020204" pitchFamily="34" charset="0"/>
              </a:rPr>
              <a:t>Provide an overview of our company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051141"/>
            <a:ext cx="2436743" cy="247651"/>
          </a:xfrm>
        </p:spPr>
        <p:txBody>
          <a:bodyPr/>
          <a:lstStyle/>
          <a:p>
            <a:r>
              <a:rPr lang="en-US" dirty="0"/>
              <a:t>01. About Us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Discuss the solutions that we provide</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Our Clients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5131299"/>
            <a:ext cx="2211457" cy="932516"/>
          </a:xfrm>
        </p:spPr>
        <p:txBody>
          <a:bodyPr/>
          <a:lstStyle/>
          <a:p>
            <a:pPr algn="ctr"/>
            <a:r>
              <a:rPr lang="en-US" sz="1600" dirty="0">
                <a:latin typeface="Arial" panose="020B0604020202020204" pitchFamily="34" charset="0"/>
                <a:cs typeface="Arial" panose="020B0604020202020204" pitchFamily="34" charset="0"/>
              </a:rPr>
              <a:t>TBD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74643" y="4386067"/>
            <a:ext cx="2285430" cy="247651"/>
          </a:xfrm>
        </p:spPr>
        <p:txBody>
          <a:bodyPr/>
          <a:lstStyle/>
          <a:p>
            <a:pPr algn="ctr"/>
            <a:r>
              <a:rPr lang="en-US" dirty="0"/>
              <a:t>03. Our Solutions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5169398"/>
            <a:ext cx="2211457" cy="698001"/>
          </a:xfrm>
        </p:spPr>
        <p:txBody>
          <a:bodyPr/>
          <a:lstStyle/>
          <a:p>
            <a:pPr algn="ctr"/>
            <a:r>
              <a:rPr lang="en-US" sz="1600" dirty="0">
                <a:latin typeface="Arial" panose="020B0604020202020204" pitchFamily="34" charset="0"/>
                <a:cs typeface="Arial" panose="020B0604020202020204" pitchFamily="34" charset="0"/>
              </a:rPr>
              <a:t>TBD</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Model Demo</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2" y="5131299"/>
            <a:ext cx="2211458" cy="325284"/>
          </a:xfrm>
        </p:spPr>
        <p:txBody>
          <a:bodyPr/>
          <a:lstStyle/>
          <a:p>
            <a:pPr algn="ctr"/>
            <a:r>
              <a:rPr lang="en-US" sz="1600" dirty="0">
                <a:latin typeface="Arial" panose="020B0604020202020204" pitchFamily="34" charset="0"/>
                <a:cs typeface="Arial" panose="020B0604020202020204" pitchFamily="34" charset="0"/>
              </a:rPr>
              <a:t>TBD</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129245" cy="205837"/>
          </a:xfrm>
        </p:spPr>
        <p:txBody>
          <a:bodyPr/>
          <a:lstStyle/>
          <a:p>
            <a:pPr algn="ctr"/>
            <a:r>
              <a:rPr lang="en-US" dirty="0"/>
              <a:t>05. Data Analysis</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Credit Card Fraud Detection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sp>
        <p:nvSpPr>
          <p:cNvPr id="16" name="Text Placeholder 10">
            <a:extLst>
              <a:ext uri="{FF2B5EF4-FFF2-40B4-BE49-F238E27FC236}">
                <a16:creationId xmlns:a16="http://schemas.microsoft.com/office/drawing/2014/main" id="{CCE18201-995F-3A1D-BB66-B36F6F325FFD}"/>
              </a:ext>
            </a:extLst>
          </p:cNvPr>
          <p:cNvSpPr txBox="1">
            <a:spLocks/>
          </p:cNvSpPr>
          <p:nvPr/>
        </p:nvSpPr>
        <p:spPr>
          <a:xfrm>
            <a:off x="9091613" y="5121596"/>
            <a:ext cx="2009774" cy="39680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TBD</a:t>
            </a:r>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dirty="0"/>
              <a:t>1. About Us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49" y="2105025"/>
            <a:ext cx="9872041" cy="3987662"/>
          </a:xfrm>
        </p:spPr>
        <p:txBody>
          <a:bodyPr/>
          <a:lstStyle/>
          <a:p>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is a dynamic startup at the forefront of harnessing the power of data science to drive innovation and informed decision-making. </a:t>
            </a:r>
          </a:p>
          <a:p>
            <a:r>
              <a:rPr lang="en-US" sz="1800" dirty="0">
                <a:latin typeface="Arial" panose="020B0604020202020204" pitchFamily="34" charset="0"/>
                <a:cs typeface="Arial" panose="020B0604020202020204" pitchFamily="34" charset="0"/>
              </a:rPr>
              <a:t>Founded by a team of experienced data scientists and industry experts, we offer cutting-edge solutions to unlock the full potential of data for businesses across various sectors. </a:t>
            </a:r>
          </a:p>
          <a:p>
            <a:r>
              <a:rPr lang="en-US" sz="1800" dirty="0">
                <a:latin typeface="Arial" panose="020B0604020202020204" pitchFamily="34" charset="0"/>
                <a:cs typeface="Arial" panose="020B0604020202020204" pitchFamily="34" charset="0"/>
              </a:rPr>
              <a:t>From predictive analytics to machine learning and AI-driven insights, we empower our clients to extract actionable intelligence from their data, enabling them to stay ahead in today's rapidly evolving digital landscape. </a:t>
            </a:r>
          </a:p>
          <a:p>
            <a:r>
              <a:rPr lang="en-US" sz="1800" dirty="0">
                <a:latin typeface="Arial" panose="020B0604020202020204" pitchFamily="34" charset="0"/>
                <a:cs typeface="Arial" panose="020B0604020202020204" pitchFamily="34" charset="0"/>
              </a:rPr>
              <a:t>Our commitment to excellence, coupled with a passion for solving complex challenges, sets us apart as the trusted partner for organizations seeking to leverage data as a strategic asset. At </a:t>
            </a:r>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we turn data into value, transforming businesses and shaping the future of industries.</a:t>
            </a:r>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87833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05B9C-8815-7AEB-037A-A4CF9F4AFE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FD8CD-A66B-A3A0-7028-0651F004708F}"/>
              </a:ext>
            </a:extLst>
          </p:cNvPr>
          <p:cNvSpPr>
            <a:spLocks noGrp="1"/>
          </p:cNvSpPr>
          <p:nvPr>
            <p:ph type="title"/>
          </p:nvPr>
        </p:nvSpPr>
        <p:spPr/>
        <p:txBody>
          <a:bodyPr>
            <a:normAutofit/>
          </a:bodyPr>
          <a:lstStyle/>
          <a:p>
            <a:r>
              <a:rPr lang="en-US" dirty="0"/>
              <a:t>2. Our Clients</a:t>
            </a:r>
          </a:p>
        </p:txBody>
      </p:sp>
      <p:sp>
        <p:nvSpPr>
          <p:cNvPr id="7" name="Slide Number Placeholder 6">
            <a:extLst>
              <a:ext uri="{FF2B5EF4-FFF2-40B4-BE49-F238E27FC236}">
                <a16:creationId xmlns:a16="http://schemas.microsoft.com/office/drawing/2014/main" id="{ED0B5D3A-9EC1-D59B-C8F7-DA5F8290A421}"/>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299DF27D-9628-C003-2E84-1D44DD861A64}"/>
              </a:ext>
            </a:extLst>
          </p:cNvPr>
          <p:cNvSpPr>
            <a:spLocks noGrp="1"/>
          </p:cNvSpPr>
          <p:nvPr>
            <p:ph type="ftr" sz="quarter" idx="15"/>
          </p:nvPr>
        </p:nvSpPr>
        <p:spPr>
          <a:xfrm>
            <a:off x="1113790" y="6332219"/>
            <a:ext cx="173874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6CE6A19B-EB4A-E978-623B-9C3909377A6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pic>
        <p:nvPicPr>
          <p:cNvPr id="12" name="Picture 11">
            <a:extLst>
              <a:ext uri="{FF2B5EF4-FFF2-40B4-BE49-F238E27FC236}">
                <a16:creationId xmlns:a16="http://schemas.microsoft.com/office/drawing/2014/main" id="{1A64A9BD-F8BF-B3A3-E8FC-F1F6D8C1A976}"/>
              </a:ext>
            </a:extLst>
          </p:cNvPr>
          <p:cNvPicPr>
            <a:picLocks noChangeAspect="1"/>
          </p:cNvPicPr>
          <p:nvPr/>
        </p:nvPicPr>
        <p:blipFill>
          <a:blip r:embed="rId2"/>
          <a:stretch>
            <a:fillRect/>
          </a:stretch>
        </p:blipFill>
        <p:spPr>
          <a:xfrm>
            <a:off x="1173977" y="2246300"/>
            <a:ext cx="2724150" cy="1485900"/>
          </a:xfrm>
          <a:prstGeom prst="rect">
            <a:avLst/>
          </a:prstGeom>
        </p:spPr>
      </p:pic>
      <p:pic>
        <p:nvPicPr>
          <p:cNvPr id="14" name="Picture 13">
            <a:extLst>
              <a:ext uri="{FF2B5EF4-FFF2-40B4-BE49-F238E27FC236}">
                <a16:creationId xmlns:a16="http://schemas.microsoft.com/office/drawing/2014/main" id="{09DF6CC1-AE3C-E54F-7687-3746BC4F88BD}"/>
              </a:ext>
            </a:extLst>
          </p:cNvPr>
          <p:cNvPicPr>
            <a:picLocks noChangeAspect="1"/>
          </p:cNvPicPr>
          <p:nvPr/>
        </p:nvPicPr>
        <p:blipFill>
          <a:blip r:embed="rId3"/>
          <a:stretch>
            <a:fillRect/>
          </a:stretch>
        </p:blipFill>
        <p:spPr>
          <a:xfrm>
            <a:off x="4807725" y="2243839"/>
            <a:ext cx="3486150" cy="1333500"/>
          </a:xfrm>
          <a:prstGeom prst="rect">
            <a:avLst/>
          </a:prstGeom>
        </p:spPr>
      </p:pic>
      <p:pic>
        <p:nvPicPr>
          <p:cNvPr id="16" name="Picture 15">
            <a:extLst>
              <a:ext uri="{FF2B5EF4-FFF2-40B4-BE49-F238E27FC236}">
                <a16:creationId xmlns:a16="http://schemas.microsoft.com/office/drawing/2014/main" id="{78A8B99B-3055-58D5-E545-320B00452C56}"/>
              </a:ext>
            </a:extLst>
          </p:cNvPr>
          <p:cNvPicPr>
            <a:picLocks noChangeAspect="1"/>
          </p:cNvPicPr>
          <p:nvPr/>
        </p:nvPicPr>
        <p:blipFill>
          <a:blip r:embed="rId4"/>
          <a:stretch>
            <a:fillRect/>
          </a:stretch>
        </p:blipFill>
        <p:spPr>
          <a:xfrm>
            <a:off x="2536052" y="3627977"/>
            <a:ext cx="4607617" cy="1169847"/>
          </a:xfrm>
          <a:prstGeom prst="rect">
            <a:avLst/>
          </a:prstGeom>
        </p:spPr>
      </p:pic>
      <p:pic>
        <p:nvPicPr>
          <p:cNvPr id="18" name="Picture 17">
            <a:extLst>
              <a:ext uri="{FF2B5EF4-FFF2-40B4-BE49-F238E27FC236}">
                <a16:creationId xmlns:a16="http://schemas.microsoft.com/office/drawing/2014/main" id="{2D546418-88B9-AFE5-D72C-ED4E4698A0C5}"/>
              </a:ext>
            </a:extLst>
          </p:cNvPr>
          <p:cNvPicPr>
            <a:picLocks noChangeAspect="1"/>
          </p:cNvPicPr>
          <p:nvPr/>
        </p:nvPicPr>
        <p:blipFill>
          <a:blip r:embed="rId5"/>
          <a:stretch>
            <a:fillRect/>
          </a:stretch>
        </p:blipFill>
        <p:spPr>
          <a:xfrm>
            <a:off x="5013670" y="4872808"/>
            <a:ext cx="6219825" cy="914400"/>
          </a:xfrm>
          <a:prstGeom prst="rect">
            <a:avLst/>
          </a:prstGeom>
        </p:spPr>
      </p:pic>
      <p:pic>
        <p:nvPicPr>
          <p:cNvPr id="20" name="Picture 19">
            <a:extLst>
              <a:ext uri="{FF2B5EF4-FFF2-40B4-BE49-F238E27FC236}">
                <a16:creationId xmlns:a16="http://schemas.microsoft.com/office/drawing/2014/main" id="{390CD58B-0F22-8C50-636B-2B5CD4FBC251}"/>
              </a:ext>
            </a:extLst>
          </p:cNvPr>
          <p:cNvPicPr>
            <a:picLocks noChangeAspect="1"/>
          </p:cNvPicPr>
          <p:nvPr/>
        </p:nvPicPr>
        <p:blipFill>
          <a:blip r:embed="rId6"/>
          <a:stretch>
            <a:fillRect/>
          </a:stretch>
        </p:blipFill>
        <p:spPr>
          <a:xfrm>
            <a:off x="8052145" y="3429000"/>
            <a:ext cx="3181350" cy="1181100"/>
          </a:xfrm>
          <a:prstGeom prst="rect">
            <a:avLst/>
          </a:prstGeom>
        </p:spPr>
      </p:pic>
    </p:spTree>
    <p:extLst>
      <p:ext uri="{BB962C8B-B14F-4D97-AF65-F5344CB8AC3E}">
        <p14:creationId xmlns:p14="http://schemas.microsoft.com/office/powerpoint/2010/main" val="101849577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05061" y="3045437"/>
            <a:ext cx="6430359" cy="610863"/>
          </a:xfrm>
        </p:spPr>
        <p:txBody>
          <a:bodyPr>
            <a:noAutofit/>
          </a:bodyPr>
          <a:lstStyle/>
          <a:p>
            <a:r>
              <a:rPr lang="en-US" sz="6000" dirty="0"/>
              <a:t>2. The Problem</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05061" y="4003877"/>
            <a:ext cx="5496339"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782FB2C-AD16-FD8C-C153-CCCC72B1A103}"/>
              </a:ext>
            </a:extLst>
          </p:cNvPr>
          <p:cNvSpPr txBox="1"/>
          <p:nvPr/>
        </p:nvSpPr>
        <p:spPr>
          <a:xfrm>
            <a:off x="6349525" y="4351455"/>
            <a:ext cx="4563641" cy="584775"/>
          </a:xfrm>
          <a:prstGeom prst="rect">
            <a:avLst/>
          </a:prstGeom>
          <a:noFill/>
        </p:spPr>
        <p:txBody>
          <a:bodyPr wrap="square" rtlCol="0">
            <a:spAutoFit/>
          </a:bodyPr>
          <a:lstStyle/>
          <a:p>
            <a:r>
              <a:rPr lang="en-US" sz="3200" b="1" dirty="0"/>
              <a:t>Presenter: Michael Lima</a:t>
            </a:r>
          </a:p>
        </p:txBody>
      </p: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Problem Statement</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437276"/>
            <a:ext cx="9740328" cy="27509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challenge is to recognize fraudulent credit card transactions so that the customers of credit card companies are not charged for items that they did not purchase. Main challenges involved in credit card fraud detection are:</a:t>
            </a:r>
          </a:p>
          <a:p>
            <a:pPr marL="342900" indent="-342900">
              <a:buFont typeface="+mj-lt"/>
              <a:buAutoNum type="arabicPeriod"/>
            </a:pPr>
            <a:r>
              <a:rPr lang="en-US" sz="1800" dirty="0"/>
              <a:t>Enormous Data is processed every day and the model build must be fast enough to respond to the scam in time.</a:t>
            </a:r>
          </a:p>
          <a:p>
            <a:pPr marL="342900" indent="-342900">
              <a:buFont typeface="+mj-lt"/>
              <a:buAutoNum type="arabicPeriod"/>
            </a:pPr>
            <a:r>
              <a:rPr lang="en-US" sz="1800" dirty="0"/>
              <a:t>Imbalanced Data i.e. most of the transactions (99.8%) are not fraudulent which makes it really hard for detecting the fraudulent ones</a:t>
            </a:r>
          </a:p>
          <a:p>
            <a:pPr marL="342900" indent="-342900">
              <a:buFont typeface="+mj-lt"/>
              <a:buAutoNum type="arabicPeriod"/>
            </a:pPr>
            <a:r>
              <a:rPr lang="en-US" sz="1800" dirty="0"/>
              <a:t>Data availability as the data is mostly private.</a:t>
            </a:r>
          </a:p>
          <a:p>
            <a:pPr marL="342900" indent="-342900">
              <a:buFont typeface="+mj-lt"/>
              <a:buAutoNum type="arabicPeriod"/>
            </a:pPr>
            <a:r>
              <a:rPr lang="en-US" sz="1800" dirty="0"/>
              <a:t>Misclassified Data can be another major issue, as not every fraudulent transaction is caught and reported</a:t>
            </a:r>
            <a:r>
              <a:rPr lang="en-US" dirty="0"/>
              <a:t>.</a:t>
            </a:r>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561C-DAF8-CE1D-6282-6A730C4B9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AE03-F044-54C3-973D-A041FC2C3724}"/>
              </a:ext>
            </a:extLst>
          </p:cNvPr>
          <p:cNvSpPr>
            <a:spLocks noGrp="1"/>
          </p:cNvSpPr>
          <p:nvPr>
            <p:ph type="title"/>
          </p:nvPr>
        </p:nvSpPr>
        <p:spPr>
          <a:xfrm>
            <a:off x="964022" y="879063"/>
            <a:ext cx="7633325" cy="610863"/>
          </a:xfrm>
        </p:spPr>
        <p:txBody>
          <a:bodyPr>
            <a:normAutofit/>
          </a:bodyPr>
          <a:lstStyle/>
          <a:p>
            <a:r>
              <a:rPr lang="en-US" dirty="0"/>
              <a:t>Data Insight’s Approach</a:t>
            </a:r>
          </a:p>
        </p:txBody>
      </p:sp>
      <p:sp>
        <p:nvSpPr>
          <p:cNvPr id="13" name="Footer Placeholder 12">
            <a:extLst>
              <a:ext uri="{FF2B5EF4-FFF2-40B4-BE49-F238E27FC236}">
                <a16:creationId xmlns:a16="http://schemas.microsoft.com/office/drawing/2014/main" id="{74946841-5EBE-CC5A-721D-59E8AA595B4D}"/>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BFD4A5DC-0F48-DA09-C54A-67FF51F8D543}"/>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16" name="Text Placeholder 2">
            <a:extLst>
              <a:ext uri="{FF2B5EF4-FFF2-40B4-BE49-F238E27FC236}">
                <a16:creationId xmlns:a16="http://schemas.microsoft.com/office/drawing/2014/main" id="{3FC184D6-2E33-56A8-F4AC-28C1849FBBB0}"/>
              </a:ext>
            </a:extLst>
          </p:cNvPr>
          <p:cNvSpPr txBox="1">
            <a:spLocks/>
          </p:cNvSpPr>
          <p:nvPr/>
        </p:nvSpPr>
        <p:spPr>
          <a:xfrm>
            <a:off x="893406" y="2266122"/>
            <a:ext cx="9740328" cy="28528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mj-lt"/>
              <a:buAutoNum type="arabicPeriod"/>
            </a:pPr>
            <a:r>
              <a:rPr lang="en-US" sz="2000" dirty="0">
                <a:solidFill>
                  <a:srgbClr val="273239"/>
                </a:solidFill>
                <a:latin typeface="Nunito" pitchFamily="2" charset="0"/>
              </a:rPr>
              <a:t> Data Insight’s solution has created simple </a:t>
            </a:r>
            <a:r>
              <a:rPr lang="en-US" sz="2000" i="0" dirty="0">
                <a:solidFill>
                  <a:srgbClr val="273239"/>
                </a:solidFill>
                <a:effectLst/>
                <a:latin typeface="Nunito" pitchFamily="2" charset="0"/>
              </a:rPr>
              <a:t>and fast enough model to detect the anomaly and classify it as a fraudulent transaction as quickly as possible.</a:t>
            </a:r>
          </a:p>
          <a:p>
            <a:pPr algn="l" fontAlgn="base">
              <a:buFont typeface="+mj-lt"/>
              <a:buAutoNum type="arabicPeriod"/>
            </a:pPr>
            <a:r>
              <a:rPr lang="en-US" sz="2000" b="0" i="0" dirty="0">
                <a:solidFill>
                  <a:srgbClr val="273239"/>
                </a:solidFill>
                <a:effectLst/>
                <a:latin typeface="Nunito" pitchFamily="2" charset="0"/>
              </a:rPr>
              <a:t>Imbalance is dealt with by properly using appropriate methods.</a:t>
            </a:r>
          </a:p>
          <a:p>
            <a:pPr algn="l" fontAlgn="base">
              <a:buFont typeface="+mj-lt"/>
              <a:buAutoNum type="arabicPeriod"/>
            </a:pPr>
            <a:r>
              <a:rPr lang="en-US" sz="2000" b="0" i="0" dirty="0">
                <a:solidFill>
                  <a:srgbClr val="273239"/>
                </a:solidFill>
                <a:effectLst/>
                <a:latin typeface="Nunito" pitchFamily="2" charset="0"/>
              </a:rPr>
              <a:t>For protecting the privacy of the user the dimensionality is reduced.</a:t>
            </a:r>
          </a:p>
          <a:p>
            <a:pPr algn="l" fontAlgn="base"/>
            <a:r>
              <a:rPr lang="en-US" sz="2000" b="0" i="0" dirty="0">
                <a:solidFill>
                  <a:srgbClr val="273239"/>
                </a:solidFill>
                <a:effectLst/>
                <a:latin typeface="Nunito" pitchFamily="2" charset="0"/>
              </a:rPr>
              <a:t>4. The model is simple and interpretable so that when the scammer adapts to it with just some tweaks we can have a new model up and running to deploy.</a:t>
            </a:r>
          </a:p>
        </p:txBody>
      </p:sp>
    </p:spTree>
    <p:extLst>
      <p:ext uri="{BB962C8B-B14F-4D97-AF65-F5344CB8AC3E}">
        <p14:creationId xmlns:p14="http://schemas.microsoft.com/office/powerpoint/2010/main" val="1019541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606467" y="3959837"/>
            <a:ext cx="9052134" cy="610863"/>
          </a:xfrm>
        </p:spPr>
        <p:txBody>
          <a:bodyPr>
            <a:noAutofit/>
          </a:bodyPr>
          <a:lstStyle/>
          <a:p>
            <a:r>
              <a:rPr lang="en-US" sz="6000" dirty="0"/>
              <a:t>3. DataInsight’s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2606467" y="4899227"/>
            <a:ext cx="8709233"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5930780" y="5073276"/>
            <a:ext cx="496250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Griffin Roberts</a:t>
            </a:r>
            <a:endParaRPr lang="en-US" sz="3200" dirty="0">
              <a:solidFill>
                <a:schemeClr val="tx1"/>
              </a:solidFill>
            </a:endParaRP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F487-13F1-8119-F498-DAEAA004A956}"/>
              </a:ext>
            </a:extLst>
          </p:cNvPr>
          <p:cNvSpPr>
            <a:spLocks noGrp="1"/>
          </p:cNvSpPr>
          <p:nvPr>
            <p:ph type="title"/>
          </p:nvPr>
        </p:nvSpPr>
        <p:spPr/>
        <p:txBody>
          <a:bodyPr>
            <a:normAutofit/>
          </a:bodyPr>
          <a:lstStyle/>
          <a:p>
            <a:r>
              <a:rPr lang="en-US" dirty="0"/>
              <a:t>Source Files</a:t>
            </a:r>
          </a:p>
        </p:txBody>
      </p:sp>
      <p:sp>
        <p:nvSpPr>
          <p:cNvPr id="3" name="Text Placeholder 2">
            <a:extLst>
              <a:ext uri="{FF2B5EF4-FFF2-40B4-BE49-F238E27FC236}">
                <a16:creationId xmlns:a16="http://schemas.microsoft.com/office/drawing/2014/main" id="{21DF8BDC-B9C4-CF18-F030-B814661A4FC4}"/>
              </a:ext>
            </a:extLst>
          </p:cNvPr>
          <p:cNvSpPr>
            <a:spLocks noGrp="1"/>
          </p:cNvSpPr>
          <p:nvPr>
            <p:ph type="body" idx="1"/>
          </p:nvPr>
        </p:nvSpPr>
        <p:spPr/>
        <p:txBody>
          <a:bodyPr/>
          <a:lstStyle/>
          <a:p>
            <a:r>
              <a:rPr lang="en-US" b="1" i="0" dirty="0">
                <a:effectLst/>
                <a:latin typeface="Inter"/>
              </a:rPr>
              <a:t>1. </a:t>
            </a:r>
            <a:r>
              <a:rPr lang="en-US" b="1" dirty="0">
                <a:latin typeface="Inter"/>
              </a:rPr>
              <a:t>creditcard</a:t>
            </a:r>
            <a:r>
              <a:rPr lang="en-US" b="1" i="0" dirty="0">
                <a:effectLst/>
                <a:latin typeface="Inter"/>
              </a:rPr>
              <a:t>.csv</a:t>
            </a:r>
          </a:p>
          <a:p>
            <a:endParaRPr lang="en-US" dirty="0"/>
          </a:p>
        </p:txBody>
      </p:sp>
      <p:sp>
        <p:nvSpPr>
          <p:cNvPr id="4" name="Content Placeholder 3">
            <a:extLst>
              <a:ext uri="{FF2B5EF4-FFF2-40B4-BE49-F238E27FC236}">
                <a16:creationId xmlns:a16="http://schemas.microsoft.com/office/drawing/2014/main" id="{46E58F60-72F4-41F3-C3C0-7F00B878154E}"/>
              </a:ext>
            </a:extLst>
          </p:cNvPr>
          <p:cNvSpPr>
            <a:spLocks noGrp="1"/>
          </p:cNvSpPr>
          <p:nvPr>
            <p:ph sz="half" idx="2"/>
          </p:nvPr>
        </p:nvSpPr>
        <p:spPr/>
        <p:txBody>
          <a:bodyPr/>
          <a:lstStyle/>
          <a:p>
            <a:pPr marL="0" indent="0">
              <a:buNone/>
            </a:pPr>
            <a:r>
              <a:rPr lang="en-US" dirty="0"/>
              <a:t>Credit Card data</a:t>
            </a:r>
          </a:p>
        </p:txBody>
      </p:sp>
      <p:sp>
        <p:nvSpPr>
          <p:cNvPr id="9" name="Footer Placeholder 8">
            <a:extLst>
              <a:ext uri="{FF2B5EF4-FFF2-40B4-BE49-F238E27FC236}">
                <a16:creationId xmlns:a16="http://schemas.microsoft.com/office/drawing/2014/main" id="{CBF39BA9-3616-30F0-EEBD-641E4804904B}"/>
              </a:ext>
            </a:extLst>
          </p:cNvPr>
          <p:cNvSpPr>
            <a:spLocks noGrp="1"/>
          </p:cNvSpPr>
          <p:nvPr>
            <p:ph type="ftr" sz="quarter" idx="15"/>
          </p:nvPr>
        </p:nvSpPr>
        <p:spPr>
          <a:xfrm>
            <a:off x="2701254" y="6332221"/>
            <a:ext cx="1770077" cy="247650"/>
          </a:xfrm>
        </p:spPr>
        <p:txBody>
          <a:bodyPr/>
          <a:lstStyle/>
          <a:p>
            <a:r>
              <a:rPr lang="en-US" dirty="0"/>
              <a:t>Credit Card Fraud Detection</a:t>
            </a:r>
          </a:p>
        </p:txBody>
      </p:sp>
      <p:sp>
        <p:nvSpPr>
          <p:cNvPr id="10" name="Slide Number Placeholder 9">
            <a:extLst>
              <a:ext uri="{FF2B5EF4-FFF2-40B4-BE49-F238E27FC236}">
                <a16:creationId xmlns:a16="http://schemas.microsoft.com/office/drawing/2014/main" id="{BAA070BE-7B2A-58E3-FD72-E5E1B980BAF1}"/>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
        <p:nvSpPr>
          <p:cNvPr id="15" name="Content Placeholder 7">
            <a:extLst>
              <a:ext uri="{FF2B5EF4-FFF2-40B4-BE49-F238E27FC236}">
                <a16:creationId xmlns:a16="http://schemas.microsoft.com/office/drawing/2014/main" id="{35B29721-5C5F-B11A-F9BB-118E3EA1593A}"/>
              </a:ext>
            </a:extLst>
          </p:cNvPr>
          <p:cNvSpPr txBox="1">
            <a:spLocks/>
          </p:cNvSpPr>
          <p:nvPr/>
        </p:nvSpPr>
        <p:spPr>
          <a:xfrm>
            <a:off x="6096000" y="3816945"/>
            <a:ext cx="5716278" cy="92433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b="1" dirty="0"/>
              <a:t>Acknowledgements</a:t>
            </a:r>
          </a:p>
          <a:p>
            <a:pPr marL="0" indent="0">
              <a:buFont typeface="Wingdings" pitchFamily="2" charset="2"/>
              <a:buNone/>
            </a:pPr>
            <a:r>
              <a:rPr lang="en-US" dirty="0"/>
              <a:t>The csv files noted above were downloaded from Kaggle.</a:t>
            </a:r>
          </a:p>
        </p:txBody>
      </p:sp>
      <p:pic>
        <p:nvPicPr>
          <p:cNvPr id="16" name="Picture 15">
            <a:extLst>
              <a:ext uri="{FF2B5EF4-FFF2-40B4-BE49-F238E27FC236}">
                <a16:creationId xmlns:a16="http://schemas.microsoft.com/office/drawing/2014/main" id="{700B25A2-35A3-598F-A433-83EFF98B2A9A}"/>
              </a:ext>
            </a:extLst>
          </p:cNvPr>
          <p:cNvPicPr>
            <a:picLocks noChangeAspect="1"/>
          </p:cNvPicPr>
          <p:nvPr/>
        </p:nvPicPr>
        <p:blipFill>
          <a:blip r:embed="rId2"/>
          <a:stretch>
            <a:fillRect/>
          </a:stretch>
        </p:blipFill>
        <p:spPr>
          <a:xfrm>
            <a:off x="4591878" y="2143138"/>
            <a:ext cx="1423710" cy="1423710"/>
          </a:xfrm>
          <a:prstGeom prst="rect">
            <a:avLst/>
          </a:prstGeom>
        </p:spPr>
      </p:pic>
    </p:spTree>
    <p:extLst>
      <p:ext uri="{BB962C8B-B14F-4D97-AF65-F5344CB8AC3E}">
        <p14:creationId xmlns:p14="http://schemas.microsoft.com/office/powerpoint/2010/main" val="208859454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10611</TotalTime>
  <Words>933</Words>
  <Application>Microsoft Office PowerPoint</Application>
  <PresentationFormat>Widescreen</PresentationFormat>
  <Paragraphs>224</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Franklin Gothic Book</vt:lpstr>
      <vt:lpstr>Franklin Gothic Demi</vt:lpstr>
      <vt:lpstr>Inter</vt:lpstr>
      <vt:lpstr>Nunito</vt:lpstr>
      <vt:lpstr>Slack-Lato</vt:lpstr>
      <vt:lpstr>Wingdings</vt:lpstr>
      <vt:lpstr>Theme1</vt:lpstr>
      <vt:lpstr>Minimize Risk in Credit Card Transactions </vt:lpstr>
      <vt:lpstr>Agenda</vt:lpstr>
      <vt:lpstr>1. About Us</vt:lpstr>
      <vt:lpstr>2. Our Clients</vt:lpstr>
      <vt:lpstr>2. The Problem</vt:lpstr>
      <vt:lpstr>Problem Statement</vt:lpstr>
      <vt:lpstr>Data Insight’s Approach</vt:lpstr>
      <vt:lpstr>3. DataInsight’s Solution</vt:lpstr>
      <vt:lpstr>Source Files</vt:lpstr>
      <vt:lpstr>Data Exploration Process</vt:lpstr>
      <vt:lpstr>Data Exploration Process (contnd)</vt:lpstr>
      <vt:lpstr>Data Preprocessing</vt:lpstr>
      <vt:lpstr>Model Perfomance</vt:lpstr>
      <vt:lpstr>Models</vt:lpstr>
      <vt:lpstr>Top Performing Models</vt:lpstr>
      <vt:lpstr>Pros and Cons of the Top Models</vt:lpstr>
      <vt:lpstr>Pros and Cons of the Top Models</vt:lpstr>
      <vt:lpstr>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204</cp:revision>
  <dcterms:created xsi:type="dcterms:W3CDTF">2024-01-03T19:55:00Z</dcterms:created>
  <dcterms:modified xsi:type="dcterms:W3CDTF">2024-03-01T02:08:33Z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